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56" r:id="rId2"/>
    <p:sldId id="257" r:id="rId3"/>
    <p:sldId id="258" r:id="rId4"/>
    <p:sldId id="268" r:id="rId5"/>
    <p:sldId id="269" r:id="rId6"/>
    <p:sldId id="270" r:id="rId7"/>
    <p:sldId id="261" r:id="rId8"/>
    <p:sldId id="271" r:id="rId9"/>
    <p:sldId id="272" r:id="rId10"/>
    <p:sldId id="259" r:id="rId11"/>
    <p:sldId id="273" r:id="rId12"/>
    <p:sldId id="260" r:id="rId13"/>
    <p:sldId id="262" r:id="rId14"/>
    <p:sldId id="274" r:id="rId15"/>
    <p:sldId id="275" r:id="rId16"/>
    <p:sldId id="276" r:id="rId17"/>
    <p:sldId id="277" r:id="rId18"/>
    <p:sldId id="264" r:id="rId19"/>
    <p:sldId id="266"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12/22/2020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1231B-A6AB-4182-A864-8B67A1391E1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12/22/2020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12/22/2020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3200" b="1" dirty="0" smtClean="0"/>
              <a:t>საქართველოს გარემოს დაცვისა და სოფლის            მეურნეობის სამინისტრო</a:t>
            </a:r>
            <a:endParaRPr lang="en-US" sz="3200" b="1" dirty="0"/>
          </a:p>
        </p:txBody>
      </p:sp>
      <p:sp>
        <p:nvSpPr>
          <p:cNvPr id="3" name="Subtitle 2"/>
          <p:cNvSpPr>
            <a:spLocks noGrp="1"/>
          </p:cNvSpPr>
          <p:nvPr>
            <p:ph type="subTitle" idx="1"/>
          </p:nvPr>
        </p:nvSpPr>
        <p:spPr>
          <a:xfrm>
            <a:off x="988624" y="1880545"/>
            <a:ext cx="9679709" cy="4123648"/>
          </a:xfrm>
        </p:spPr>
        <p:txBody>
          <a:bodyPr>
            <a:normAutofit fontScale="85000" lnSpcReduction="20000"/>
          </a:bodyPr>
          <a:lstStyle/>
          <a:p>
            <a:pPr>
              <a:lnSpc>
                <a:spcPct val="120000"/>
              </a:lnSpc>
            </a:pPr>
            <a:r>
              <a:rPr lang="ka-GE" sz="4100" b="1" dirty="0" smtClean="0">
                <a:solidFill>
                  <a:srgbClr val="002060"/>
                </a:solidFill>
              </a:rPr>
              <a:t>შ.პ.ს. „ველი“-ს 10000 მ</a:t>
            </a:r>
            <a:r>
              <a:rPr lang="ka-GE" sz="4100" b="1" baseline="30000" dirty="0" smtClean="0">
                <a:solidFill>
                  <a:srgbClr val="002060"/>
                </a:solidFill>
              </a:rPr>
              <a:t>3</a:t>
            </a:r>
            <a:r>
              <a:rPr lang="ka-GE" sz="4100" b="1" dirty="0" smtClean="0">
                <a:solidFill>
                  <a:srgbClr val="002060"/>
                </a:solidFill>
              </a:rPr>
              <a:t> ტევადობის </a:t>
            </a:r>
            <a:endParaRPr lang="en-US" sz="4100" dirty="0" smtClean="0">
              <a:solidFill>
                <a:srgbClr val="002060"/>
              </a:solidFill>
            </a:endParaRPr>
          </a:p>
          <a:p>
            <a:pPr>
              <a:lnSpc>
                <a:spcPct val="120000"/>
              </a:lnSpc>
            </a:pPr>
            <a:r>
              <a:rPr lang="ka-GE" sz="4100" b="1" dirty="0" smtClean="0">
                <a:solidFill>
                  <a:srgbClr val="002060"/>
                </a:solidFill>
              </a:rPr>
              <a:t>ნავთობპროდუქტების საწყობის მშენებლობისა</a:t>
            </a:r>
          </a:p>
          <a:p>
            <a:pPr>
              <a:lnSpc>
                <a:spcPct val="120000"/>
              </a:lnSpc>
            </a:pPr>
            <a:r>
              <a:rPr lang="ka-GE" sz="4100" b="1" dirty="0" smtClean="0">
                <a:solidFill>
                  <a:srgbClr val="002060"/>
                </a:solidFill>
              </a:rPr>
              <a:t> და ექსპლუატაციის პროექტის</a:t>
            </a:r>
            <a:r>
              <a:rPr lang="en-US" sz="4100" b="1" dirty="0" smtClean="0">
                <a:solidFill>
                  <a:srgbClr val="002060"/>
                </a:solidFill>
              </a:rPr>
              <a:t> </a:t>
            </a:r>
            <a:r>
              <a:rPr lang="ka-GE" sz="4100" b="1" dirty="0" smtClean="0">
                <a:solidFill>
                  <a:srgbClr val="002060"/>
                </a:solidFill>
              </a:rPr>
              <a:t>სკოპინგის ანგარიშის</a:t>
            </a:r>
            <a:endParaRPr lang="ka-GE" sz="4100" b="1" dirty="0">
              <a:solidFill>
                <a:srgbClr val="002060"/>
              </a:solidFill>
            </a:endParaRPr>
          </a:p>
          <a:p>
            <a:pPr algn="ctr"/>
            <a:r>
              <a:rPr lang="ka-GE" sz="3200" b="1" dirty="0">
                <a:solidFill>
                  <a:srgbClr val="002060"/>
                </a:solidFill>
              </a:rPr>
              <a:t> </a:t>
            </a:r>
            <a:endParaRPr lang="ka-GE" sz="3200" b="1" dirty="0" smtClean="0">
              <a:solidFill>
                <a:srgbClr val="002060"/>
              </a:solidFill>
            </a:endParaRPr>
          </a:p>
          <a:p>
            <a:pPr algn="ctr"/>
            <a:r>
              <a:rPr lang="ka-GE" sz="3200" b="1" dirty="0" smtClean="0">
                <a:solidFill>
                  <a:srgbClr val="002060"/>
                </a:solidFill>
              </a:rPr>
              <a:t>ს </a:t>
            </a:r>
            <a:r>
              <a:rPr lang="ka-GE" sz="3200" b="1" dirty="0">
                <a:solidFill>
                  <a:srgbClr val="002060"/>
                </a:solidFill>
              </a:rPr>
              <a:t>ა ჯ ა რ ო   გ ა ნ ხ ი ლ ვ ა</a:t>
            </a:r>
          </a:p>
          <a:p>
            <a:pPr algn="ctr"/>
            <a:endParaRPr lang="ka-GE" sz="3200" b="1" dirty="0"/>
          </a:p>
          <a:p>
            <a:pPr algn="ctr"/>
            <a:r>
              <a:rPr lang="ka-GE" sz="3200" b="1" dirty="0"/>
              <a:t> </a:t>
            </a:r>
            <a:r>
              <a:rPr lang="ka-GE" sz="3200" b="1" dirty="0" smtClean="0">
                <a:solidFill>
                  <a:schemeClr val="tx1"/>
                </a:solidFill>
              </a:rPr>
              <a:t>2020 </a:t>
            </a:r>
            <a:r>
              <a:rPr lang="ka-GE" sz="3200" b="1" dirty="0">
                <a:solidFill>
                  <a:schemeClr val="tx1"/>
                </a:solidFill>
              </a:rPr>
              <a:t>წლის </a:t>
            </a:r>
            <a:r>
              <a:rPr lang="ka-GE" sz="3200" b="1" dirty="0" smtClean="0">
                <a:solidFill>
                  <a:schemeClr val="tx1"/>
                </a:solidFill>
              </a:rPr>
              <a:t>29 დეკემბერი </a:t>
            </a:r>
            <a:endParaRPr lang="ka-GE" sz="3200" b="1" dirty="0">
              <a:solidFill>
                <a:schemeClr val="tx1"/>
              </a:solidFill>
            </a:endParaRPr>
          </a:p>
          <a:p>
            <a:endParaRPr lang="en-US" dirty="0"/>
          </a:p>
        </p:txBody>
      </p:sp>
    </p:spTree>
    <p:extLst>
      <p:ext uri="{BB962C8B-B14F-4D97-AF65-F5344CB8AC3E}">
        <p14:creationId xmlns=""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it-IT" sz="2000" b="1" dirty="0" smtClean="0"/>
              <a:t>საწარმოს გენერალური გეგმა</a:t>
            </a:r>
            <a:endParaRPr lang="ru-RU" sz="2000" b="1" dirty="0"/>
          </a:p>
        </p:txBody>
      </p:sp>
      <p:pic>
        <p:nvPicPr>
          <p:cNvPr id="35" name="Picture 34" descr="C:\Users\Rezo\Desktop\შპს ველის ახალი ნავთობსაცავი\jpg\1(1).jpg"/>
          <p:cNvPicPr/>
          <p:nvPr/>
        </p:nvPicPr>
        <p:blipFill>
          <a:blip r:embed="rId2" cstate="print"/>
          <a:srcRect/>
          <a:stretch>
            <a:fillRect/>
          </a:stretch>
        </p:blipFill>
        <p:spPr bwMode="auto">
          <a:xfrm>
            <a:off x="0" y="692572"/>
            <a:ext cx="8316540" cy="5471769"/>
          </a:xfrm>
          <a:prstGeom prst="rect">
            <a:avLst/>
          </a:prstGeom>
          <a:noFill/>
          <a:ln w="9525">
            <a:noFill/>
            <a:miter lim="800000"/>
            <a:headEnd/>
            <a:tailEnd/>
          </a:ln>
        </p:spPr>
      </p:pic>
      <p:sp>
        <p:nvSpPr>
          <p:cNvPr id="13313" name="AutoShape 1"/>
          <p:cNvSpPr>
            <a:spLocks noChangeArrowheads="1"/>
          </p:cNvSpPr>
          <p:nvPr/>
        </p:nvSpPr>
        <p:spPr bwMode="auto">
          <a:xfrm>
            <a:off x="4506702" y="5338896"/>
            <a:ext cx="482600" cy="301625"/>
          </a:xfrm>
          <a:prstGeom prst="wedgeRoundRectCallout">
            <a:avLst>
              <a:gd name="adj1" fmla="val -35435"/>
              <a:gd name="adj2" fmla="val -363106"/>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smtClean="0">
                <a:ln>
                  <a:noFill/>
                </a:ln>
                <a:solidFill>
                  <a:srgbClr val="FF0000"/>
                </a:solidFill>
                <a:effectLst/>
                <a:latin typeface="AcadNusx" pitchFamily="2" charset="0"/>
                <a:cs typeface="Arial" pitchFamily="34" charset="0"/>
              </a:rPr>
              <a:t>#</a:t>
            </a:r>
            <a:r>
              <a:rPr kumimoji="0" lang="en-US" sz="1100" b="1" i="0" u="none" strike="noStrike" cap="none" normalizeH="0" baseline="0" smtClean="0">
                <a:ln>
                  <a:noFill/>
                </a:ln>
                <a:solidFill>
                  <a:srgbClr val="FF0000"/>
                </a:solidFill>
                <a:effectLst/>
                <a:latin typeface="Sylfae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 name="AutoShape 2"/>
          <p:cNvSpPr>
            <a:spLocks noChangeArrowheads="1"/>
          </p:cNvSpPr>
          <p:nvPr/>
        </p:nvSpPr>
        <p:spPr bwMode="auto">
          <a:xfrm>
            <a:off x="3900774" y="5482115"/>
            <a:ext cx="482600" cy="301625"/>
          </a:xfrm>
          <a:prstGeom prst="wedgeRoundRectCallout">
            <a:avLst>
              <a:gd name="adj1" fmla="val -35435"/>
              <a:gd name="adj2" fmla="val -363106"/>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lang="en-US" sz="1100" b="1" dirty="0" smtClean="0">
                <a:solidFill>
                  <a:srgbClr val="FF0000"/>
                </a:solidFill>
                <a:latin typeface="Sylfae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5" name="AutoShape 3"/>
          <p:cNvSpPr>
            <a:spLocks noChangeArrowheads="1"/>
          </p:cNvSpPr>
          <p:nvPr/>
        </p:nvSpPr>
        <p:spPr bwMode="auto">
          <a:xfrm>
            <a:off x="3294848" y="5658386"/>
            <a:ext cx="482600" cy="301625"/>
          </a:xfrm>
          <a:prstGeom prst="wedgeRoundRectCallout">
            <a:avLst>
              <a:gd name="adj1" fmla="val -35435"/>
              <a:gd name="adj2" fmla="val -363106"/>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6" name="AutoShape 4"/>
          <p:cNvSpPr>
            <a:spLocks noChangeArrowheads="1"/>
          </p:cNvSpPr>
          <p:nvPr/>
        </p:nvSpPr>
        <p:spPr bwMode="auto">
          <a:xfrm>
            <a:off x="2666886" y="5636352"/>
            <a:ext cx="482600" cy="301625"/>
          </a:xfrm>
          <a:prstGeom prst="wedgeRoundRectCallout">
            <a:avLst>
              <a:gd name="adj1" fmla="val -35435"/>
              <a:gd name="adj2" fmla="val -363106"/>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7" name="AutoShape 5"/>
          <p:cNvSpPr>
            <a:spLocks noChangeArrowheads="1"/>
          </p:cNvSpPr>
          <p:nvPr/>
        </p:nvSpPr>
        <p:spPr bwMode="auto">
          <a:xfrm>
            <a:off x="1521132" y="5625334"/>
            <a:ext cx="482600" cy="301625"/>
          </a:xfrm>
          <a:prstGeom prst="wedgeRoundRectCallout">
            <a:avLst>
              <a:gd name="adj1" fmla="val 133493"/>
              <a:gd name="adj2" fmla="val -352149"/>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8" name="AutoShape 6"/>
          <p:cNvSpPr>
            <a:spLocks noChangeArrowheads="1"/>
          </p:cNvSpPr>
          <p:nvPr/>
        </p:nvSpPr>
        <p:spPr bwMode="auto">
          <a:xfrm>
            <a:off x="2556716" y="3091456"/>
            <a:ext cx="482600" cy="301625"/>
          </a:xfrm>
          <a:prstGeom prst="wedgeRoundRectCallout">
            <a:avLst>
              <a:gd name="adj1" fmla="val -74243"/>
              <a:gd name="adj2" fmla="val 356438"/>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9" name="AutoShape 7"/>
          <p:cNvSpPr>
            <a:spLocks noChangeArrowheads="1"/>
          </p:cNvSpPr>
          <p:nvPr/>
        </p:nvSpPr>
        <p:spPr bwMode="auto">
          <a:xfrm>
            <a:off x="3592302" y="3058405"/>
            <a:ext cx="482600" cy="301625"/>
          </a:xfrm>
          <a:prstGeom prst="wedgeRoundRectCallout">
            <a:avLst>
              <a:gd name="adj1" fmla="val -190666"/>
              <a:gd name="adj2" fmla="val 363743"/>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0" name="AutoShape 8"/>
          <p:cNvSpPr>
            <a:spLocks noChangeArrowheads="1"/>
          </p:cNvSpPr>
          <p:nvPr/>
        </p:nvSpPr>
        <p:spPr bwMode="auto">
          <a:xfrm>
            <a:off x="617749" y="3095739"/>
            <a:ext cx="482600" cy="275307"/>
          </a:xfrm>
          <a:prstGeom prst="wedgeRoundRectCallout">
            <a:avLst>
              <a:gd name="adj1" fmla="val 151756"/>
              <a:gd name="adj2" fmla="val 205131"/>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1" name="AutoShape 9"/>
          <p:cNvSpPr>
            <a:spLocks noChangeArrowheads="1"/>
          </p:cNvSpPr>
          <p:nvPr/>
        </p:nvSpPr>
        <p:spPr bwMode="auto">
          <a:xfrm>
            <a:off x="298258" y="3752469"/>
            <a:ext cx="482600" cy="301625"/>
          </a:xfrm>
          <a:prstGeom prst="wedgeRoundRectCallout">
            <a:avLst>
              <a:gd name="adj1" fmla="val 270462"/>
              <a:gd name="adj2" fmla="val 137287"/>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2" name="AutoShape 10"/>
          <p:cNvSpPr>
            <a:spLocks noChangeArrowheads="1"/>
          </p:cNvSpPr>
          <p:nvPr/>
        </p:nvSpPr>
        <p:spPr bwMode="auto">
          <a:xfrm>
            <a:off x="562663" y="5184661"/>
            <a:ext cx="482600" cy="301625"/>
          </a:xfrm>
          <a:prstGeom prst="wedgeRoundRectCallout">
            <a:avLst>
              <a:gd name="adj1" fmla="val 106099"/>
              <a:gd name="adj2" fmla="val -235269"/>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dirty="0" smtClean="0">
                <a:ln>
                  <a:noFill/>
                </a:ln>
                <a:solidFill>
                  <a:srgbClr val="FF0000"/>
                </a:solidFill>
                <a:effectLst/>
                <a:latin typeface="AcadNusx" pitchFamily="2" charset="0"/>
                <a:cs typeface="Arial" pitchFamily="34" charset="0"/>
              </a:rPr>
              <a:t>#</a:t>
            </a:r>
            <a:r>
              <a:rPr kumimoji="0" lang="en-US" sz="1100" b="1" i="0" u="none" strike="noStrike" cap="none" normalizeH="0" baseline="0" dirty="0" smtClean="0">
                <a:ln>
                  <a:noFill/>
                </a:ln>
                <a:solidFill>
                  <a:srgbClr val="FF0000"/>
                </a:solidFill>
                <a:effectLst/>
                <a:latin typeface="Sylfaen" pitchFamily="18"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8284684" y="793215"/>
            <a:ext cx="3459297"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ექსპლიკაცია:</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ადმინისტრაციული შენობა; 2.რკინიგზის ესტაკადა;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3. რკინიგზის ჩიხის ღერძი;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4. მიღების სატუმბო სადგური;</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 ავტოცისტერნებში გაცემის სადგური;</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6. სარეზერვუარო პარკი;</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7. სახანძრო სატუმბო სადგური; 8.სახანძრო რეზერვუარი;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9. გამწმენდი ნაგებობა;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10. სახანძრო გზა;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11. სარეზერვუარო პარკის შემოზვინვა;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12. სადარაჯო; </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13. -19. ლითონის რეზერვუარები; N1 და N 2 ჭიშკრები</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567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ka-GE" sz="2000" b="1" dirty="0" smtClean="0"/>
              <a:t>სარეზერვუარო პარკი </a:t>
            </a:r>
            <a:endParaRPr lang="ru-RU" sz="2000" dirty="0"/>
          </a:p>
        </p:txBody>
      </p:sp>
      <p:sp>
        <p:nvSpPr>
          <p:cNvPr id="11265" name="Rectangle 1"/>
          <p:cNvSpPr>
            <a:spLocks noChangeArrowheads="1"/>
          </p:cNvSpPr>
          <p:nvPr/>
        </p:nvSpPr>
        <p:spPr bwMode="auto">
          <a:xfrm>
            <a:off x="539827" y="649995"/>
            <a:ext cx="11027883"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Ø"/>
            </a:pPr>
            <a:r>
              <a:rPr lang="ka-GE" sz="2000" dirty="0" smtClean="0"/>
              <a:t>სარეზერვუარო </a:t>
            </a:r>
            <a:r>
              <a:rPr lang="ka-GE" sz="2000" dirty="0" smtClean="0"/>
              <a:t>პარკი მიწისზედა განლაგებისაა. პროექტით გათვალისწინებულია 7 საწვავის რეზერვუარის მშენებლობა, აქედან:</a:t>
            </a:r>
            <a:endParaRPr lang="en-US" sz="2000" dirty="0" smtClean="0"/>
          </a:p>
          <a:p>
            <a:pPr lvl="0"/>
            <a:r>
              <a:rPr lang="ka-GE" sz="2000" dirty="0" smtClean="0"/>
              <a:t>   - 4 ერთეული - 1000 მ</a:t>
            </a:r>
            <a:r>
              <a:rPr lang="ka-GE" sz="2000" baseline="30000" dirty="0" smtClean="0"/>
              <a:t>3</a:t>
            </a:r>
            <a:r>
              <a:rPr lang="ka-GE" sz="2000" dirty="0" smtClean="0"/>
              <a:t> მოცულობის - სიმაღლე,  </a:t>
            </a:r>
            <a:r>
              <a:rPr lang="en-US" sz="2000" dirty="0" smtClean="0"/>
              <a:t>h</a:t>
            </a:r>
            <a:r>
              <a:rPr lang="ka-GE" sz="2000" dirty="0" smtClean="0"/>
              <a:t>=12.0 მეტრი, დიამეტრი  </a:t>
            </a:r>
            <a:r>
              <a:rPr lang="en-US" sz="2000" dirty="0" smtClean="0"/>
              <a:t>d</a:t>
            </a:r>
            <a:r>
              <a:rPr lang="ka-GE" sz="2000" dirty="0" smtClean="0"/>
              <a:t>=11.0 მეტრი;</a:t>
            </a:r>
            <a:endParaRPr lang="en-US" sz="2000" dirty="0" smtClean="0"/>
          </a:p>
          <a:p>
            <a:pPr lvl="0"/>
            <a:r>
              <a:rPr lang="ka-GE" sz="2000" dirty="0" smtClean="0"/>
              <a:t>   - 3 ერთეული - 2000 მ</a:t>
            </a:r>
            <a:r>
              <a:rPr lang="ka-GE" sz="2000" baseline="30000" dirty="0" smtClean="0"/>
              <a:t>3</a:t>
            </a:r>
            <a:r>
              <a:rPr lang="ka-GE" sz="2000" dirty="0" smtClean="0"/>
              <a:t> მოცულობის - სიმაღლე,  </a:t>
            </a:r>
            <a:r>
              <a:rPr lang="en-US" sz="2000" dirty="0" smtClean="0"/>
              <a:t>h</a:t>
            </a:r>
            <a:r>
              <a:rPr lang="ka-GE" sz="2000" dirty="0" smtClean="0"/>
              <a:t>=12.0 მეტრი, დიამეტრი  </a:t>
            </a:r>
            <a:r>
              <a:rPr lang="en-US" sz="2000" dirty="0" smtClean="0"/>
              <a:t>d</a:t>
            </a:r>
            <a:r>
              <a:rPr lang="ka-GE" sz="2000" dirty="0" smtClean="0"/>
              <a:t>=15.50 მეტრი</a:t>
            </a:r>
            <a:r>
              <a:rPr lang="ka-GE" sz="2000" dirty="0" smtClean="0"/>
              <a:t>.</a:t>
            </a:r>
          </a:p>
          <a:p>
            <a:pPr lvl="0" algn="just" fontAlgn="base">
              <a:spcBef>
                <a:spcPct val="0"/>
              </a:spcBef>
              <a:spcAft>
                <a:spcPct val="0"/>
              </a:spcAft>
              <a:buFont typeface="Wingdings" pitchFamily="2" charset="2"/>
              <a:buChar char="Ø"/>
            </a:pPr>
            <a:r>
              <a:rPr lang="ka-GE" sz="1900" dirty="0" smtClean="0"/>
              <a:t>სარეზერვუარო პარკი შედგება  ბენზინის 5 და დიზელის საწვავის 2  რეზერვუარებისაგან, მ.შ. </a:t>
            </a:r>
            <a:r>
              <a:rPr lang="ka-GE" sz="2000" dirty="0" smtClean="0">
                <a:latin typeface="Sylfaen" pitchFamily="18" charset="0"/>
                <a:ea typeface="Times New Roman" pitchFamily="18" charset="0"/>
                <a:cs typeface="Arial" pitchFamily="34" charset="0"/>
              </a:rPr>
              <a:t>:</a:t>
            </a: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ka-GE" sz="2000" dirty="0" smtClean="0">
                <a:latin typeface="Sylfaen" pitchFamily="18" charset="0"/>
                <a:ea typeface="Times New Roman" pitchFamily="18" charset="0"/>
                <a:cs typeface="Arial" pitchFamily="34" charset="0"/>
              </a:rPr>
              <a:t>       1. 1000 მ</a:t>
            </a:r>
            <a:r>
              <a:rPr lang="ka-GE" sz="2000" baseline="30000" dirty="0" smtClean="0">
                <a:latin typeface="Sylfaen" pitchFamily="18" charset="0"/>
                <a:ea typeface="Times New Roman" pitchFamily="18" charset="0"/>
                <a:cs typeface="Arial" pitchFamily="34" charset="0"/>
              </a:rPr>
              <a:t>3  </a:t>
            </a:r>
            <a:r>
              <a:rPr lang="ka-GE" sz="2000" dirty="0" smtClean="0">
                <a:latin typeface="Sylfaen" pitchFamily="18" charset="0"/>
                <a:ea typeface="Times New Roman" pitchFamily="18" charset="0"/>
                <a:cs typeface="Arial" pitchFamily="34" charset="0"/>
              </a:rPr>
              <a:t>(730,0 ტ) ტევადობის </a:t>
            </a:r>
            <a:r>
              <a:rPr lang="ka-GE" sz="2000" dirty="0" smtClean="0">
                <a:latin typeface="Arial" pitchFamily="34" charset="0"/>
                <a:ea typeface="Times New Roman" pitchFamily="18" charset="0"/>
                <a:cs typeface="Sylfaen" pitchFamily="18" charset="0"/>
              </a:rPr>
              <a:t>ლითონის ვერტიკალური ცილინდრული რეზერვუარი </a:t>
            </a:r>
            <a:r>
              <a:rPr lang="ka-GE" sz="2000" dirty="0" smtClean="0">
                <a:latin typeface="Sylfaen" pitchFamily="18" charset="0"/>
                <a:ea typeface="Times New Roman" pitchFamily="18" charset="0"/>
                <a:cs typeface="Arial" pitchFamily="34" charset="0"/>
              </a:rPr>
              <a:t>(</a:t>
            </a:r>
            <a:r>
              <a:rPr lang="ka-GE" sz="2000" dirty="0" smtClean="0">
                <a:latin typeface="AcadNusx" pitchFamily="2"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1)</a:t>
            </a: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ka-GE" sz="2000" dirty="0" smtClean="0">
                <a:latin typeface="Sylfaen" pitchFamily="18" charset="0"/>
                <a:ea typeface="Times New Roman" pitchFamily="18" charset="0"/>
                <a:cs typeface="Arial" pitchFamily="34" charset="0"/>
              </a:rPr>
              <a:t>       2. 1000 მ</a:t>
            </a:r>
            <a:r>
              <a:rPr lang="ka-GE" sz="2000" baseline="30000" dirty="0" smtClean="0">
                <a:latin typeface="Sylfaen" pitchFamily="18" charset="0"/>
                <a:ea typeface="Times New Roman" pitchFamily="18" charset="0"/>
                <a:cs typeface="Arial" pitchFamily="34" charset="0"/>
              </a:rPr>
              <a:t>3  </a:t>
            </a:r>
            <a:r>
              <a:rPr lang="ka-GE" sz="2000" dirty="0" smtClean="0">
                <a:latin typeface="Sylfaen" pitchFamily="18" charset="0"/>
                <a:ea typeface="Times New Roman" pitchFamily="18" charset="0"/>
                <a:cs typeface="Arial" pitchFamily="34" charset="0"/>
              </a:rPr>
              <a:t>(730,0 ტ) ტევადობის </a:t>
            </a:r>
            <a:r>
              <a:rPr lang="ka-GE" sz="2000" dirty="0" smtClean="0">
                <a:latin typeface="Arial" pitchFamily="34" charset="0"/>
                <a:ea typeface="Times New Roman" pitchFamily="18" charset="0"/>
                <a:cs typeface="Sylfaen" pitchFamily="18" charset="0"/>
              </a:rPr>
              <a:t>ლითონის ვერტიკალური ცილინდრული რეზერვუარი </a:t>
            </a:r>
            <a:r>
              <a:rPr lang="ka-GE" sz="2000" dirty="0" smtClean="0">
                <a:latin typeface="Sylfaen" pitchFamily="18" charset="0"/>
                <a:ea typeface="Times New Roman" pitchFamily="18" charset="0"/>
                <a:cs typeface="Arial" pitchFamily="34" charset="0"/>
              </a:rPr>
              <a:t>(</a:t>
            </a:r>
            <a:r>
              <a:rPr lang="ka-GE" sz="2000" dirty="0" smtClean="0">
                <a:latin typeface="AcadNusx" pitchFamily="2"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2)</a:t>
            </a: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ka-GE" sz="2000" dirty="0" smtClean="0">
                <a:latin typeface="Sylfaen" pitchFamily="18" charset="0"/>
                <a:ea typeface="Times New Roman" pitchFamily="18" charset="0"/>
                <a:cs typeface="Arial" pitchFamily="34" charset="0"/>
              </a:rPr>
              <a:t>       3. 1000მ</a:t>
            </a:r>
            <a:r>
              <a:rPr lang="ka-GE" sz="2000" baseline="30000" dirty="0" smtClean="0">
                <a:latin typeface="Sylfaen" pitchFamily="18" charset="0"/>
                <a:ea typeface="Times New Roman" pitchFamily="18" charset="0"/>
                <a:cs typeface="Arial" pitchFamily="34" charset="0"/>
              </a:rPr>
              <a:t>3  </a:t>
            </a:r>
            <a:r>
              <a:rPr lang="ka-GE" sz="2000" dirty="0" smtClean="0">
                <a:latin typeface="Sylfaen" pitchFamily="18" charset="0"/>
                <a:ea typeface="Times New Roman" pitchFamily="18" charset="0"/>
                <a:cs typeface="Arial" pitchFamily="34" charset="0"/>
              </a:rPr>
              <a:t>(730,0 ტ) ტევადობის </a:t>
            </a:r>
            <a:r>
              <a:rPr lang="ka-GE" sz="2000" dirty="0" smtClean="0">
                <a:latin typeface="Arial" pitchFamily="34" charset="0"/>
                <a:ea typeface="Times New Roman" pitchFamily="18" charset="0"/>
                <a:cs typeface="Sylfaen" pitchFamily="18" charset="0"/>
              </a:rPr>
              <a:t>ლითონის ვერტიკალური ცილინდრული რეზერვუარი </a:t>
            </a:r>
            <a:r>
              <a:rPr lang="ka-GE" sz="2000" dirty="0" smtClean="0">
                <a:latin typeface="Sylfaen" pitchFamily="18" charset="0"/>
                <a:ea typeface="Times New Roman" pitchFamily="18" charset="0"/>
                <a:cs typeface="Arial" pitchFamily="34" charset="0"/>
              </a:rPr>
              <a:t>(</a:t>
            </a:r>
            <a:r>
              <a:rPr lang="ka-GE" sz="2000" dirty="0" smtClean="0">
                <a:latin typeface="AcadNusx" pitchFamily="2"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3)    </a:t>
            </a: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ka-GE" sz="2000" dirty="0" smtClean="0">
                <a:latin typeface="Sylfaen" pitchFamily="18" charset="0"/>
                <a:ea typeface="Times New Roman" pitchFamily="18" charset="0"/>
                <a:cs typeface="Arial" pitchFamily="34" charset="0"/>
              </a:rPr>
              <a:t>       4. 1000 მ</a:t>
            </a:r>
            <a:r>
              <a:rPr lang="ka-GE" sz="2000" baseline="30000" dirty="0" smtClean="0">
                <a:latin typeface="Sylfaen" pitchFamily="18" charset="0"/>
                <a:ea typeface="Times New Roman" pitchFamily="18" charset="0"/>
                <a:cs typeface="Arial" pitchFamily="34" charset="0"/>
              </a:rPr>
              <a:t>3  </a:t>
            </a:r>
            <a:r>
              <a:rPr lang="ka-GE" sz="2000" dirty="0" smtClean="0">
                <a:latin typeface="Sylfaen" pitchFamily="18" charset="0"/>
                <a:ea typeface="Times New Roman" pitchFamily="18" charset="0"/>
                <a:cs typeface="Arial" pitchFamily="34" charset="0"/>
              </a:rPr>
              <a:t>(730,0 ტ) ტევადობის </a:t>
            </a:r>
            <a:r>
              <a:rPr lang="ka-GE" sz="2000" dirty="0" smtClean="0">
                <a:latin typeface="Arial" pitchFamily="34" charset="0"/>
                <a:ea typeface="Times New Roman" pitchFamily="18" charset="0"/>
                <a:cs typeface="Sylfaen" pitchFamily="18" charset="0"/>
              </a:rPr>
              <a:t>ლითონის ვერტიკალური ცილინდრული რეზერვუარი </a:t>
            </a:r>
            <a:r>
              <a:rPr lang="ka-GE" sz="2000" dirty="0" smtClean="0">
                <a:latin typeface="Sylfaen" pitchFamily="18" charset="0"/>
                <a:ea typeface="Times New Roman" pitchFamily="18" charset="0"/>
                <a:cs typeface="Arial" pitchFamily="34" charset="0"/>
              </a:rPr>
              <a:t>(</a:t>
            </a:r>
            <a:r>
              <a:rPr lang="ka-GE" sz="2000" dirty="0" smtClean="0">
                <a:latin typeface="AcadNusx" pitchFamily="2"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4)</a:t>
            </a:r>
            <a:endParaRPr lang="en-US" sz="2000" dirty="0" smtClean="0">
              <a:latin typeface="Arial" pitchFamily="34" charset="0"/>
              <a:cs typeface="Arial" pitchFamily="34" charset="0"/>
            </a:endParaRPr>
          </a:p>
          <a:p>
            <a:pPr algn="just" eaLnBrk="0" fontAlgn="base" hangingPunct="0">
              <a:spcBef>
                <a:spcPct val="0"/>
              </a:spcBef>
              <a:spcAft>
                <a:spcPct val="0"/>
              </a:spcAft>
            </a:pPr>
            <a:r>
              <a:rPr lang="ka-GE" sz="2000" dirty="0" smtClean="0">
                <a:latin typeface="Sylfaen" pitchFamily="18" charset="0"/>
                <a:ea typeface="Times New Roman" pitchFamily="18" charset="0"/>
                <a:cs typeface="Arial" pitchFamily="34" charset="0"/>
              </a:rPr>
              <a:t>       5. 2000მ</a:t>
            </a:r>
            <a:r>
              <a:rPr lang="ka-GE" sz="2000" baseline="30000" dirty="0" smtClean="0">
                <a:latin typeface="Sylfaen" pitchFamily="18" charset="0"/>
                <a:ea typeface="Times New Roman" pitchFamily="18" charset="0"/>
                <a:cs typeface="Arial" pitchFamily="34" charset="0"/>
              </a:rPr>
              <a:t>3 </a:t>
            </a:r>
            <a:r>
              <a:rPr lang="ka-GE" sz="2000" dirty="0" smtClean="0">
                <a:latin typeface="Sylfaen" pitchFamily="18" charset="0"/>
                <a:ea typeface="Times New Roman" pitchFamily="18" charset="0"/>
                <a:cs typeface="Arial" pitchFamily="34" charset="0"/>
              </a:rPr>
              <a:t>(1460,0 ტ) ტევადობის </a:t>
            </a:r>
            <a:r>
              <a:rPr lang="ka-GE" sz="2000" dirty="0" smtClean="0">
                <a:latin typeface="Arial" pitchFamily="34" charset="0"/>
                <a:ea typeface="Times New Roman" pitchFamily="18" charset="0"/>
                <a:cs typeface="Sylfaen" pitchFamily="18" charset="0"/>
              </a:rPr>
              <a:t>ლითონის ვერტიკალური ცილინდრული რეზერვუარი </a:t>
            </a:r>
            <a:r>
              <a:rPr lang="ka-GE" sz="2000" dirty="0" smtClean="0">
                <a:latin typeface="Sylfaen" pitchFamily="18" charset="0"/>
                <a:ea typeface="Times New Roman" pitchFamily="18" charset="0"/>
                <a:cs typeface="Arial" pitchFamily="34" charset="0"/>
              </a:rPr>
              <a:t>(</a:t>
            </a:r>
            <a:r>
              <a:rPr lang="ka-GE" sz="2000" dirty="0" smtClean="0">
                <a:latin typeface="AcadNusx" pitchFamily="2"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5)</a:t>
            </a:r>
            <a:r>
              <a:rPr lang="ka-GE" sz="2000" dirty="0" smtClean="0"/>
              <a:t> </a:t>
            </a:r>
          </a:p>
          <a:p>
            <a:pPr algn="just" eaLnBrk="0" fontAlgn="base" hangingPunct="0">
              <a:spcBef>
                <a:spcPct val="0"/>
              </a:spcBef>
              <a:spcAft>
                <a:spcPct val="0"/>
              </a:spcAft>
            </a:pPr>
            <a:r>
              <a:rPr lang="ka-GE" sz="2000" dirty="0" smtClean="0"/>
              <a:t>       6. 2000 მ</a:t>
            </a:r>
            <a:r>
              <a:rPr lang="ka-GE" sz="2000" baseline="30000" dirty="0" smtClean="0"/>
              <a:t>3  </a:t>
            </a:r>
            <a:r>
              <a:rPr lang="ka-GE" sz="2000" dirty="0" smtClean="0"/>
              <a:t>(1600,0 ტ) ტევადობის ლითონის ვერტიკალური ცილინდრული რეზერვუარი (</a:t>
            </a:r>
            <a:r>
              <a:rPr lang="ka-GE" sz="2000" dirty="0" smtClean="0">
                <a:latin typeface="AcadNusx" pitchFamily="2" charset="0"/>
                <a:ea typeface="Times New Roman" pitchFamily="18" charset="0"/>
                <a:cs typeface="Arial" pitchFamily="34" charset="0"/>
              </a:rPr>
              <a:t>#</a:t>
            </a:r>
            <a:r>
              <a:rPr lang="ka-GE" sz="2000" dirty="0" smtClean="0"/>
              <a:t>6)</a:t>
            </a:r>
          </a:p>
          <a:p>
            <a:pPr algn="just" eaLnBrk="0" fontAlgn="base" hangingPunct="0">
              <a:spcBef>
                <a:spcPct val="0"/>
              </a:spcBef>
              <a:spcAft>
                <a:spcPct val="0"/>
              </a:spcAft>
            </a:pPr>
            <a:r>
              <a:rPr lang="ka-GE" sz="2000" dirty="0" smtClean="0"/>
              <a:t>       7. 2000 მ</a:t>
            </a:r>
            <a:r>
              <a:rPr lang="ka-GE" sz="2000" baseline="30000" dirty="0" smtClean="0"/>
              <a:t>3  </a:t>
            </a:r>
            <a:r>
              <a:rPr lang="ka-GE" sz="2000" dirty="0" smtClean="0"/>
              <a:t>(1600,0 ტ) ტევადობის ლითონის ვერტიკალური ცილინდრული რეზერვუარი (</a:t>
            </a:r>
            <a:r>
              <a:rPr lang="ka-GE" sz="2000" dirty="0" smtClean="0">
                <a:latin typeface="AcadNusx" pitchFamily="2" charset="0"/>
                <a:ea typeface="Times New Roman" pitchFamily="18" charset="0"/>
                <a:cs typeface="Arial" pitchFamily="34" charset="0"/>
              </a:rPr>
              <a:t>#</a:t>
            </a:r>
            <a:r>
              <a:rPr lang="ka-GE" sz="2000" dirty="0" smtClean="0"/>
              <a:t>7)</a:t>
            </a:r>
          </a:p>
          <a:p>
            <a:pPr lvl="0"/>
            <a:endParaRPr lang="en-US" sz="2000" dirty="0" smtClean="0"/>
          </a:p>
        </p:txBody>
      </p:sp>
    </p:spTree>
    <p:extLst>
      <p:ext uri="{BB962C8B-B14F-4D97-AF65-F5344CB8AC3E}">
        <p14:creationId xmlns="" xmlns:p14="http://schemas.microsoft.com/office/powerpoint/2010/main" val="22872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1354"/>
            <a:ext cx="10972800" cy="1143000"/>
          </a:xfrm>
        </p:spPr>
        <p:txBody>
          <a:bodyPr>
            <a:normAutofit/>
          </a:bodyPr>
          <a:lstStyle/>
          <a:p>
            <a:r>
              <a:rPr lang="ka-GE" sz="2400" b="1" dirty="0" smtClean="0"/>
              <a:t>რკინიგზის ცისტერნიდან პროდუქციის გადმოტვირთვა</a:t>
            </a:r>
            <a:endParaRPr lang="en-US" sz="2400" b="1" dirty="0"/>
          </a:p>
        </p:txBody>
      </p:sp>
      <p:sp>
        <p:nvSpPr>
          <p:cNvPr id="3" name="Content Placeholder 2"/>
          <p:cNvSpPr>
            <a:spLocks noGrp="1"/>
          </p:cNvSpPr>
          <p:nvPr>
            <p:ph idx="1"/>
          </p:nvPr>
        </p:nvSpPr>
        <p:spPr>
          <a:xfrm>
            <a:off x="834612" y="795775"/>
            <a:ext cx="10964453" cy="2178780"/>
          </a:xfrm>
        </p:spPr>
        <p:txBody>
          <a:bodyPr>
            <a:normAutofit fontScale="77500" lnSpcReduction="20000"/>
          </a:bodyPr>
          <a:lstStyle/>
          <a:p>
            <a:pPr>
              <a:lnSpc>
                <a:spcPct val="120000"/>
              </a:lnSpc>
            </a:pPr>
            <a:r>
              <a:rPr lang="ka-GE" sz="2400" dirty="0" smtClean="0"/>
              <a:t>პროექტით გათვალისწინებულია  რკინიგზის ჩიხის (6 ვაგონი) </a:t>
            </a:r>
            <a:r>
              <a:rPr lang="ka-GE" sz="2400" dirty="0" smtClean="0"/>
              <a:t>მოწყობა, </a:t>
            </a:r>
            <a:r>
              <a:rPr lang="ka-GE" sz="2400" dirty="0" smtClean="0"/>
              <a:t>ვაგონცისტერნებზე მიმღები კოლექტორის D=250მმ ორი ხაზით (ერთი დიზელის საწვავისათვის, მეორე კი ბენზინისათვის);</a:t>
            </a:r>
          </a:p>
          <a:p>
            <a:pPr>
              <a:lnSpc>
                <a:spcPct val="120000"/>
              </a:lnSpc>
            </a:pPr>
            <a:r>
              <a:rPr lang="ka-GE" sz="2400" dirty="0" smtClean="0"/>
              <a:t>ვაგონცისტერნების </a:t>
            </a:r>
            <a:r>
              <a:rPr lang="ka-GE" sz="2400" dirty="0" smtClean="0"/>
              <a:t>დასაცლელად გამოიყენება ქვედა დამცლელი </a:t>
            </a:r>
            <a:r>
              <a:rPr lang="ka-GE" sz="2400" dirty="0" smtClean="0"/>
              <a:t>მოწყობილობა. </a:t>
            </a:r>
            <a:r>
              <a:rPr lang="ka-GE" sz="2400" dirty="0" smtClean="0"/>
              <a:t>კოლექტორებიდან ნავთობპროდუქტები მიეწოდება მილსადენებით D=200 სატუმბო სადგურს.  სათანადო რეზერვუარში ამა თუ იმ საწვავის ჩატუმბვა რეგულირდება ურდულებით და საკეტებით. </a:t>
            </a:r>
            <a:endParaRPr lang="en-US" sz="2400" dirty="0" smtClean="0"/>
          </a:p>
          <a:p>
            <a:pPr>
              <a:buNone/>
            </a:pPr>
            <a:endParaRPr lang="ka-GE" dirty="0" smtClean="0"/>
          </a:p>
        </p:txBody>
      </p:sp>
      <p:pic>
        <p:nvPicPr>
          <p:cNvPr id="4" name="Picture 3" descr="ვაგონცისტერნებიდან ჩამოსხმა"/>
          <p:cNvPicPr/>
          <p:nvPr/>
        </p:nvPicPr>
        <p:blipFill>
          <a:blip r:embed="rId3" cstate="print"/>
          <a:srcRect/>
          <a:stretch>
            <a:fillRect/>
          </a:stretch>
        </p:blipFill>
        <p:spPr bwMode="auto">
          <a:xfrm>
            <a:off x="4738068" y="3834200"/>
            <a:ext cx="2026288" cy="2445414"/>
          </a:xfrm>
          <a:prstGeom prst="rect">
            <a:avLst/>
          </a:prstGeom>
          <a:noFill/>
          <a:ln w="9525">
            <a:noFill/>
            <a:miter lim="800000"/>
            <a:headEnd/>
            <a:tailEnd/>
          </a:ln>
        </p:spPr>
      </p:pic>
      <p:sp>
        <p:nvSpPr>
          <p:cNvPr id="10241" name="Rectangle 1"/>
          <p:cNvSpPr>
            <a:spLocks noChangeArrowheads="1"/>
          </p:cNvSpPr>
          <p:nvPr/>
        </p:nvSpPr>
        <p:spPr bwMode="auto">
          <a:xfrm>
            <a:off x="3371163" y="3205909"/>
            <a:ext cx="47042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sz="1400" b="1" i="0" u="none" strike="noStrike" cap="none" normalizeH="0" baseline="0" dirty="0" smtClean="0">
                <a:ln>
                  <a:noFill/>
                </a:ln>
                <a:solidFill>
                  <a:srgbClr val="000000"/>
                </a:solidFill>
                <a:effectLst/>
                <a:latin typeface="Arial" pitchFamily="34" charset="0"/>
                <a:ea typeface="Times New Roman" pitchFamily="18" charset="0"/>
                <a:cs typeface="Sylfaen" pitchFamily="18" charset="0"/>
              </a:rPr>
              <a:t>რკინიგზის ვაგონცისტერნებიდან  ნავთობპროდუქტების ჩამოსხმის  პრინციპიალური სქემა</a:t>
            </a:r>
            <a:endParaRPr kumimoji="0" lang="ka-GE" sz="1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522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239426"/>
            <a:ext cx="10861964" cy="1280890"/>
          </a:xfrm>
        </p:spPr>
        <p:txBody>
          <a:bodyPr>
            <a:normAutofit/>
          </a:bodyPr>
          <a:lstStyle/>
          <a:p>
            <a:r>
              <a:rPr lang="ka-GE" sz="2400" b="1" dirty="0" smtClean="0"/>
              <a:t>სატუმბო  სადგური</a:t>
            </a:r>
            <a:endParaRPr lang="en-US" sz="2400" dirty="0"/>
          </a:p>
        </p:txBody>
      </p:sp>
      <p:sp>
        <p:nvSpPr>
          <p:cNvPr id="3" name="Content Placeholder 2"/>
          <p:cNvSpPr>
            <a:spLocks noGrp="1"/>
          </p:cNvSpPr>
          <p:nvPr>
            <p:ph idx="1"/>
          </p:nvPr>
        </p:nvSpPr>
        <p:spPr>
          <a:xfrm>
            <a:off x="507999" y="997161"/>
            <a:ext cx="11213947" cy="5095168"/>
          </a:xfrm>
        </p:spPr>
        <p:txBody>
          <a:bodyPr>
            <a:normAutofit fontScale="92500"/>
          </a:bodyPr>
          <a:lstStyle/>
          <a:p>
            <a:r>
              <a:rPr lang="ka-GE" sz="2400" dirty="0" smtClean="0"/>
              <a:t>საწვავის </a:t>
            </a:r>
            <a:r>
              <a:rPr lang="ka-GE" sz="2400" dirty="0" smtClean="0"/>
              <a:t>სატუმბო სადგურების შენობა: ერთსართულიანი, ცხაურის ტიპის, რკინაბეტონის დაბალი ცოკოლით, ორი ურთიერთსაპირისპირო შესასვლელ-გასასვლელი კარით. გადახურვის კარკასი ლითონის მსუბუქი კონსტრუქციის, სახურავი - პროფილირებული  თუნუქის, ერთქანობიანი.</a:t>
            </a:r>
            <a:endParaRPr lang="en-US" sz="2400" dirty="0" smtClean="0"/>
          </a:p>
          <a:p>
            <a:r>
              <a:rPr lang="ka-GE" sz="2400" dirty="0" smtClean="0"/>
              <a:t>რკინიგზის </a:t>
            </a:r>
            <a:r>
              <a:rPr lang="ka-GE" sz="2400" dirty="0" smtClean="0"/>
              <a:t>ვაგონცისტერნებიდან ნავთობპროდუქტების ჩასხმა რეზერვუარებში, ხოლო იქიდან ავტოცისტერნებში გაცემა, წარმოებს ტუმბოების საშუალებით. ძირითადად გამოიყენება ელექტროძრავიანი ტუმბოები, დამზადებულია სპეციალურად  ნავთობპროდუქტების გადასატუმბად, ფეთქებადუსაფრთხო შესრულებით. ტუმბოები შერჩეულია ტექნოლოგიური რეჟიმების შესაბამისად. </a:t>
            </a:r>
            <a:endParaRPr lang="en-US" sz="2400" dirty="0" smtClean="0"/>
          </a:p>
          <a:p>
            <a:r>
              <a:rPr lang="ka-GE" sz="2400" dirty="0" smtClean="0"/>
              <a:t>სატუმბო სადგურში  მოთავსებულია ურდულების კვანძი, რომელთა საშუალებით ხდება ნავთობპროდუქტების გადატვირთვა სხვადასხვა მიმართულებით. ტუმბოებიდან რეზერვუარებისაკენ მიმავალ მილზე დამონტაჟებულია უკუსარქველი, რომელიც უზრუნველყოფს ტუმბოს გაჩერების შემთხვევაში სითხის უკან გამოდინების დაბლოკვას.</a:t>
            </a:r>
            <a:endParaRPr lang="en-US" sz="2400" dirty="0" smtClean="0"/>
          </a:p>
          <a:p>
            <a:pPr>
              <a:buNone/>
            </a:pPr>
            <a:endParaRPr lang="ka-GE" sz="2400" dirty="0" smtClean="0"/>
          </a:p>
        </p:txBody>
      </p:sp>
    </p:spTree>
    <p:extLst>
      <p:ext uri="{BB962C8B-B14F-4D97-AF65-F5344CB8AC3E}">
        <p14:creationId xmlns="" xmlns:p14="http://schemas.microsoft.com/office/powerpoint/2010/main" val="145336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239426"/>
            <a:ext cx="10861964" cy="1280890"/>
          </a:xfrm>
        </p:spPr>
        <p:txBody>
          <a:bodyPr>
            <a:normAutofit/>
          </a:bodyPr>
          <a:lstStyle/>
          <a:p>
            <a:r>
              <a:rPr lang="ka-GE" sz="2400" b="1" dirty="0" smtClean="0"/>
              <a:t>ნავთობპროდუქტების გასაცემი უბანი და  ავტოცისტერნებში ზედა ჩასხმის მოწყობილობა</a:t>
            </a:r>
            <a:endParaRPr lang="ru-RU" sz="2400" b="1" u="sng" dirty="0"/>
          </a:p>
        </p:txBody>
      </p:sp>
      <p:sp>
        <p:nvSpPr>
          <p:cNvPr id="3" name="Content Placeholder 2"/>
          <p:cNvSpPr>
            <a:spLocks noGrp="1"/>
          </p:cNvSpPr>
          <p:nvPr>
            <p:ph idx="1"/>
          </p:nvPr>
        </p:nvSpPr>
        <p:spPr>
          <a:xfrm>
            <a:off x="341746" y="912030"/>
            <a:ext cx="11666640" cy="5587922"/>
          </a:xfrm>
        </p:spPr>
        <p:txBody>
          <a:bodyPr>
            <a:normAutofit/>
          </a:bodyPr>
          <a:lstStyle/>
          <a:p>
            <a:pPr>
              <a:buNone/>
            </a:pPr>
            <a:r>
              <a:rPr lang="ka-GE" sz="2000" dirty="0" smtClean="0"/>
              <a:t>ნავთობპროდუქტების</a:t>
            </a:r>
            <a:r>
              <a:rPr lang="ka-GE" sz="2000" b="1" dirty="0" smtClean="0"/>
              <a:t>  </a:t>
            </a:r>
            <a:r>
              <a:rPr lang="ka-GE" sz="2000" dirty="0" smtClean="0"/>
              <a:t>ავტოცისტენებში  ჩასატვირთად მოწყობილია ავტოგასამართი </a:t>
            </a:r>
          </a:p>
          <a:p>
            <a:pPr>
              <a:buNone/>
            </a:pPr>
            <a:r>
              <a:rPr lang="ka-GE" sz="2000" dirty="0" smtClean="0"/>
              <a:t>რეზერვუარებიდან სატუმბი სადგურის საწვავის გასაცემი </a:t>
            </a:r>
            <a:r>
              <a:rPr lang="ka-GE" sz="2000" dirty="0" smtClean="0"/>
              <a:t>ტუმბოებისს </a:t>
            </a:r>
            <a:r>
              <a:rPr lang="ka-GE" sz="2000" dirty="0" smtClean="0"/>
              <a:t>მეშვეობით საწვავი მიეწოდება</a:t>
            </a:r>
          </a:p>
          <a:p>
            <a:pPr>
              <a:buNone/>
            </a:pPr>
            <a:r>
              <a:rPr lang="ka-GE" sz="2000" dirty="0" smtClean="0"/>
              <a:t> ესტაკადის ავტოცისტერნებში ზედა ჩასხმის  უბანში. ესტაკადაზე მოწყობილია ავტოცისტერნებში</a:t>
            </a:r>
          </a:p>
          <a:p>
            <a:pPr>
              <a:buNone/>
            </a:pPr>
            <a:r>
              <a:rPr lang="ka-GE" sz="2000" dirty="0" smtClean="0"/>
              <a:t> ზედა ჩასხმის </a:t>
            </a:r>
            <a:r>
              <a:rPr lang="ka-GE" sz="2000" dirty="0" smtClean="0"/>
              <a:t>პუნქტები (დიზელისათვის </a:t>
            </a:r>
            <a:r>
              <a:rPr lang="ka-GE" sz="2000" dirty="0" smtClean="0"/>
              <a:t>კუნძულის ერთ </a:t>
            </a:r>
            <a:r>
              <a:rPr lang="ka-GE" sz="2000" dirty="0" smtClean="0"/>
              <a:t>მხარეს და  </a:t>
            </a:r>
            <a:r>
              <a:rPr lang="ka-GE" sz="2000" dirty="0" smtClean="0"/>
              <a:t>ბენზინისათვის მეორე მხარეს),</a:t>
            </a:r>
          </a:p>
          <a:p>
            <a:pPr>
              <a:buNone/>
            </a:pPr>
            <a:r>
              <a:rPr lang="ka-GE" sz="2000" dirty="0" smtClean="0"/>
              <a:t> სადაც დადგმულია ნავთობპროდუქტების ავტოცისტერნებში ზედა ჩასხმის მოწყობილობა  </a:t>
            </a:r>
          </a:p>
          <a:p>
            <a:pPr>
              <a:buNone/>
            </a:pPr>
            <a:r>
              <a:rPr lang="ka-GE" sz="2000" dirty="0" smtClean="0"/>
              <a:t>(მექანიკური ფილტრი,  გამზომი).  გამზომი მოწყობილობა </a:t>
            </a:r>
            <a:r>
              <a:rPr lang="ka-GE" sz="2000" dirty="0" smtClean="0"/>
              <a:t>განკუთვნილია  </a:t>
            </a:r>
            <a:r>
              <a:rPr lang="ka-GE" sz="2000" dirty="0" smtClean="0"/>
              <a:t>ავტოცისტერნებში </a:t>
            </a:r>
            <a:r>
              <a:rPr lang="ka-GE" sz="2000" dirty="0" smtClean="0"/>
              <a:t>ზედა</a:t>
            </a:r>
          </a:p>
          <a:p>
            <a:pPr>
              <a:buNone/>
            </a:pPr>
            <a:r>
              <a:rPr lang="ka-GE" sz="2000" dirty="0" smtClean="0"/>
              <a:t> </a:t>
            </a:r>
            <a:r>
              <a:rPr lang="ka-GE" sz="2000" dirty="0" smtClean="0"/>
              <a:t>ჩასხმის  დისტანციური მართვისათვის. სისტემა  იძლევა ჩასხმის </a:t>
            </a:r>
            <a:r>
              <a:rPr lang="ka-GE" sz="2000" dirty="0" smtClean="0"/>
              <a:t>პროცესისას  </a:t>
            </a:r>
            <a:r>
              <a:rPr lang="ka-GE" sz="2000" dirty="0" smtClean="0"/>
              <a:t>მართვისა და </a:t>
            </a:r>
            <a:r>
              <a:rPr lang="ka-GE" sz="2000" dirty="0" smtClean="0"/>
              <a:t>მისი</a:t>
            </a:r>
          </a:p>
          <a:p>
            <a:pPr>
              <a:buNone/>
            </a:pPr>
            <a:r>
              <a:rPr lang="ka-GE" sz="2000" dirty="0" smtClean="0"/>
              <a:t>ავტომატური </a:t>
            </a:r>
            <a:r>
              <a:rPr lang="ka-GE" sz="2000" dirty="0" smtClean="0"/>
              <a:t>ამორთვის   საშუალებას:</a:t>
            </a:r>
            <a:endParaRPr lang="en-US" sz="2000" dirty="0" smtClean="0"/>
          </a:p>
          <a:p>
            <a:pPr lvl="0">
              <a:buFont typeface="Wingdings" pitchFamily="2" charset="2"/>
              <a:buChar char="§"/>
            </a:pPr>
            <a:r>
              <a:rPr lang="ka-GE" sz="2000" dirty="0" smtClean="0"/>
              <a:t>გასაცემი   ნავთობპროდუქტების მიღებული დოზის რაოდენობის მიღწევისას;</a:t>
            </a:r>
            <a:endParaRPr lang="en-US" sz="2000" dirty="0" smtClean="0"/>
          </a:p>
          <a:p>
            <a:pPr lvl="0">
              <a:buFont typeface="Wingdings" pitchFamily="2" charset="2"/>
              <a:buChar char="§"/>
            </a:pPr>
            <a:r>
              <a:rPr lang="ka-GE" sz="2000" dirty="0" smtClean="0"/>
              <a:t>ნავთობპროდუქტების დასაშვები ზღვრის რაოდენობის მიღწევისას ავტოცისტერნაში;</a:t>
            </a:r>
            <a:endParaRPr lang="en-US" sz="2000" dirty="0" smtClean="0"/>
          </a:p>
          <a:p>
            <a:pPr lvl="0">
              <a:buFont typeface="Wingdings" pitchFamily="2" charset="2"/>
              <a:buChar char="§"/>
            </a:pPr>
            <a:r>
              <a:rPr lang="ka-GE" sz="2000" dirty="0" smtClean="0"/>
              <a:t>ხარჯმზომში ნავთობპროდუქტების ნაკადის შეწყვეტიდან 20 წმ-ის შემდეგ;</a:t>
            </a:r>
            <a:endParaRPr lang="en-US" sz="2000" dirty="0" smtClean="0"/>
          </a:p>
          <a:p>
            <a:pPr lvl="0">
              <a:buFont typeface="Wingdings" pitchFamily="2" charset="2"/>
              <a:buChar char="§"/>
            </a:pPr>
            <a:r>
              <a:rPr lang="ka-GE" sz="2000" dirty="0" smtClean="0"/>
              <a:t>ავტოცისტერნის დამიწების დარღვევისას.</a:t>
            </a:r>
            <a:endParaRPr lang="en-US" sz="2000" dirty="0"/>
          </a:p>
        </p:txBody>
      </p:sp>
    </p:spTree>
    <p:extLst>
      <p:ext uri="{BB962C8B-B14F-4D97-AF65-F5344CB8AC3E}">
        <p14:creationId xmlns="" xmlns:p14="http://schemas.microsoft.com/office/powerpoint/2010/main" val="294926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667" y="154237"/>
            <a:ext cx="10861964" cy="1280890"/>
          </a:xfrm>
        </p:spPr>
        <p:txBody>
          <a:bodyPr>
            <a:normAutofit/>
          </a:bodyPr>
          <a:lstStyle/>
          <a:p>
            <a:r>
              <a:rPr lang="ka-GE" sz="2000" b="1" dirty="0" smtClean="0"/>
              <a:t>გამზომი მოწყობილობის პრინციპული სქემა</a:t>
            </a:r>
            <a:r>
              <a:rPr lang="ru-RU" sz="2000" b="1" dirty="0" smtClean="0"/>
              <a:t> </a:t>
            </a:r>
            <a:r>
              <a:rPr lang="en-US" sz="2000" b="1" dirty="0" smtClean="0"/>
              <a:t/>
            </a:r>
            <a:br>
              <a:rPr lang="en-US" sz="2000" b="1" dirty="0" smtClean="0"/>
            </a:br>
            <a:endParaRPr lang="ru-RU" sz="2000" b="1" i="1" dirty="0"/>
          </a:p>
        </p:txBody>
      </p:sp>
      <p:pic>
        <p:nvPicPr>
          <p:cNvPr id="4" name="Content Placeholder 3" descr="ატოცისტერნებში ჩასხმა"/>
          <p:cNvPicPr>
            <a:picLocks noGrp="1"/>
          </p:cNvPicPr>
          <p:nvPr>
            <p:ph idx="1"/>
          </p:nvPr>
        </p:nvPicPr>
        <p:blipFill>
          <a:blip r:embed="rId2" cstate="print"/>
          <a:srcRect/>
          <a:stretch>
            <a:fillRect/>
          </a:stretch>
        </p:blipFill>
        <p:spPr bwMode="auto">
          <a:xfrm>
            <a:off x="3338110" y="1156771"/>
            <a:ext cx="4616067" cy="4616068"/>
          </a:xfrm>
          <a:prstGeom prst="rect">
            <a:avLst/>
          </a:prstGeom>
          <a:noFill/>
          <a:ln w="9525">
            <a:noFill/>
            <a:miter lim="800000"/>
            <a:headEnd/>
            <a:tailEnd/>
          </a:ln>
        </p:spPr>
      </p:pic>
    </p:spTree>
    <p:extLst>
      <p:ext uri="{BB962C8B-B14F-4D97-AF65-F5344CB8AC3E}">
        <p14:creationId xmlns="" xmlns:p14="http://schemas.microsoft.com/office/powerpoint/2010/main" val="357521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00" y="352540"/>
            <a:ext cx="10861964" cy="418641"/>
          </a:xfrm>
        </p:spPr>
        <p:txBody>
          <a:bodyPr>
            <a:normAutofit/>
          </a:bodyPr>
          <a:lstStyle/>
          <a:p>
            <a:r>
              <a:rPr lang="ka-GE" sz="2000" b="1" dirty="0" smtClean="0"/>
              <a:t>საწარმოს საქმიანობის ძირითადი პარამეტრები</a:t>
            </a:r>
            <a:endParaRPr lang="en-US" sz="2000" dirty="0"/>
          </a:p>
        </p:txBody>
      </p:sp>
      <p:sp>
        <p:nvSpPr>
          <p:cNvPr id="3" name="Content Placeholder 2"/>
          <p:cNvSpPr>
            <a:spLocks noGrp="1"/>
          </p:cNvSpPr>
          <p:nvPr>
            <p:ph idx="1"/>
          </p:nvPr>
        </p:nvSpPr>
        <p:spPr>
          <a:xfrm>
            <a:off x="319489" y="822726"/>
            <a:ext cx="11292289" cy="1204378"/>
          </a:xfrm>
        </p:spPr>
        <p:txBody>
          <a:bodyPr>
            <a:normAutofit fontScale="85000" lnSpcReduction="20000"/>
          </a:bodyPr>
          <a:lstStyle/>
          <a:p>
            <a:pPr algn="just">
              <a:buNone/>
            </a:pPr>
            <a:r>
              <a:rPr lang="ka-GE" sz="2000" dirty="0" smtClean="0"/>
              <a:t> ნავთობსაცავის  საერთო ტევადობა შეადგენს  10 000 მ</a:t>
            </a:r>
            <a:r>
              <a:rPr lang="ka-GE" sz="2000" baseline="30000" dirty="0" smtClean="0"/>
              <a:t>3</a:t>
            </a:r>
            <a:r>
              <a:rPr lang="ka-GE" sz="2000" dirty="0" smtClean="0"/>
              <a:t>.  ბიზნეს გეგმის შესაბამისად, </a:t>
            </a:r>
            <a:r>
              <a:rPr lang="ru-RU" sz="2000" dirty="0" smtClean="0"/>
              <a:t>რეზერვუარი</a:t>
            </a:r>
            <a:r>
              <a:rPr lang="ka-GE" sz="2000" dirty="0" smtClean="0"/>
              <a:t>ს </a:t>
            </a:r>
            <a:r>
              <a:rPr lang="ru-RU" sz="2000" dirty="0" smtClean="0"/>
              <a:t>პარკის ბრუნვა</a:t>
            </a:r>
            <a:endParaRPr lang="ka-GE" sz="2000" dirty="0" smtClean="0"/>
          </a:p>
          <a:p>
            <a:pPr algn="just">
              <a:buNone/>
            </a:pPr>
            <a:r>
              <a:rPr lang="ru-RU" sz="2000" dirty="0" smtClean="0"/>
              <a:t> წელიწადში საშუალოდ მი</a:t>
            </a:r>
            <a:r>
              <a:rPr lang="en-US" sz="2000" dirty="0" smtClean="0"/>
              <a:t>ღ</a:t>
            </a:r>
            <a:r>
              <a:rPr lang="ru-RU" sz="2000" dirty="0" smtClean="0"/>
              <a:t>ებულია </a:t>
            </a:r>
            <a:r>
              <a:rPr lang="en-US" sz="2000" dirty="0" smtClean="0"/>
              <a:t>10</a:t>
            </a:r>
            <a:r>
              <a:rPr lang="ru-RU" sz="2000" dirty="0" smtClean="0"/>
              <a:t>-ჯერ, რის გამოც ნავთობ</a:t>
            </a:r>
            <a:r>
              <a:rPr lang="ka-GE" sz="2000" dirty="0" smtClean="0"/>
              <a:t>საცავის </a:t>
            </a:r>
            <a:r>
              <a:rPr lang="ru-RU" sz="2000" dirty="0" smtClean="0"/>
              <a:t>წლიური</a:t>
            </a:r>
            <a:r>
              <a:rPr lang="ka-GE" sz="2000" dirty="0" smtClean="0"/>
              <a:t> საშუალო  </a:t>
            </a:r>
            <a:r>
              <a:rPr lang="ru-RU" sz="2000" dirty="0" smtClean="0"/>
              <a:t>ტვირთბრუნვა </a:t>
            </a:r>
            <a:r>
              <a:rPr lang="ka-GE" sz="2000" dirty="0" smtClean="0"/>
              <a:t>(მიღება-</a:t>
            </a:r>
          </a:p>
          <a:p>
            <a:pPr algn="just">
              <a:buNone/>
            </a:pPr>
            <a:r>
              <a:rPr lang="ka-GE" sz="2000" dirty="0" smtClean="0"/>
              <a:t>გაცემა) </a:t>
            </a:r>
            <a:r>
              <a:rPr lang="ru-RU" sz="2000" dirty="0" smtClean="0"/>
              <a:t>შეადგენს </a:t>
            </a:r>
            <a:r>
              <a:rPr lang="en-US" sz="2000" dirty="0" smtClean="0"/>
              <a:t>10</a:t>
            </a:r>
            <a:r>
              <a:rPr lang="ka-GE" sz="2000" dirty="0" smtClean="0"/>
              <a:t>0 მილიონ ლიტრს ანუ </a:t>
            </a:r>
            <a:r>
              <a:rPr lang="en-US" sz="2000" dirty="0" smtClean="0"/>
              <a:t>10</a:t>
            </a:r>
            <a:r>
              <a:rPr lang="ka-GE" sz="2000" dirty="0" smtClean="0"/>
              <a:t>0 000 მ</a:t>
            </a:r>
            <a:r>
              <a:rPr lang="ka-GE" sz="2000" baseline="30000" dirty="0" smtClean="0"/>
              <a:t>3</a:t>
            </a:r>
            <a:r>
              <a:rPr lang="ka-GE" sz="2000" dirty="0" smtClean="0"/>
              <a:t>. </a:t>
            </a:r>
            <a:r>
              <a:rPr lang="ka-GE" sz="2100" dirty="0" smtClean="0"/>
              <a:t>მათ შორის, 60 მილიონი ლიტრი ბენზინი (60 000 მ</a:t>
            </a:r>
            <a:r>
              <a:rPr lang="ka-GE" sz="2100" baseline="30000" dirty="0" smtClean="0"/>
              <a:t>3</a:t>
            </a:r>
            <a:r>
              <a:rPr lang="ka-GE" sz="2100" dirty="0" smtClean="0"/>
              <a:t> ანუ </a:t>
            </a:r>
            <a:endParaRPr lang="ka-GE" sz="2100" dirty="0" smtClean="0"/>
          </a:p>
          <a:p>
            <a:pPr algn="just">
              <a:buNone/>
            </a:pPr>
            <a:r>
              <a:rPr lang="ka-GE" sz="2100" dirty="0" smtClean="0"/>
              <a:t>43 </a:t>
            </a:r>
            <a:r>
              <a:rPr lang="ka-GE" sz="2100" dirty="0" smtClean="0"/>
              <a:t>800,0 ტ) და 40 მილიონი ლიტრი დიზელის საწვავი  (40 000 მ</a:t>
            </a:r>
            <a:r>
              <a:rPr lang="ka-GE" sz="2100" baseline="30000" dirty="0" smtClean="0"/>
              <a:t>3 </a:t>
            </a:r>
            <a:r>
              <a:rPr lang="ka-GE" sz="2100" dirty="0" smtClean="0"/>
              <a:t>ანუ 32 000,0 ტ)</a:t>
            </a:r>
            <a:r>
              <a:rPr lang="en-US" sz="2100" dirty="0" smtClean="0"/>
              <a:t>. </a:t>
            </a:r>
            <a:endParaRPr lang="en-US" sz="2100" dirty="0"/>
          </a:p>
        </p:txBody>
      </p:sp>
      <p:sp>
        <p:nvSpPr>
          <p:cNvPr id="5121" name="Rectangle 1"/>
          <p:cNvSpPr>
            <a:spLocks noChangeArrowheads="1"/>
          </p:cNvSpPr>
          <p:nvPr/>
        </p:nvSpPr>
        <p:spPr bwMode="auto">
          <a:xfrm>
            <a:off x="561860" y="2126256"/>
            <a:ext cx="110939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ცხრილიში წარმოდგენილია მონაცემები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რეზერვუარებში წლის განმავლობაში სეზონურად  ჩატვირთული ნავთობპროდუქტების რაოდენობის  (ტ/პერიოდი)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შესახებ</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1652529" y="2952520"/>
          <a:ext cx="8736377" cy="2787268"/>
        </p:xfrm>
        <a:graphic>
          <a:graphicData uri="http://schemas.openxmlformats.org/drawingml/2006/table">
            <a:tbl>
              <a:tblPr/>
              <a:tblGrid>
                <a:gridCol w="559155"/>
                <a:gridCol w="2598655"/>
                <a:gridCol w="3450420"/>
                <a:gridCol w="2128147"/>
              </a:tblGrid>
              <a:tr h="892757">
                <a:tc rowSpan="2">
                  <a:txBody>
                    <a:bodyPr/>
                    <a:lstStyle/>
                    <a:p>
                      <a:pPr algn="ctr">
                        <a:spcAft>
                          <a:spcPts val="0"/>
                        </a:spcAft>
                      </a:pPr>
                      <a:r>
                        <a:rPr lang="pt-BR" sz="1600" b="1" dirty="0">
                          <a:latin typeface="AcadNusx"/>
                          <a:ea typeface="Times New Roman"/>
                        </a:rPr>
                        <a:t>#</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CCC"/>
                    </a:solidFill>
                  </a:tcPr>
                </a:tc>
                <a:tc rowSpan="2">
                  <a:txBody>
                    <a:bodyPr/>
                    <a:lstStyle/>
                    <a:p>
                      <a:pPr algn="ctr">
                        <a:spcAft>
                          <a:spcPts val="0"/>
                        </a:spcAft>
                      </a:pPr>
                      <a:r>
                        <a:rPr lang="ka-GE" sz="1600" b="1" dirty="0">
                          <a:latin typeface="Sylfaen"/>
                          <a:ea typeface="Times New Roman"/>
                          <a:cs typeface="Sylfaen"/>
                        </a:rPr>
                        <a:t>ნავთობპროდუქტის დასახელება</a:t>
                      </a:r>
                      <a:r>
                        <a:rPr lang="pt-BR" sz="1600" b="1" dirty="0">
                          <a:latin typeface="AcadNusx"/>
                          <a:ea typeface="Times New Roman"/>
                          <a:cs typeface="Arial"/>
                        </a:rPr>
                        <a:t>   </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CCC"/>
                    </a:solidFill>
                  </a:tcPr>
                </a:tc>
                <a:tc gridSpan="2">
                  <a:txBody>
                    <a:bodyPr/>
                    <a:lstStyle/>
                    <a:p>
                      <a:pPr algn="ctr">
                        <a:spcAft>
                          <a:spcPts val="0"/>
                        </a:spcAft>
                      </a:pPr>
                      <a:r>
                        <a:rPr lang="ka-GE" sz="1600" b="1" dirty="0">
                          <a:latin typeface="Sylfaen"/>
                          <a:ea typeface="Times New Roman"/>
                          <a:cs typeface="Sylfaen"/>
                        </a:rPr>
                        <a:t>რეზერვუარებში სეზონურად ჩატვირთული </a:t>
                      </a:r>
                      <a:endParaRPr lang="en-US" sz="1600" dirty="0">
                        <a:latin typeface="Times New Roman"/>
                        <a:ea typeface="Times New Roman"/>
                      </a:endParaRPr>
                    </a:p>
                    <a:p>
                      <a:pPr algn="ctr">
                        <a:spcAft>
                          <a:spcPts val="0"/>
                        </a:spcAft>
                      </a:pPr>
                      <a:r>
                        <a:rPr lang="ka-GE" sz="1600" b="1" dirty="0">
                          <a:latin typeface="Sylfaen"/>
                          <a:ea typeface="Times New Roman"/>
                          <a:cs typeface="Sylfaen"/>
                        </a:rPr>
                        <a:t>ნავთოპროდუქტების რაოდენობა, </a:t>
                      </a:r>
                      <a:r>
                        <a:rPr lang="ka-GE" sz="1600" b="1" dirty="0">
                          <a:latin typeface="Sylfaen"/>
                          <a:ea typeface="Times New Roman"/>
                        </a:rPr>
                        <a:t>ტ/პერიოდი</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r>
              <a:tr h="1190343">
                <a:tc vMerge="1">
                  <a:txBody>
                    <a:bodyPr/>
                    <a:lstStyle/>
                    <a:p>
                      <a:endParaRPr lang="en-US"/>
                    </a:p>
                  </a:txBody>
                  <a:tcPr/>
                </a:tc>
                <a:tc vMerge="1">
                  <a:txBody>
                    <a:bodyPr/>
                    <a:lstStyle/>
                    <a:p>
                      <a:endParaRPr lang="en-US"/>
                    </a:p>
                  </a:txBody>
                  <a:tcPr/>
                </a:tc>
                <a:tc>
                  <a:txBody>
                    <a:bodyPr/>
                    <a:lstStyle/>
                    <a:p>
                      <a:pPr algn="ctr">
                        <a:spcAft>
                          <a:spcPts val="0"/>
                        </a:spcAft>
                      </a:pPr>
                      <a:r>
                        <a:rPr lang="ka-GE" sz="1600" b="1" dirty="0">
                          <a:latin typeface="Sylfaen"/>
                          <a:ea typeface="Times New Roman"/>
                          <a:cs typeface="Sylfaen"/>
                        </a:rPr>
                        <a:t>შემოდგომა-ზამთარი (სექტემბერი-თებერვალი)</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ka-GE" sz="1600" b="1" dirty="0">
                          <a:latin typeface="Sylfaen"/>
                          <a:ea typeface="Times New Roman"/>
                          <a:cs typeface="Sylfaen"/>
                        </a:rPr>
                        <a:t>გაზაფხული-ზაფხული (მარტი-აგვისტო)</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CCC"/>
                    </a:solidFill>
                  </a:tcPr>
                </a:tc>
              </a:tr>
              <a:tr h="352084">
                <a:tc>
                  <a:txBody>
                    <a:bodyPr/>
                    <a:lstStyle/>
                    <a:p>
                      <a:pPr algn="ctr">
                        <a:spcAft>
                          <a:spcPts val="0"/>
                        </a:spcAft>
                        <a:tabLst>
                          <a:tab pos="3886200" algn="l"/>
                        </a:tabLst>
                      </a:pPr>
                      <a:r>
                        <a:rPr lang="ka-GE" sz="1600" dirty="0">
                          <a:latin typeface="Sylfaen"/>
                          <a:ea typeface="Times New Roman"/>
                          <a:cs typeface="Arial CYR"/>
                        </a:rPr>
                        <a:t>1</a:t>
                      </a:r>
                      <a:endParaRPr lang="en-US" sz="16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R="45720" algn="just">
                        <a:spcBef>
                          <a:spcPts val="395"/>
                        </a:spcBef>
                        <a:spcAft>
                          <a:spcPts val="0"/>
                        </a:spcAft>
                        <a:tabLst>
                          <a:tab pos="3886200" algn="l"/>
                        </a:tabLst>
                      </a:pPr>
                      <a:r>
                        <a:rPr lang="ka-GE" sz="1600" dirty="0">
                          <a:latin typeface="Sylfaen"/>
                          <a:ea typeface="Times New Roman"/>
                          <a:cs typeface="Sylfaen"/>
                        </a:rPr>
                        <a:t>ბენზინი</a:t>
                      </a:r>
                      <a:endParaRPr lang="en-US" sz="16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a-GE" sz="1600">
                          <a:solidFill>
                            <a:srgbClr val="000000"/>
                          </a:solidFill>
                          <a:latin typeface="Sylfaen"/>
                          <a:ea typeface="Times New Roman"/>
                          <a:cs typeface="Sylfaen"/>
                        </a:rPr>
                        <a:t>17 520,0</a:t>
                      </a:r>
                      <a:endParaRPr lang="en-US" sz="1600">
                        <a:latin typeface="Times New Roman"/>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a-GE" sz="1600">
                          <a:solidFill>
                            <a:srgbClr val="000000"/>
                          </a:solidFill>
                          <a:latin typeface="Sylfaen"/>
                          <a:ea typeface="Times New Roman"/>
                          <a:cs typeface="Sylfaen"/>
                        </a:rPr>
                        <a:t>26 280,0</a:t>
                      </a:r>
                      <a:endParaRPr lang="en-US" sz="1600">
                        <a:latin typeface="Times New Roman"/>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52084">
                <a:tc>
                  <a:txBody>
                    <a:bodyPr/>
                    <a:lstStyle/>
                    <a:p>
                      <a:pPr algn="ctr">
                        <a:spcAft>
                          <a:spcPts val="0"/>
                        </a:spcAft>
                        <a:tabLst>
                          <a:tab pos="3886200" algn="l"/>
                        </a:tabLst>
                      </a:pPr>
                      <a:r>
                        <a:rPr lang="ka-GE" sz="1600">
                          <a:latin typeface="Sylfaen"/>
                          <a:ea typeface="Times New Roman"/>
                          <a:cs typeface="Arial CYR"/>
                        </a:rPr>
                        <a:t>2</a:t>
                      </a:r>
                      <a:endParaRPr lang="en-US" sz="160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R="45720" algn="just">
                        <a:spcBef>
                          <a:spcPts val="395"/>
                        </a:spcBef>
                        <a:spcAft>
                          <a:spcPts val="0"/>
                        </a:spcAft>
                        <a:tabLst>
                          <a:tab pos="3886200" algn="l"/>
                        </a:tabLst>
                      </a:pPr>
                      <a:r>
                        <a:rPr lang="ka-GE" sz="1600" dirty="0">
                          <a:latin typeface="Sylfaen"/>
                          <a:ea typeface="Times New Roman"/>
                          <a:cs typeface="Sylfaen"/>
                        </a:rPr>
                        <a:t>დიზელის საწვავი</a:t>
                      </a:r>
                      <a:endParaRPr lang="en-US" sz="16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600">
                          <a:solidFill>
                            <a:srgbClr val="000000"/>
                          </a:solidFill>
                          <a:latin typeface="Sylfaen"/>
                          <a:ea typeface="Times New Roman"/>
                          <a:cs typeface="Sylfaen"/>
                        </a:rPr>
                        <a:t>1</a:t>
                      </a:r>
                      <a:r>
                        <a:rPr lang="ka-GE" sz="1600">
                          <a:solidFill>
                            <a:srgbClr val="000000"/>
                          </a:solidFill>
                          <a:latin typeface="Sylfaen"/>
                          <a:ea typeface="Times New Roman"/>
                          <a:cs typeface="Sylfaen"/>
                        </a:rPr>
                        <a:t>2 800,0</a:t>
                      </a:r>
                      <a:endParaRPr lang="en-US" sz="1600">
                        <a:latin typeface="Times New Roman"/>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ka-GE" sz="1600" dirty="0">
                          <a:solidFill>
                            <a:srgbClr val="000000"/>
                          </a:solidFill>
                          <a:latin typeface="Sylfaen"/>
                          <a:ea typeface="Times New Roman"/>
                          <a:cs typeface="Sylfaen"/>
                        </a:rPr>
                        <a:t>29 200,0</a:t>
                      </a:r>
                      <a:endParaRPr lang="en-US" sz="1600" dirty="0">
                        <a:latin typeface="Times New Roman"/>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316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00" y="198304"/>
            <a:ext cx="10277234" cy="561860"/>
          </a:xfrm>
        </p:spPr>
        <p:txBody>
          <a:bodyPr>
            <a:normAutofit fontScale="90000"/>
          </a:bodyPr>
          <a:lstStyle/>
          <a:p>
            <a:r>
              <a:rPr lang="de-DE" sz="2200" b="1" dirty="0" smtClean="0"/>
              <a:t>საწარმოს ფუნქციონირების რეჟიმი</a:t>
            </a:r>
            <a:r>
              <a:rPr lang="ru-RU" sz="2000" b="1" dirty="0" smtClean="0"/>
              <a:t/>
            </a:r>
            <a:br>
              <a:rPr lang="ru-RU" sz="2000" b="1" dirty="0" smtClean="0"/>
            </a:br>
            <a:endParaRPr lang="ru-RU" sz="2000" dirty="0"/>
          </a:p>
        </p:txBody>
      </p:sp>
      <p:sp>
        <p:nvSpPr>
          <p:cNvPr id="3" name="Content Placeholder 2"/>
          <p:cNvSpPr>
            <a:spLocks noGrp="1"/>
          </p:cNvSpPr>
          <p:nvPr>
            <p:ph idx="1"/>
          </p:nvPr>
        </p:nvSpPr>
        <p:spPr>
          <a:xfrm>
            <a:off x="508000" y="713726"/>
            <a:ext cx="11684000" cy="1401513"/>
          </a:xfrm>
        </p:spPr>
        <p:txBody>
          <a:bodyPr>
            <a:normAutofit/>
          </a:bodyPr>
          <a:lstStyle/>
          <a:p>
            <a:pPr>
              <a:buNone/>
            </a:pPr>
            <a:r>
              <a:rPr lang="de-DE" sz="1800" dirty="0" smtClean="0"/>
              <a:t>საწარმო იმუშავებს შემდეგი რეჟიმით:</a:t>
            </a:r>
            <a:endParaRPr lang="en-US" sz="1800" dirty="0" smtClean="0"/>
          </a:p>
          <a:p>
            <a:pPr lvl="0"/>
            <a:r>
              <a:rPr lang="en-GB" sz="1800" dirty="0" err="1" smtClean="0"/>
              <a:t>წელიწადში</a:t>
            </a:r>
            <a:r>
              <a:rPr lang="en-GB" sz="1800" dirty="0" smtClean="0"/>
              <a:t> 3</a:t>
            </a:r>
            <a:r>
              <a:rPr lang="ka-GE" sz="1800" dirty="0" smtClean="0"/>
              <a:t>65</a:t>
            </a:r>
            <a:r>
              <a:rPr lang="en-GB" sz="1800" dirty="0" smtClean="0"/>
              <a:t> </a:t>
            </a:r>
            <a:r>
              <a:rPr lang="en-GB" sz="1800" dirty="0" err="1" smtClean="0"/>
              <a:t>სამუშაო</a:t>
            </a:r>
            <a:r>
              <a:rPr lang="en-GB" sz="1800" dirty="0" smtClean="0"/>
              <a:t> </a:t>
            </a:r>
            <a:r>
              <a:rPr lang="en-GB" sz="1800" dirty="0" err="1" smtClean="0"/>
              <a:t>დღე</a:t>
            </a:r>
            <a:r>
              <a:rPr lang="en-GB" sz="1800" dirty="0" smtClean="0"/>
              <a:t>;</a:t>
            </a:r>
            <a:endParaRPr lang="en-US" sz="1800" dirty="0" smtClean="0"/>
          </a:p>
          <a:p>
            <a:pPr lvl="0"/>
            <a:r>
              <a:rPr lang="ru-RU" sz="1800" dirty="0" smtClean="0"/>
              <a:t>ცვლების რაოდენობა დღე-ღამეში</a:t>
            </a:r>
            <a:r>
              <a:rPr lang="ka-GE" sz="1800" dirty="0" smtClean="0"/>
              <a:t> </a:t>
            </a:r>
            <a:r>
              <a:rPr lang="ru-RU" sz="1800" dirty="0" smtClean="0"/>
              <a:t> 2</a:t>
            </a:r>
            <a:r>
              <a:rPr lang="en-GB" sz="1800" dirty="0" smtClean="0"/>
              <a:t>;</a:t>
            </a:r>
            <a:endParaRPr lang="en-US" sz="1800" dirty="0" smtClean="0"/>
          </a:p>
          <a:p>
            <a:pPr lvl="0"/>
            <a:r>
              <a:rPr lang="en-GB" sz="1800" dirty="0" err="1" smtClean="0"/>
              <a:t>ცვლის</a:t>
            </a:r>
            <a:r>
              <a:rPr lang="en-GB" sz="1800" dirty="0" smtClean="0"/>
              <a:t> </a:t>
            </a:r>
            <a:r>
              <a:rPr lang="en-GB" sz="1800" dirty="0" err="1" smtClean="0"/>
              <a:t>ხანგრძლივობა</a:t>
            </a:r>
            <a:r>
              <a:rPr lang="en-GB" sz="1800" dirty="0" smtClean="0"/>
              <a:t> 8 </a:t>
            </a:r>
            <a:r>
              <a:rPr lang="en-GB" sz="1800" dirty="0" err="1" smtClean="0"/>
              <a:t>საათი</a:t>
            </a:r>
            <a:r>
              <a:rPr lang="ka-GE" sz="1800" dirty="0" smtClean="0"/>
              <a:t>.</a:t>
            </a:r>
            <a:endParaRPr lang="en-US" sz="1800" dirty="0"/>
          </a:p>
        </p:txBody>
      </p:sp>
      <p:sp>
        <p:nvSpPr>
          <p:cNvPr id="6" name="Rectangle 5"/>
          <p:cNvSpPr/>
          <p:nvPr/>
        </p:nvSpPr>
        <p:spPr>
          <a:xfrm>
            <a:off x="771181" y="2499907"/>
            <a:ext cx="10543142" cy="400110"/>
          </a:xfrm>
          <a:prstGeom prst="rect">
            <a:avLst/>
          </a:prstGeom>
        </p:spPr>
        <p:txBody>
          <a:bodyPr wrap="square">
            <a:spAutoFit/>
          </a:bodyPr>
          <a:lstStyle/>
          <a:p>
            <a:r>
              <a:rPr lang="ka-GE" sz="2000" b="1" dirty="0" smtClean="0"/>
              <a:t>საწარმოს მიმდინარე საქმიანობის პროცესში გამოყენებული ბუნებრივი რესურსები</a:t>
            </a:r>
            <a:endParaRPr lang="en-US" sz="2000" b="1" dirty="0"/>
          </a:p>
        </p:txBody>
      </p:sp>
      <p:sp>
        <p:nvSpPr>
          <p:cNvPr id="4097" name="Rectangle 1"/>
          <p:cNvSpPr>
            <a:spLocks noChangeArrowheads="1"/>
          </p:cNvSpPr>
          <p:nvPr/>
        </p:nvSpPr>
        <p:spPr bwMode="auto">
          <a:xfrm>
            <a:off x="605927" y="3128790"/>
            <a:ext cx="1067534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საწარმოს მიმდინარე საქმიანობის პროცესში  ბუნებრივი რესურსებიდან ძირითადად გამოიყენება  მიწის ნაკვეთი და წყალი სასმელ-სამეურნეო, საწარმოო და სახანძრო დანიშნულებით.</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223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83" y="540982"/>
            <a:ext cx="10462683" cy="816763"/>
          </a:xfrm>
        </p:spPr>
        <p:txBody>
          <a:bodyPr>
            <a:normAutofit/>
          </a:bodyPr>
          <a:lstStyle/>
          <a:p>
            <a:r>
              <a:rPr lang="ka-GE" sz="2000" b="1" dirty="0" smtClean="0"/>
              <a:t>გარემოზე  მოსალოდნელი    ზემოქმედების აღწერა</a:t>
            </a:r>
          </a:p>
        </p:txBody>
      </p:sp>
      <p:sp>
        <p:nvSpPr>
          <p:cNvPr id="7" name="Content Placeholder 6"/>
          <p:cNvSpPr>
            <a:spLocks noGrp="1"/>
          </p:cNvSpPr>
          <p:nvPr>
            <p:ph idx="1"/>
          </p:nvPr>
        </p:nvSpPr>
        <p:spPr>
          <a:xfrm>
            <a:off x="653667" y="1236647"/>
            <a:ext cx="11101330" cy="4525963"/>
          </a:xfrm>
        </p:spPr>
        <p:txBody>
          <a:bodyPr>
            <a:normAutofit lnSpcReduction="10000"/>
          </a:bodyPr>
          <a:lstStyle/>
          <a:p>
            <a:pPr lvl="0"/>
            <a:r>
              <a:rPr lang="ka-GE" sz="2000" dirty="0" smtClean="0"/>
              <a:t>ატმოსფერულ ჰაერში მავნე ნივთიერებების ემისიები და ხმაურის გავრცელება; </a:t>
            </a:r>
            <a:endParaRPr lang="ru-RU" sz="2000" dirty="0" smtClean="0"/>
          </a:p>
          <a:p>
            <a:pPr lvl="0"/>
            <a:r>
              <a:rPr lang="ka-GE" sz="2000" dirty="0" smtClean="0"/>
              <a:t>ზემოქმედება გეოლოგიურ გარემოზე;</a:t>
            </a:r>
            <a:endParaRPr lang="ru-RU" sz="2000" dirty="0" smtClean="0"/>
          </a:p>
          <a:p>
            <a:pPr lvl="0"/>
            <a:r>
              <a:rPr lang="ka-GE" sz="2000" dirty="0" smtClean="0"/>
              <a:t>ზემოქმედება წყლის გარემოზე;</a:t>
            </a:r>
            <a:endParaRPr lang="ru-RU" sz="2000" dirty="0" smtClean="0"/>
          </a:p>
          <a:p>
            <a:pPr lvl="0"/>
            <a:r>
              <a:rPr lang="ka-GE" sz="2000" dirty="0" smtClean="0"/>
              <a:t>ზემოქმედება ბიოლოგიურ გარემოზე, მათ შორის მცენარეულ საფარზე, ცხოველთა </a:t>
            </a:r>
          </a:p>
          <a:p>
            <a:pPr lvl="0">
              <a:buNone/>
            </a:pPr>
            <a:r>
              <a:rPr lang="ka-GE" sz="2000" dirty="0" smtClean="0"/>
              <a:t>       სახეობებზე და მათ საბინადრო ადგილებზე;</a:t>
            </a:r>
            <a:endParaRPr lang="ru-RU" sz="2000" dirty="0" smtClean="0"/>
          </a:p>
          <a:p>
            <a:pPr lvl="0"/>
            <a:r>
              <a:rPr lang="en-US" sz="2000" dirty="0" smtClean="0"/>
              <a:t> </a:t>
            </a:r>
            <a:r>
              <a:rPr lang="ka-GE" sz="2000" dirty="0" smtClean="0"/>
              <a:t>ზემოქმედება ნიადაგის ნაყოფიერ ფენაზე, დაბინძურების რისკები; </a:t>
            </a:r>
            <a:endParaRPr lang="ru-RU" sz="2000" dirty="0" smtClean="0"/>
          </a:p>
          <a:p>
            <a:pPr lvl="0"/>
            <a:r>
              <a:rPr lang="ka-GE" sz="2000" dirty="0" smtClean="0"/>
              <a:t>ვიზუალურ-ლანდშაფტური ზემოქმედება;</a:t>
            </a:r>
            <a:endParaRPr lang="ru-RU" sz="2000" dirty="0" smtClean="0"/>
          </a:p>
          <a:p>
            <a:pPr lvl="0"/>
            <a:r>
              <a:rPr lang="en-US" sz="2000" dirty="0" smtClean="0"/>
              <a:t> </a:t>
            </a:r>
            <a:r>
              <a:rPr lang="ka-GE" sz="2000" dirty="0" smtClean="0"/>
              <a:t>ნარჩენების წარმოქმნის და მართვის შედეგად მოსალოდნელი ზემოქმედება;</a:t>
            </a:r>
            <a:endParaRPr lang="ru-RU" sz="2000" dirty="0" smtClean="0"/>
          </a:p>
          <a:p>
            <a:pPr lvl="0"/>
            <a:r>
              <a:rPr lang="ka-GE" sz="2000" dirty="0" smtClean="0"/>
              <a:t>ზემოქმედება ადამიანის ჯანმრთელობასა და უსაფრთხოებაზე;</a:t>
            </a:r>
            <a:endParaRPr lang="ru-RU" sz="2000" dirty="0" smtClean="0"/>
          </a:p>
          <a:p>
            <a:pPr lvl="0"/>
            <a:r>
              <a:rPr lang="ka-GE" sz="2000" dirty="0" smtClean="0"/>
              <a:t>ზემოქმედება სატრანსპორტო ნაკადებზე;</a:t>
            </a:r>
            <a:endParaRPr lang="ru-RU" sz="2000" dirty="0" smtClean="0"/>
          </a:p>
          <a:p>
            <a:pPr lvl="0"/>
            <a:r>
              <a:rPr lang="en-US" sz="2000" dirty="0" smtClean="0"/>
              <a:t> </a:t>
            </a:r>
            <a:r>
              <a:rPr lang="ka-GE" sz="2000" dirty="0" smtClean="0"/>
              <a:t>ზემოქმედება არსებულ ინფრასტრუქტურულ ობიექტებზე; </a:t>
            </a:r>
            <a:endParaRPr lang="ru-RU" sz="2000" dirty="0" smtClean="0"/>
          </a:p>
          <a:p>
            <a:pPr lvl="0"/>
            <a:r>
              <a:rPr lang="ka-GE" sz="2000" dirty="0" smtClean="0"/>
              <a:t>ისტორიულ-კულტურულ და არქეოლოგიურ ძეგლებზე ზემოქმედების რისკები;</a:t>
            </a:r>
            <a:endParaRPr lang="ru-RU" sz="2000" dirty="0" smtClean="0"/>
          </a:p>
          <a:p>
            <a:r>
              <a:rPr lang="ka-GE" sz="2000" dirty="0" smtClean="0"/>
              <a:t>კუმულაციური ზემოქმედება</a:t>
            </a:r>
            <a:endParaRPr lang="en-US" sz="2000" dirty="0" smtClean="0"/>
          </a:p>
        </p:txBody>
      </p:sp>
    </p:spTree>
    <p:extLst>
      <p:ext uri="{BB962C8B-B14F-4D97-AF65-F5344CB8AC3E}">
        <p14:creationId xmlns="" xmlns:p14="http://schemas.microsoft.com/office/powerpoint/2010/main" val="375685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4" y="127107"/>
            <a:ext cx="11333018" cy="400110"/>
          </a:xfrm>
          <a:prstGeom prst="rect">
            <a:avLst/>
          </a:prstGeom>
        </p:spPr>
        <p:txBody>
          <a:bodyPr wrap="square">
            <a:spAutoFit/>
          </a:bodyPr>
          <a:lstStyle/>
          <a:p>
            <a:pPr algn="ctr"/>
            <a:r>
              <a:rPr lang="ka-GE" sz="2000" b="1" dirty="0" smtClean="0"/>
              <a:t>გზშ-ს ეტაპზე შესასწავლი ზემოქმედების სახეები და მეთოდები</a:t>
            </a:r>
            <a:endParaRPr lang="ru-RU" sz="2000" dirty="0"/>
          </a:p>
        </p:txBody>
      </p:sp>
      <p:sp>
        <p:nvSpPr>
          <p:cNvPr id="5" name="Rectangle 4"/>
          <p:cNvSpPr/>
          <p:nvPr/>
        </p:nvSpPr>
        <p:spPr>
          <a:xfrm>
            <a:off x="848299" y="778086"/>
            <a:ext cx="10774496" cy="3693319"/>
          </a:xfrm>
          <a:prstGeom prst="rect">
            <a:avLst/>
          </a:prstGeom>
        </p:spPr>
        <p:txBody>
          <a:bodyPr wrap="square">
            <a:spAutoFit/>
          </a:bodyPr>
          <a:lstStyle/>
          <a:p>
            <a:pPr marL="285750" lvl="0" indent="-285750">
              <a:buFont typeface="Arial" pitchFamily="34" charset="0"/>
              <a:buChar char="•"/>
            </a:pPr>
            <a:r>
              <a:rPr lang="ka-GE" dirty="0" smtClean="0"/>
              <a:t>საწარმოს </a:t>
            </a:r>
            <a:r>
              <a:rPr lang="ka-GE" dirty="0" smtClean="0"/>
              <a:t>მშენებლობისა </a:t>
            </a:r>
            <a:r>
              <a:rPr lang="ka-GE" dirty="0" smtClean="0"/>
              <a:t>და ექსპლუატაციის ეტაპზე ემისიების და ხმაურის ძირითადი წყაროების განლაგების და მათი მახასიათებლების დაზუსტება;</a:t>
            </a:r>
            <a:endParaRPr lang="ru-RU" dirty="0" smtClean="0"/>
          </a:p>
          <a:p>
            <a:pPr marL="285750" lvl="0" indent="-285750">
              <a:buFont typeface="Arial" pitchFamily="34" charset="0"/>
              <a:buChar char="•"/>
            </a:pPr>
            <a:r>
              <a:rPr lang="ka-GE" dirty="0" smtClean="0"/>
              <a:t>საანგარიშო წერტილების განსაზღვრით, ხმაურის დონეების და ატმოსფერულ ჰაერში დამაბინძურებელი ნივთიერებების კონცენტრაციების მოდელირება, შემარბილებელი ღონისძიებები და  მონიტორინგის გეგმა;</a:t>
            </a:r>
            <a:endParaRPr lang="ru-RU" dirty="0" smtClean="0"/>
          </a:p>
          <a:p>
            <a:pPr marL="285750" lvl="0" indent="-285750">
              <a:buFont typeface="Arial" pitchFamily="34" charset="0"/>
              <a:buChar char="•"/>
            </a:pPr>
            <a:r>
              <a:rPr lang="ka-GE" dirty="0" smtClean="0"/>
              <a:t>ზედაპირული და მიწისქვეშა წყლის </a:t>
            </a:r>
            <a:r>
              <a:rPr lang="ka-GE" dirty="0" smtClean="0"/>
              <a:t>ხარისხზე ზემოქმედების წყაროების დაზუსტება, კონკრეტული შემარბილებელი ღონისძიებები;</a:t>
            </a:r>
            <a:endParaRPr lang="ru-RU" dirty="0" smtClean="0"/>
          </a:p>
          <a:p>
            <a:pPr marL="285750" lvl="0" indent="-285750">
              <a:buFont typeface="Arial" pitchFamily="34" charset="0"/>
              <a:buChar char="•"/>
            </a:pPr>
            <a:r>
              <a:rPr lang="ka-GE" dirty="0" smtClean="0"/>
              <a:t>ნიადაგის/გრუნტის ზედაპირული ფენის დაბინძურების მაღალი რისკის უბნების დაზუსტება, პრევენციული/შემარბილებელი ღონისძიებების შემუშავება;</a:t>
            </a:r>
            <a:endParaRPr lang="ru-RU" dirty="0" smtClean="0"/>
          </a:p>
          <a:p>
            <a:pPr marL="285750" lvl="0" indent="-285750">
              <a:buFont typeface="Arial" pitchFamily="34" charset="0"/>
              <a:buChar char="•"/>
            </a:pPr>
            <a:r>
              <a:rPr lang="ka-GE" dirty="0" smtClean="0"/>
              <a:t>წარმოქმნილი ნარჩენების სახეობები, რაოდენობა და მათი მართვის საკითხები;</a:t>
            </a:r>
            <a:endParaRPr lang="ru-RU" dirty="0" smtClean="0"/>
          </a:p>
          <a:p>
            <a:pPr marL="285750" lvl="0" indent="-285750">
              <a:buFont typeface="Arial" pitchFamily="34" charset="0"/>
              <a:buChar char="•"/>
            </a:pPr>
            <a:r>
              <a:rPr lang="ka-GE" dirty="0" smtClean="0"/>
              <a:t>ადამიანთა (მოსახლეობა და პროექტის ფარგლებში დასაქმებული პერსონალი) ჯანმრთელობასა დაუსაფრთხოებასთან დაკავშირებული ზემოქმედების პირდაპირი რისკების  პრევენციის მიზნით მნიშვნელოვანია უსაფრთხოების ზომების მკაცრი დაცვა და მუდმივი ზედამხედველობა;</a:t>
            </a:r>
            <a:endParaRPr lang="ru-RU" dirty="0"/>
          </a:p>
        </p:txBody>
      </p:sp>
    </p:spTree>
    <p:extLst>
      <p:ext uri="{BB962C8B-B14F-4D97-AF65-F5344CB8AC3E}">
        <p14:creationId xmlns="" xmlns:p14="http://schemas.microsoft.com/office/powerpoint/2010/main" val="15319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საქართველოს კანონის ,,გარემოსდაცვითი შეფასების კოდექსი’’ პროცედურები</a:t>
            </a:r>
            <a:endParaRPr lang="en-US" dirty="0"/>
          </a:p>
        </p:txBody>
      </p:sp>
      <p:sp>
        <p:nvSpPr>
          <p:cNvPr id="3" name="Content Placeholder 2"/>
          <p:cNvSpPr>
            <a:spLocks noGrp="1"/>
          </p:cNvSpPr>
          <p:nvPr>
            <p:ph idx="1"/>
          </p:nvPr>
        </p:nvSpPr>
        <p:spPr/>
        <p:txBody>
          <a:bodyPr/>
          <a:lstStyle/>
          <a:p>
            <a:r>
              <a:rPr lang="ka-GE" dirty="0"/>
              <a:t>სკოპინგის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a:t>სკოპინგის დასკვნა</a:t>
            </a:r>
          </a:p>
          <a:p>
            <a:r>
              <a:rPr lang="ka-GE" dirty="0"/>
              <a:t>გზშ-ს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a:t>გადაწყვეტილება</a:t>
            </a:r>
            <a:endParaRPr lang="en-US" dirty="0"/>
          </a:p>
          <a:p>
            <a:endParaRPr lang="en-US" dirty="0"/>
          </a:p>
        </p:txBody>
      </p:sp>
    </p:spTree>
    <p:extLst>
      <p:ext uri="{BB962C8B-B14F-4D97-AF65-F5344CB8AC3E}">
        <p14:creationId xmlns=""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488061"/>
          </a:xfrm>
        </p:spPr>
        <p:txBody>
          <a:bodyPr>
            <a:noAutofit/>
          </a:bodyPr>
          <a:lstStyle/>
          <a:p>
            <a:r>
              <a:rPr lang="ka-GE" sz="2400" dirty="0" smtClean="0"/>
              <a:t>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a:t>
            </a:r>
            <a:endParaRPr lang="ru-RU" sz="2400" dirty="0"/>
          </a:p>
        </p:txBody>
      </p:sp>
      <p:sp>
        <p:nvSpPr>
          <p:cNvPr id="3" name="Rectangle 2"/>
          <p:cNvSpPr/>
          <p:nvPr/>
        </p:nvSpPr>
        <p:spPr>
          <a:xfrm>
            <a:off x="1410159" y="3244334"/>
            <a:ext cx="9761109" cy="646331"/>
          </a:xfrm>
          <a:prstGeom prst="rect">
            <a:avLst/>
          </a:prstGeom>
        </p:spPr>
        <p:txBody>
          <a:bodyPr wrap="square">
            <a:spAutoFit/>
          </a:bodyPr>
          <a:lstStyle/>
          <a:p>
            <a:pPr algn="ctr"/>
            <a:r>
              <a:rPr lang="ka-GE" sz="3600" dirty="0" smtClean="0">
                <a:solidFill>
                  <a:srgbClr val="00B050"/>
                </a:solidFill>
              </a:rPr>
              <a:t>გმადლობთ   ყურადღებისთვის</a:t>
            </a:r>
            <a:endParaRPr lang="en-US" sz="3600" dirty="0"/>
          </a:p>
        </p:txBody>
      </p:sp>
    </p:spTree>
    <p:extLst>
      <p:ext uri="{BB962C8B-B14F-4D97-AF65-F5344CB8AC3E}">
        <p14:creationId xmlns="" xmlns:p14="http://schemas.microsoft.com/office/powerpoint/2010/main" val="208142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892366"/>
          </a:xfrm>
        </p:spPr>
        <p:txBody>
          <a:bodyPr>
            <a:normAutofit/>
          </a:bodyPr>
          <a:lstStyle/>
          <a:p>
            <a:r>
              <a:rPr lang="ka-GE" sz="3200" b="1" dirty="0">
                <a:solidFill>
                  <a:schemeClr val="tx1"/>
                </a:solidFill>
              </a:rPr>
              <a:t>პროექტის მოკლე აღწერა</a:t>
            </a:r>
            <a:endParaRPr lang="en-US" sz="3200" dirty="0"/>
          </a:p>
        </p:txBody>
      </p:sp>
      <p:sp>
        <p:nvSpPr>
          <p:cNvPr id="3" name="Content Placeholder 2"/>
          <p:cNvSpPr>
            <a:spLocks noGrp="1"/>
          </p:cNvSpPr>
          <p:nvPr>
            <p:ph idx="1"/>
          </p:nvPr>
        </p:nvSpPr>
        <p:spPr>
          <a:xfrm>
            <a:off x="782198" y="779305"/>
            <a:ext cx="10961783" cy="5544377"/>
          </a:xfrm>
        </p:spPr>
        <p:txBody>
          <a:bodyPr>
            <a:normAutofit fontScale="85000" lnSpcReduction="10000"/>
          </a:bodyPr>
          <a:lstStyle/>
          <a:p>
            <a:pPr algn="just">
              <a:lnSpc>
                <a:spcPct val="120000"/>
              </a:lnSpc>
            </a:pPr>
            <a:r>
              <a:rPr lang="en-US" sz="2000" dirty="0" err="1" smtClean="0"/>
              <a:t>შ.პ.ს</a:t>
            </a:r>
            <a:r>
              <a:rPr lang="en-US" sz="2000" dirty="0" smtClean="0"/>
              <a:t>.  </a:t>
            </a:r>
            <a:r>
              <a:rPr lang="ka-GE" sz="2000" dirty="0" smtClean="0"/>
              <a:t>„ველი</a:t>
            </a:r>
            <a:r>
              <a:rPr lang="en-US" sz="2000" dirty="0" smtClean="0"/>
              <a:t>”-ს </a:t>
            </a:r>
            <a:r>
              <a:rPr lang="ka-GE" sz="2000" dirty="0" smtClean="0"/>
              <a:t>10000 მ</a:t>
            </a:r>
            <a:r>
              <a:rPr lang="ka-GE" sz="2000" baseline="30000" dirty="0" smtClean="0"/>
              <a:t>3</a:t>
            </a:r>
            <a:r>
              <a:rPr lang="ka-GE" sz="2000" dirty="0" smtClean="0"/>
              <a:t> ტევადობის ნავთობპროდუქტების საწყობი განთავსებულია ქ. თბილისში, რკინიგზის სადგურ ველის </a:t>
            </a:r>
            <a:r>
              <a:rPr lang="ka-GE" sz="2000" dirty="0" smtClean="0"/>
              <a:t>მიმდებარედ, </a:t>
            </a:r>
            <a:r>
              <a:rPr lang="ka-GE" sz="2000" dirty="0" smtClean="0"/>
              <a:t>მის საკუთრებაში არსებულ 38 936.00 კვ.მ. ფართობის არასასოფლო-სამეურნეო დანიშნულების მიწის ნაკვეთზე. </a:t>
            </a:r>
            <a:r>
              <a:rPr lang="en-US" sz="2000" dirty="0" err="1" smtClean="0"/>
              <a:t>მიწის</a:t>
            </a:r>
            <a:r>
              <a:rPr lang="en-US" sz="2000" dirty="0" smtClean="0"/>
              <a:t> </a:t>
            </a:r>
            <a:r>
              <a:rPr lang="en-US" sz="2000" dirty="0" err="1" smtClean="0"/>
              <a:t>ნაკვეთის</a:t>
            </a:r>
            <a:r>
              <a:rPr lang="en-US" sz="2000" dirty="0" smtClean="0"/>
              <a:t> </a:t>
            </a:r>
            <a:r>
              <a:rPr lang="en-US" sz="2000" dirty="0" err="1" smtClean="0"/>
              <a:t>საკადასტრო</a:t>
            </a:r>
            <a:r>
              <a:rPr lang="en-US" sz="2000" dirty="0" smtClean="0"/>
              <a:t> </a:t>
            </a:r>
            <a:r>
              <a:rPr lang="en-US" sz="2000" dirty="0" err="1" smtClean="0"/>
              <a:t>კოდი</a:t>
            </a:r>
            <a:r>
              <a:rPr lang="en-US" sz="2000" dirty="0" smtClean="0"/>
              <a:t>: </a:t>
            </a:r>
            <a:r>
              <a:rPr lang="ka-GE" sz="2000" dirty="0" smtClean="0"/>
              <a:t>ს/კ  N 01.19.31.010.042;</a:t>
            </a:r>
          </a:p>
          <a:p>
            <a:pPr algn="just">
              <a:lnSpc>
                <a:spcPct val="120000"/>
              </a:lnSpc>
            </a:pPr>
            <a:r>
              <a:rPr lang="ka-GE" sz="2000" dirty="0" smtClean="0"/>
              <a:t>საკვლევი ტერიტორიისათვის  უახლოესი საცხოვრებელი დასახელებაა - ქ. თბილისში მდებარე ცაცა ამირეჯიბის ქუჩა,  რომელიც განთავსებულია ამ ტერიტორიის ჩრდილოეთის მიმართულებით. მინიმალური მანძილი საწარმოს მიწის ნაკვეთის (საკადასტრო კოდი: N01.19.31.010.042) </a:t>
            </a:r>
            <a:r>
              <a:rPr lang="ka-GE" sz="2000" dirty="0" smtClean="0"/>
              <a:t>საკადასტრო </a:t>
            </a:r>
            <a:r>
              <a:rPr lang="ka-GE" sz="2000" dirty="0" smtClean="0"/>
              <a:t>საზღვრიდან საცხოვრებელ სახლამდე (მიწის ნაკვეთის საკადასტრო კოდი: N 01.19.31.009.029) შეადგენს დაახლოებით 990 მ-ს; </a:t>
            </a:r>
          </a:p>
          <a:p>
            <a:pPr algn="just">
              <a:lnSpc>
                <a:spcPct val="120000"/>
              </a:lnSpc>
            </a:pPr>
            <a:r>
              <a:rPr lang="ka-GE" sz="2000" dirty="0" smtClean="0"/>
              <a:t>საპროექტო </a:t>
            </a:r>
            <a:r>
              <a:rPr lang="ru-RU" sz="2000" dirty="0" smtClean="0"/>
              <a:t>ტერიტორიის </a:t>
            </a:r>
            <a:r>
              <a:rPr lang="ka-GE" sz="2000" dirty="0" smtClean="0"/>
              <a:t>საპროექტო ტერიტორიიდან უახლოესი წყალსატევია  მდ. ლოჭინი, რომელიც მიედინება საპროექტო ტერიტორიიდან აღმოსავლეთისა და სამხრეთის  მხარეს არანაკლებ 80 მეტრის დაშორებით; </a:t>
            </a:r>
          </a:p>
          <a:p>
            <a:pPr algn="just">
              <a:lnSpc>
                <a:spcPct val="120000"/>
              </a:lnSpc>
            </a:pPr>
            <a:r>
              <a:rPr lang="ka-GE" sz="2000" dirty="0" smtClean="0"/>
              <a:t>საპროექტო </a:t>
            </a:r>
            <a:r>
              <a:rPr lang="ru-RU" sz="2000" dirty="0" smtClean="0"/>
              <a:t>ტერიტორი</a:t>
            </a:r>
            <a:r>
              <a:rPr lang="ka-GE" sz="2000" dirty="0" smtClean="0"/>
              <a:t>ა</a:t>
            </a:r>
            <a:r>
              <a:rPr lang="ru-RU" sz="2000" dirty="0" smtClean="0"/>
              <a:t>ს </a:t>
            </a:r>
            <a:r>
              <a:rPr lang="ka-GE" sz="2000" dirty="0" smtClean="0"/>
              <a:t>საწარმოს ტერიტორიიდან დასავლეთის მიმართულებით დაახლოებით 290 მეტრში  გადის თბილისი (ველი)-გაჩიანი-რუსთავის  შიდა საავტომობილი გზა (შ-32), ხოლო  დაახლოებით 220 მეტრში  გადის რკინიგზა;</a:t>
            </a:r>
          </a:p>
          <a:p>
            <a:pPr algn="just">
              <a:lnSpc>
                <a:spcPct val="120000"/>
              </a:lnSpc>
            </a:pPr>
            <a:r>
              <a:rPr lang="ru-RU" sz="2000" dirty="0" smtClean="0"/>
              <a:t> </a:t>
            </a:r>
            <a:r>
              <a:rPr lang="ka-GE" sz="2000" dirty="0" smtClean="0"/>
              <a:t>საპროექტო ტერიტორიის აღმოსავლეთით, დასავლეთით, ჩრდილოეთით და სამხრეთით ესაზღვრება არასასოფლო-სამეურნეო და სასოფლო-სამეურნეო დანიშნულების მიწის ნაკვეთები, სადაც განთავსებულია როგორც უმოქმედო სამრეწველო საწარმოების ტერიტორიები, ასევე დღეისათვის მოქმედებს სხვადასხვა პროფილის საწარმოო ობიექტები.  </a:t>
            </a:r>
          </a:p>
          <a:p>
            <a:pPr>
              <a:buNone/>
            </a:pPr>
            <a:endParaRPr lang="en-US" sz="2000" dirty="0" smtClean="0"/>
          </a:p>
          <a:p>
            <a:pPr>
              <a:buNone/>
            </a:pPr>
            <a:endParaRPr lang="en-US" dirty="0"/>
          </a:p>
        </p:txBody>
      </p:sp>
    </p:spTree>
    <p:extLst>
      <p:ext uri="{BB962C8B-B14F-4D97-AF65-F5344CB8AC3E}">
        <p14:creationId xmlns="" xmlns:p14="http://schemas.microsoft.com/office/powerpoint/2010/main" val="33713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013551"/>
          </a:xfrm>
        </p:spPr>
        <p:txBody>
          <a:bodyPr>
            <a:normAutofit/>
          </a:bodyPr>
          <a:lstStyle/>
          <a:p>
            <a:r>
              <a:rPr lang="ka-GE" sz="2800" b="1" dirty="0" smtClean="0">
                <a:solidFill>
                  <a:schemeClr val="tx1"/>
                </a:solidFill>
              </a:rPr>
              <a:t>საკვლევი ტერიტორია</a:t>
            </a:r>
            <a:endParaRPr lang="en-US" sz="2800" dirty="0"/>
          </a:p>
        </p:txBody>
      </p:sp>
      <p:pic>
        <p:nvPicPr>
          <p:cNvPr id="34" name="Picture 33" descr="C:\Users\Rezo\Desktop\შპს ველის ახალი ნავთობსაცავი\jpg\777.jpg"/>
          <p:cNvPicPr/>
          <p:nvPr/>
        </p:nvPicPr>
        <p:blipFill>
          <a:blip r:embed="rId2"/>
          <a:srcRect/>
          <a:stretch>
            <a:fillRect/>
          </a:stretch>
        </p:blipFill>
        <p:spPr bwMode="auto">
          <a:xfrm>
            <a:off x="2175377" y="739992"/>
            <a:ext cx="8502256" cy="5642420"/>
          </a:xfrm>
          <a:prstGeom prst="rect">
            <a:avLst/>
          </a:prstGeom>
          <a:noFill/>
          <a:ln w="9525">
            <a:noFill/>
            <a:miter lim="800000"/>
            <a:headEnd/>
            <a:tailEnd/>
          </a:ln>
        </p:spPr>
      </p:pic>
      <p:sp>
        <p:nvSpPr>
          <p:cNvPr id="19499" name="Text Box 43"/>
          <p:cNvSpPr txBox="1">
            <a:spLocks noChangeArrowheads="1"/>
          </p:cNvSpPr>
          <p:nvPr/>
        </p:nvSpPr>
        <p:spPr bwMode="auto">
          <a:xfrm>
            <a:off x="3078431" y="4979815"/>
            <a:ext cx="2244725" cy="47466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თბილისი (ველი)-გაჩიანი-რუსთავი  შიდა საავტომობილი გზა (შ-32)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0" name="Line 44"/>
          <p:cNvSpPr>
            <a:spLocks noChangeShapeType="1"/>
          </p:cNvSpPr>
          <p:nvPr/>
        </p:nvSpPr>
        <p:spPr bwMode="auto">
          <a:xfrm flipV="1">
            <a:off x="4989819" y="3824115"/>
            <a:ext cx="981075" cy="115570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01" name="Text Box 45"/>
          <p:cNvSpPr txBox="1">
            <a:spLocks noChangeArrowheads="1"/>
          </p:cNvSpPr>
          <p:nvPr/>
        </p:nvSpPr>
        <p:spPr bwMode="auto">
          <a:xfrm>
            <a:off x="7274270" y="4227455"/>
            <a:ext cx="820738" cy="27781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რკონიგზა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2" name="Line 46"/>
          <p:cNvSpPr>
            <a:spLocks noChangeShapeType="1"/>
          </p:cNvSpPr>
          <p:nvPr/>
        </p:nvSpPr>
        <p:spPr bwMode="auto">
          <a:xfrm flipH="1">
            <a:off x="6799989" y="4389189"/>
            <a:ext cx="430212" cy="233363"/>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03" name="Text Box 47"/>
          <p:cNvSpPr txBox="1">
            <a:spLocks noChangeArrowheads="1"/>
          </p:cNvSpPr>
          <p:nvPr/>
        </p:nvSpPr>
        <p:spPr bwMode="auto">
          <a:xfrm>
            <a:off x="7694249" y="3364046"/>
            <a:ext cx="928688" cy="27781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მდ. ლოჭინი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4" name="Line 48"/>
          <p:cNvSpPr>
            <a:spLocks noChangeShapeType="1"/>
          </p:cNvSpPr>
          <p:nvPr/>
        </p:nvSpPr>
        <p:spPr bwMode="auto">
          <a:xfrm flipH="1" flipV="1">
            <a:off x="7182997" y="3327093"/>
            <a:ext cx="478201" cy="172559"/>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05" name="Text Box 49"/>
          <p:cNvSpPr txBox="1">
            <a:spLocks noChangeArrowheads="1"/>
          </p:cNvSpPr>
          <p:nvPr/>
        </p:nvSpPr>
        <p:spPr bwMode="auto">
          <a:xfrm>
            <a:off x="6220705" y="2180211"/>
            <a:ext cx="1563688" cy="598487"/>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შ.პ.ს.  „ველი”-ს  საპროექტო  საწარმო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6" name="Line 50"/>
          <p:cNvSpPr>
            <a:spLocks noChangeShapeType="1"/>
          </p:cNvSpPr>
          <p:nvPr/>
        </p:nvSpPr>
        <p:spPr bwMode="auto">
          <a:xfrm flipH="1">
            <a:off x="6588086" y="2765232"/>
            <a:ext cx="268095" cy="506777"/>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07" name="AutoShape 51"/>
          <p:cNvSpPr>
            <a:spLocks noChangeArrowheads="1"/>
          </p:cNvSpPr>
          <p:nvPr/>
        </p:nvSpPr>
        <p:spPr bwMode="auto">
          <a:xfrm>
            <a:off x="6066604" y="1154246"/>
            <a:ext cx="1900237" cy="593725"/>
          </a:xfrm>
          <a:prstGeom prst="wedgeRectCallout">
            <a:avLst>
              <a:gd name="adj1" fmla="val -95301"/>
              <a:gd name="adj2" fmla="val 7379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900" b="1" i="0" u="none" strike="noStrike" cap="none" normalizeH="0" baseline="0" smtClean="0">
                <a:ln>
                  <a:noFill/>
                </a:ln>
                <a:solidFill>
                  <a:schemeClr val="tx1"/>
                </a:solidFill>
                <a:effectLst/>
                <a:latin typeface="Sylfaen" pitchFamily="18" charset="0"/>
                <a:cs typeface="Arial" pitchFamily="34" charset="0"/>
              </a:rPr>
              <a:t>უახლოესი დასახლებული პუნქტი-ქ.თბილისი,  ც.ამირეჯიბის ქუჩა</a:t>
            </a:r>
            <a:endParaRPr kumimoji="0" lang="ka-GE" sz="9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08" name="Line 52"/>
          <p:cNvSpPr>
            <a:spLocks noChangeShapeType="1"/>
          </p:cNvSpPr>
          <p:nvPr/>
        </p:nvSpPr>
        <p:spPr bwMode="auto">
          <a:xfrm flipH="1" flipV="1">
            <a:off x="5185540" y="1945012"/>
            <a:ext cx="1146175" cy="1273175"/>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09" name="Text Box 53"/>
          <p:cNvSpPr txBox="1">
            <a:spLocks noChangeArrowheads="1"/>
          </p:cNvSpPr>
          <p:nvPr/>
        </p:nvSpPr>
        <p:spPr bwMode="auto">
          <a:xfrm>
            <a:off x="5132445" y="2568001"/>
            <a:ext cx="558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100" b="1" i="0" u="none" strike="noStrike" cap="none" normalizeH="0" baseline="0" smtClean="0">
                <a:ln>
                  <a:noFill/>
                </a:ln>
                <a:solidFill>
                  <a:srgbClr val="FF0000"/>
                </a:solidFill>
                <a:effectLst/>
                <a:latin typeface="Sylfaen" pitchFamily="18" charset="0"/>
                <a:cs typeface="Arial" pitchFamily="34" charset="0"/>
              </a:rPr>
              <a:t>990</a:t>
            </a:r>
            <a:r>
              <a:rPr kumimoji="0" lang="en-US" sz="1100" b="1" i="0" u="none" strike="noStrike" cap="none" normalizeH="0" baseline="0" smtClean="0">
                <a:ln>
                  <a:noFill/>
                </a:ln>
                <a:solidFill>
                  <a:srgbClr val="FF0000"/>
                </a:solidFill>
                <a:effectLst/>
                <a:latin typeface="Calibri" pitchFamily="34" charset="0"/>
                <a:cs typeface="Arial" pitchFamily="34" charset="0"/>
              </a:rPr>
              <a:t> </a:t>
            </a:r>
            <a:r>
              <a:rPr kumimoji="0" lang="ka-GE" sz="1100" b="1" i="0" u="none" strike="noStrike" cap="none" normalizeH="0" baseline="0" smtClean="0">
                <a:ln>
                  <a:noFill/>
                </a:ln>
                <a:solidFill>
                  <a:srgbClr val="FF0000"/>
                </a:solidFill>
                <a:effectLst/>
                <a:latin typeface="Sylfaen" pitchFamily="18" charset="0"/>
                <a:cs typeface="Arial" pitchFamily="34" charset="0"/>
              </a:rPr>
              <a:t>მ</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048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2873" y="0"/>
            <a:ext cx="9615055" cy="954107"/>
          </a:xfrm>
          <a:prstGeom prst="rect">
            <a:avLst/>
          </a:prstGeom>
        </p:spPr>
        <p:txBody>
          <a:bodyPr wrap="square">
            <a:spAutoFit/>
          </a:bodyPr>
          <a:lstStyle/>
          <a:p>
            <a:pPr algn="ctr"/>
            <a:r>
              <a:rPr lang="ka-GE" sz="2800" b="1" dirty="0"/>
              <a:t>საკვლევი </a:t>
            </a:r>
            <a:r>
              <a:rPr lang="ka-GE" sz="2800" b="1" dirty="0" smtClean="0"/>
              <a:t>ტერიტორიის</a:t>
            </a:r>
            <a:r>
              <a:rPr lang="ka-GE" sz="2800" dirty="0" smtClean="0"/>
              <a:t> </a:t>
            </a:r>
            <a:r>
              <a:rPr lang="ka-GE" sz="2800" b="1" dirty="0" smtClean="0"/>
              <a:t>მიმდებარე  ნაკვეთების/სივრცეების მიწათსარგებლობა</a:t>
            </a:r>
            <a:endParaRPr lang="en-US" sz="2800" b="1" dirty="0" smtClean="0"/>
          </a:p>
        </p:txBody>
      </p:sp>
      <p:pic>
        <p:nvPicPr>
          <p:cNvPr id="3" name="Picture 2" descr="C:\Users\Rezo\Desktop\123.jpg"/>
          <p:cNvPicPr/>
          <p:nvPr/>
        </p:nvPicPr>
        <p:blipFill>
          <a:blip r:embed="rId2"/>
          <a:srcRect/>
          <a:stretch>
            <a:fillRect/>
          </a:stretch>
        </p:blipFill>
        <p:spPr bwMode="auto">
          <a:xfrm>
            <a:off x="1836783" y="1019566"/>
            <a:ext cx="8562501" cy="5281575"/>
          </a:xfrm>
          <a:prstGeom prst="rect">
            <a:avLst/>
          </a:prstGeom>
          <a:noFill/>
          <a:ln w="9525">
            <a:noFill/>
            <a:miter lim="800000"/>
            <a:headEnd/>
            <a:tailEnd/>
          </a:ln>
        </p:spPr>
      </p:pic>
      <p:sp>
        <p:nvSpPr>
          <p:cNvPr id="18433" name="Text Box 1"/>
          <p:cNvSpPr txBox="1">
            <a:spLocks noChangeArrowheads="1"/>
          </p:cNvSpPr>
          <p:nvPr/>
        </p:nvSpPr>
        <p:spPr bwMode="auto">
          <a:xfrm>
            <a:off x="4752956" y="1499805"/>
            <a:ext cx="2236787" cy="67627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შ.პ.ს.  „გლობუსი"-ს ნავთობგადამამუშავებელი (საგზაო ბიტუმის წარმოების) ქარხანა</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 name="Line 2"/>
          <p:cNvSpPr>
            <a:spLocks noChangeShapeType="1"/>
          </p:cNvSpPr>
          <p:nvPr/>
        </p:nvSpPr>
        <p:spPr bwMode="auto">
          <a:xfrm flipH="1">
            <a:off x="5123226" y="2156207"/>
            <a:ext cx="665163" cy="798513"/>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35" name="Text Box 3"/>
          <p:cNvSpPr txBox="1">
            <a:spLocks noChangeArrowheads="1"/>
          </p:cNvSpPr>
          <p:nvPr/>
        </p:nvSpPr>
        <p:spPr bwMode="auto">
          <a:xfrm>
            <a:off x="7384572" y="1906492"/>
            <a:ext cx="2236787" cy="39603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kumimoji="0" lang="ka-GE" sz="1000" b="1" i="0" u="none" strike="noStrike" cap="none" normalizeH="0" baseline="0" dirty="0" smtClean="0">
                <a:ln>
                  <a:noFill/>
                </a:ln>
                <a:solidFill>
                  <a:schemeClr val="tx1"/>
                </a:solidFill>
                <a:effectLst/>
                <a:latin typeface="Sylfaen" pitchFamily="18" charset="0"/>
                <a:cs typeface="Arial" pitchFamily="34" charset="0"/>
              </a:rPr>
              <a:t>„</a:t>
            </a:r>
            <a:r>
              <a:rPr lang="ka-GE" sz="900" b="1" dirty="0" smtClean="0"/>
              <a:t>შპს </a:t>
            </a:r>
            <a:r>
              <a:rPr lang="ka-GE" sz="900" b="1" dirty="0" smtClean="0"/>
              <a:t>"არენა მშენი" -ს მიწის ნაკვეთი</a:t>
            </a:r>
            <a:endParaRPr lang="en-US" sz="900" dirty="0" smtClean="0"/>
          </a:p>
          <a:p>
            <a:r>
              <a:rPr lang="ka-GE" sz="900" b="1" dirty="0" smtClean="0"/>
              <a:t>(ს/N : </a:t>
            </a:r>
            <a:r>
              <a:rPr lang="en-US" sz="900" b="1" dirty="0" smtClean="0"/>
              <a:t>01.19.31.0</a:t>
            </a:r>
            <a:r>
              <a:rPr lang="ka-GE" sz="900" b="1" dirty="0" smtClean="0"/>
              <a:t>10</a:t>
            </a:r>
            <a:r>
              <a:rPr lang="en-US" sz="900" b="1" dirty="0" smtClean="0"/>
              <a:t>.0</a:t>
            </a:r>
            <a:r>
              <a:rPr lang="ka-GE" sz="900" b="1" dirty="0" smtClean="0"/>
              <a:t>10)</a:t>
            </a:r>
            <a:endParaRPr lang="en-US" sz="900" dirty="0"/>
          </a:p>
        </p:txBody>
      </p:sp>
      <p:sp>
        <p:nvSpPr>
          <p:cNvPr id="18436" name="Line 4"/>
          <p:cNvSpPr>
            <a:spLocks noChangeShapeType="1"/>
          </p:cNvSpPr>
          <p:nvPr/>
        </p:nvSpPr>
        <p:spPr bwMode="auto">
          <a:xfrm flipH="1">
            <a:off x="7153543" y="2309334"/>
            <a:ext cx="650875" cy="331788"/>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37" name="Text Box 5"/>
          <p:cNvSpPr txBox="1">
            <a:spLocks noChangeArrowheads="1"/>
          </p:cNvSpPr>
          <p:nvPr/>
        </p:nvSpPr>
        <p:spPr bwMode="auto">
          <a:xfrm>
            <a:off x="2643972" y="3604963"/>
            <a:ext cx="1676400" cy="43656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 შპს "კავკასიის ბეტონი" -ს საწარმო</a:t>
            </a:r>
            <a:endParaRPr kumimoji="0" lang="ka-GE" sz="900" b="0" i="0" u="none" strike="noStrike" cap="none" normalizeH="0" baseline="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ცემენტის საწარმო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8" name="Line 6"/>
          <p:cNvSpPr>
            <a:spLocks noChangeShapeType="1"/>
          </p:cNvSpPr>
          <p:nvPr/>
        </p:nvSpPr>
        <p:spPr bwMode="auto">
          <a:xfrm flipV="1">
            <a:off x="4296579" y="3581114"/>
            <a:ext cx="858494" cy="296823"/>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39" name="Text Box 7"/>
          <p:cNvSpPr txBox="1">
            <a:spLocks noChangeArrowheads="1"/>
          </p:cNvSpPr>
          <p:nvPr/>
        </p:nvSpPr>
        <p:spPr bwMode="auto">
          <a:xfrm>
            <a:off x="2549525" y="4498975"/>
            <a:ext cx="1370013" cy="277813"/>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საავტომობილო გზა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Text Box 8"/>
          <p:cNvSpPr txBox="1">
            <a:spLocks noChangeArrowheads="1"/>
          </p:cNvSpPr>
          <p:nvPr/>
        </p:nvSpPr>
        <p:spPr bwMode="auto">
          <a:xfrm>
            <a:off x="3684244" y="4864483"/>
            <a:ext cx="950912" cy="293688"/>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1000" b="1" i="0" u="none" strike="noStrike" cap="none" normalizeH="0" baseline="0" smtClean="0">
                <a:ln>
                  <a:noFill/>
                </a:ln>
                <a:solidFill>
                  <a:schemeClr val="tx1"/>
                </a:solidFill>
                <a:effectLst/>
                <a:latin typeface="Sylfaen" pitchFamily="18" charset="0"/>
                <a:cs typeface="Arial" pitchFamily="34" charset="0"/>
              </a:rPr>
              <a:t>რკინიგზა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6"/>
          <p:cNvSpPr>
            <a:spLocks noChangeShapeType="1"/>
          </p:cNvSpPr>
          <p:nvPr/>
        </p:nvSpPr>
        <p:spPr bwMode="auto">
          <a:xfrm flipV="1">
            <a:off x="3920170" y="4274544"/>
            <a:ext cx="695897" cy="262568"/>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6"/>
          <p:cNvSpPr>
            <a:spLocks noChangeShapeType="1"/>
          </p:cNvSpPr>
          <p:nvPr/>
        </p:nvSpPr>
        <p:spPr bwMode="auto">
          <a:xfrm flipV="1">
            <a:off x="4614232" y="4781319"/>
            <a:ext cx="673864" cy="229519"/>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99325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671047" y="136344"/>
            <a:ext cx="982192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ka-GE" sz="2400" b="1" dirty="0" smtClean="0"/>
              <a:t>საკვლევი  ტერიტორიის მიმდებარე ტერიტორიის მიწათსარგებლობა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5" name="Rectangle 1"/>
          <p:cNvSpPr>
            <a:spLocks noChangeArrowheads="1"/>
          </p:cNvSpPr>
          <p:nvPr/>
        </p:nvSpPr>
        <p:spPr bwMode="auto">
          <a:xfrm>
            <a:off x="301809" y="723439"/>
            <a:ext cx="11464205"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ტერიტორიას </a:t>
            </a:r>
            <a:r>
              <a:rPr kumimoji="0" lang="ka-GE" sz="12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დასავლეთის  მხრიდან</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უშუალოდ ესაზღვრება შპს "კავკასიის ბეტონი" -ს  (საინ./N: 204522873)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01.19.31.008.003) და მასზე განთავსებული  საწარმო, ასევე უშუალოდ ესაზღვრება შპს "საქართვლოს რკინიგზა"-ს (საინ./N: 02886010)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01.19.31.008.005) მასზე განთავსებული  შენობა ნაგებობებით, ხოლო უშუალოდ რკინიგზა გადის დაახლოებით 220 მეტრში და  დაახლოებით 290 მეტრში  გადის თბილისი (ველი)-გაჩიანი-რუსთავის  შიდა საავტომობილი გზა (შ-32). დაახლოებით 255 მეტრში მდებარეობს  არტურ ნერსისიანის  (C/N: AS0462991)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01.19.32.006.014),  მასზე განთავსებული  შენობა-ნაგებობებით, დაახლოებით 280  მეტრში მდებარეობს  შპს "თამ-ველი"-ს (საინ./N: 206168957)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01.19.32.004.011).</a:t>
            </a:r>
            <a:r>
              <a:rPr kumimoji="0" lang="ka-GE" sz="1200" b="0" i="0" u="none" strike="noStrike" cap="none" normalizeH="0" baseline="0" dirty="0" smtClean="0">
                <a:ln>
                  <a:noFill/>
                </a:ln>
                <a:solidFill>
                  <a:srgbClr val="FF0000"/>
                </a:solidFill>
                <a:effectLst/>
                <a:latin typeface="Sylfaen" pitchFamily="18" charset="0"/>
                <a:ea typeface="Times New Roman" pitchFamily="18"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ტერიტორიის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ჩრდილო-დასავლეთის  მხრიდან  25 მეტრში მდებარეობს შპს "ველი"-ს (საინ./N: 406307492)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01.19.31.009.030 და 105 მეტრში  მდებარეობს ასევე შპს "ველი"-ს (საინ./N: 406307492) საკუთრებაში არსებული არასასოფლო-სამეურნეო დანიშნულების მიწის ნაკვეთი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01.19.31.009.031 და მათზე განთავსებული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შ.პ.ს.  „გლობუსი"-ს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საინ./N: 404386008)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ნავთობგადამამუშავებელი (საგზაო ბიტუმის წარმოების) ქარხანა.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ტერიტორიას </a:t>
            </a:r>
            <a:r>
              <a:rPr kumimoji="0" lang="ka-GE" sz="12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ჩრდილოეთის მხრიდან</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უშუალოდ ესაზღვრება სახელმწიფოს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01.19.31.010.043) შენობა ნაგებობებით, დაახლოებით 60 მეტრში მდებარეობს  სსიპ თვითმმართველი ქალაქი ქალაქ თბილისის მუნიციპალიტეტის (საინ./N: 204521794)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01.19.31.009.025),  მასზე განთავსებული  შენობა-ნაგებობებით.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ტერიტორიის </a:t>
            </a:r>
            <a:r>
              <a:rPr kumimoji="0" lang="ka-GE" sz="12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ჩრდილო-აღმოსავლეთის  მხრიდან</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დაახლოებით 146    მეტრში მდებარეობს შპს "არენა მშენი"-ს</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საინ./N:204388402) საკუთრებაში არსებული არასასოფლო-სამეურნეო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01.19.31.010.010)</a:t>
            </a:r>
            <a:r>
              <a:rPr kumimoji="0" lang="ka-GE" sz="1200" b="0" i="0" u="none" strike="noStrike" cap="none" normalizeH="0" baseline="0" dirty="0" smtClean="0">
                <a:ln>
                  <a:noFill/>
                </a:ln>
                <a:solidFill>
                  <a:srgbClr val="FF0000"/>
                </a:solidFill>
                <a:effectLst/>
                <a:latin typeface="Sylfaen" pitchFamily="18" charset="0"/>
                <a:ea typeface="Times New Roman" pitchFamily="18" charset="0"/>
                <a:cs typeface="Arial" pitchFamily="34" charset="0"/>
              </a:rPr>
              <a:t>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მასზე განთავსებული  შენობა-ნაგებობებით, დაახლოებით 182   მეტრში მდებარეობს სახელმწიფოს საკუთრებაში არსებული არასასოფლო-სამეურნეო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01.19.31.010.034)</a:t>
            </a:r>
            <a:r>
              <a:rPr kumimoji="0" lang="ka-GE" sz="1200" b="0" i="0" u="none" strike="noStrike" cap="none" normalizeH="0" baseline="0" dirty="0" smtClean="0">
                <a:ln>
                  <a:noFill/>
                </a:ln>
                <a:solidFill>
                  <a:srgbClr val="FF0000"/>
                </a:solidFill>
                <a:effectLst/>
                <a:latin typeface="Sylfaen" pitchFamily="18" charset="0"/>
                <a:ea typeface="Times New Roman" pitchFamily="18" charset="0"/>
                <a:cs typeface="Arial" pitchFamily="34" charset="0"/>
              </a:rPr>
              <a:t>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მასზე განთავსებული  შენობა-ნაგებობებით და დაახლოებით 144   მეტრში მდებარეობს გოჩა სამხარაძეს (პ/N: 09001009359) საკუთრებაში არსებული არასასოფლო-სამეურნეო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01.19.31.010.002).</a:t>
            </a:r>
            <a:r>
              <a:rPr kumimoji="0" lang="ka-GE" sz="1200" b="0" i="0" u="none" strike="noStrike" cap="none" normalizeH="0" baseline="0" dirty="0" smtClean="0">
                <a:ln>
                  <a:noFill/>
                </a:ln>
                <a:solidFill>
                  <a:srgbClr val="FF0000"/>
                </a:solidFill>
                <a:effectLst/>
                <a:latin typeface="Sylfaen" pitchFamily="18" charset="0"/>
                <a:ea typeface="Times New Roman" pitchFamily="18" charset="0"/>
                <a:cs typeface="Arial" pitchFamily="34" charset="0"/>
              </a:rPr>
              <a:t>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ტერიტორიის </a:t>
            </a:r>
            <a:r>
              <a:rPr kumimoji="0" lang="ka-GE" sz="12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აღმოსავლეთის  მხრიდან</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დაახლოებით 285 მეტრში მდებარეობს სახელმწიფოს საკუთრებაში არსებული არასასოფლო-სამეურნეო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81.07.08.466) და  დაახლოებით 281 მეტრში ასევე სახელმწიფოს საკუთრებაში არსებული 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81.07.08.490).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2800" algn="l"/>
              </a:tabLst>
            </a:pPr>
            <a:r>
              <a:rPr kumimoji="0" lang="ka-GE" sz="1200" b="1" i="0" u="sng"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საპროექტო ტერიტორიას </a:t>
            </a:r>
            <a:r>
              <a:rPr kumimoji="0" lang="ka-GE" sz="1200" b="1" i="0" u="sng"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სამხრეთის მხრიდან</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უშუალოდ ესაზღვრება შპს "საქართვლოს რკინიგზა"-ს (საინ./N:02886010)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01.19.31.008.005), დაახლოებით 86 მეტრში სახელმწიფოს საკუთრებაში არსებული სასოფლო-სამეურნეო დანიშნულების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 ნაკვეთი (ს/N:</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81.06.04.273) და დაახლოებით 184 მეტრში შპს "საქართვლოს რკინიგზა"-ს (საინ./N: 02886010) საკუთრებაში არსებული არასასოფლო-სამეურნეო დანიშნულების მიწის ნაკვეთი (ს/კ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N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81.06.04.215). ამ მიმართულებით არანაკლებ 205 მეტრის მანძილზე განთავსებულია გარდაბანის მუნიციპალიტეტის სოფ. აღთაკლიას ტერიტორიაზე მდებარე სასოფლო-სამეურნეო დანიშნულების მიწის ნაკვეთები</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616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1" y="0"/>
            <a:ext cx="9334067" cy="715163"/>
          </a:xfrm>
        </p:spPr>
        <p:txBody>
          <a:bodyPr>
            <a:normAutofit/>
          </a:bodyPr>
          <a:lstStyle/>
          <a:p>
            <a:pPr lvl="0" fontAlgn="base">
              <a:spcAft>
                <a:spcPct val="0"/>
              </a:spcAft>
            </a:pPr>
            <a:r>
              <a:rPr lang="ka-GE" sz="2800" b="1" dirty="0" smtClean="0">
                <a:latin typeface="Calibri" pitchFamily="34" charset="0"/>
                <a:ea typeface="Calibri" pitchFamily="34" charset="0"/>
                <a:cs typeface="Sylfaen" pitchFamily="18" charset="0"/>
              </a:rPr>
              <a:t>საკვლევი ტერიტორიის ხედები </a:t>
            </a:r>
            <a:endParaRPr lang="ru-RU" sz="2800" dirty="0" smtClean="0">
              <a:latin typeface="Arial" pitchFamily="34" charset="0"/>
              <a:cs typeface="Arial" pitchFamily="34" charset="0"/>
            </a:endParaRPr>
          </a:p>
        </p:txBody>
      </p:sp>
      <p:sp>
        <p:nvSpPr>
          <p:cNvPr id="3" name="Content Placeholder 2"/>
          <p:cNvSpPr>
            <a:spLocks noGrp="1"/>
          </p:cNvSpPr>
          <p:nvPr>
            <p:ph idx="1"/>
          </p:nvPr>
        </p:nvSpPr>
        <p:spPr>
          <a:xfrm>
            <a:off x="572877" y="903384"/>
            <a:ext cx="11292289" cy="1366091"/>
          </a:xfrm>
        </p:spPr>
        <p:txBody>
          <a:bodyPr>
            <a:normAutofit/>
          </a:bodyPr>
          <a:lstStyle/>
          <a:p>
            <a:pPr marL="0" indent="0">
              <a:buNone/>
            </a:pPr>
            <a:endParaRPr lang="en-US" sz="5900" dirty="0" smtClean="0"/>
          </a:p>
          <a:p>
            <a:pPr>
              <a:buNone/>
            </a:pPr>
            <a:endParaRPr lang="ka-GE" dirty="0" smtClean="0"/>
          </a:p>
          <a:p>
            <a:pPr>
              <a:buNone/>
            </a:pPr>
            <a:endParaRPr lang="ru-RU" dirty="0" smtClean="0"/>
          </a:p>
          <a:p>
            <a:pPr marL="0" indent="0">
              <a:buNone/>
            </a:pPr>
            <a:endParaRPr lang="en-US" dirty="0"/>
          </a:p>
        </p:txBody>
      </p:sp>
      <p:sp>
        <p:nvSpPr>
          <p:cNvPr id="16385" name="Rectangle 1"/>
          <p:cNvSpPr>
            <a:spLocks noChangeArrowheads="1"/>
          </p:cNvSpPr>
          <p:nvPr/>
        </p:nvSpPr>
        <p:spPr bwMode="auto">
          <a:xfrm>
            <a:off x="661012" y="2192354"/>
            <a:ext cx="11292289"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endParaRPr lang="en-US" sz="2000" dirty="0" smtClean="0"/>
          </a:p>
          <a:p>
            <a:pPr algn="just" eaLnBrk="0" fontAlgn="base" hangingPunct="0">
              <a:spcBef>
                <a:spcPct val="0"/>
              </a:spcBef>
              <a:spcAft>
                <a:spcPct val="0"/>
              </a:spcAft>
              <a:buFont typeface="Wingdings" pitchFamily="2" charset="2"/>
              <a:buChar char="Ø"/>
            </a:pPr>
            <a:endParaRPr lang="en-US" sz="2000" dirty="0" smtClean="0"/>
          </a:p>
          <a:p>
            <a:pPr algn="just" eaLnBrk="0" fontAlgn="base" hangingPunct="0">
              <a:spcBef>
                <a:spcPct val="0"/>
              </a:spcBef>
              <a:spcAft>
                <a:spcPct val="0"/>
              </a:spcAft>
            </a:pPr>
            <a:endParaRPr lang="ka-GE" sz="1100" dirty="0" smtClean="0"/>
          </a:p>
          <a:p>
            <a:pPr algn="just" eaLnBrk="0" fontAlgn="base" hangingPunct="0">
              <a:spcBef>
                <a:spcPct val="0"/>
              </a:spcBef>
              <a:spcAft>
                <a:spcPct val="0"/>
              </a:spcAft>
            </a:pPr>
            <a:endParaRPr lang="en-US" sz="11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ka-GE" sz="11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ka-GE" sz="11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ka-GE" sz="11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ka-GE" sz="11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Users\Rezo\Desktop\შპს ველის ახალი ნავთობსაცავი\საინჟინრო-გეოლოგიური დასკვნა\გეოლოგია სილფაენში\ფოტო მასალა-1.jpg"/>
          <p:cNvPicPr/>
          <p:nvPr/>
        </p:nvPicPr>
        <p:blipFill>
          <a:blip r:embed="rId2" cstate="print"/>
          <a:srcRect/>
          <a:stretch>
            <a:fillRect/>
          </a:stretch>
        </p:blipFill>
        <p:spPr bwMode="auto">
          <a:xfrm>
            <a:off x="1237903" y="622144"/>
            <a:ext cx="2246757" cy="2793390"/>
          </a:xfrm>
          <a:prstGeom prst="rect">
            <a:avLst/>
          </a:prstGeom>
          <a:noFill/>
          <a:ln w="9525">
            <a:noFill/>
            <a:miter lim="800000"/>
            <a:headEnd/>
            <a:tailEnd/>
          </a:ln>
        </p:spPr>
      </p:pic>
      <p:pic>
        <p:nvPicPr>
          <p:cNvPr id="6" name="Picture 5" descr="C:\Users\Rezo\Desktop\შპს ველის ახალი ნავთობსაცავი\საინჟინრო-გეოლოგიური დასკვნა\გეოლოგია სილფაენში\ფოტო მასალა-3.jpg"/>
          <p:cNvPicPr/>
          <p:nvPr/>
        </p:nvPicPr>
        <p:blipFill>
          <a:blip r:embed="rId3" cstate="print"/>
          <a:srcRect/>
          <a:stretch>
            <a:fillRect/>
          </a:stretch>
        </p:blipFill>
        <p:spPr bwMode="auto">
          <a:xfrm>
            <a:off x="4841371" y="731233"/>
            <a:ext cx="2244852" cy="2839619"/>
          </a:xfrm>
          <a:prstGeom prst="rect">
            <a:avLst/>
          </a:prstGeom>
          <a:noFill/>
          <a:ln w="9525">
            <a:noFill/>
            <a:miter lim="800000"/>
            <a:headEnd/>
            <a:tailEnd/>
          </a:ln>
        </p:spPr>
      </p:pic>
      <p:pic>
        <p:nvPicPr>
          <p:cNvPr id="7" name="Picture 6" descr="C:\Users\Rezo\Desktop\შპს ველის ახალი ნავთობსაცავი\საინჟინრო-გეოლოგიური დასკვნა\გეოლოგია სილფაენში\ფოტო მასალა-4.jpg"/>
          <p:cNvPicPr/>
          <p:nvPr/>
        </p:nvPicPr>
        <p:blipFill>
          <a:blip r:embed="rId4" cstate="print"/>
          <a:srcRect/>
          <a:stretch>
            <a:fillRect/>
          </a:stretch>
        </p:blipFill>
        <p:spPr bwMode="auto">
          <a:xfrm>
            <a:off x="8184805" y="739166"/>
            <a:ext cx="2190141" cy="2801722"/>
          </a:xfrm>
          <a:prstGeom prst="rect">
            <a:avLst/>
          </a:prstGeom>
          <a:noFill/>
          <a:ln w="9525">
            <a:noFill/>
            <a:miter lim="800000"/>
            <a:headEnd/>
            <a:tailEnd/>
          </a:ln>
        </p:spPr>
      </p:pic>
      <p:pic>
        <p:nvPicPr>
          <p:cNvPr id="8" name="Picture 7" descr="C:\Users\Rezo\Desktop\შპს ველის ახალი ნავთობსაცავი\საინჟინრო-გეოლოგიური დასკვნა\გეოლოგია სილფაენში\ფოტო მასალა-5.jpg"/>
          <p:cNvPicPr/>
          <p:nvPr/>
        </p:nvPicPr>
        <p:blipFill>
          <a:blip r:embed="rId5" cstate="print"/>
          <a:srcRect/>
          <a:stretch>
            <a:fillRect/>
          </a:stretch>
        </p:blipFill>
        <p:spPr bwMode="auto">
          <a:xfrm>
            <a:off x="1249414" y="3562319"/>
            <a:ext cx="2245767" cy="2994356"/>
          </a:xfrm>
          <a:prstGeom prst="rect">
            <a:avLst/>
          </a:prstGeom>
          <a:noFill/>
          <a:ln w="9525">
            <a:noFill/>
            <a:miter lim="800000"/>
            <a:headEnd/>
            <a:tailEnd/>
          </a:ln>
        </p:spPr>
      </p:pic>
      <p:pic>
        <p:nvPicPr>
          <p:cNvPr id="9" name="Picture 8" descr="C:\Users\Rezo\Desktop\შპს ველის ახალი ნავთობსაცავი\საინჟინრო-გეოლოგიური დასკვნა\გეოლოგია სილფაენში\ფოტო მასალა-6.jpg"/>
          <p:cNvPicPr/>
          <p:nvPr/>
        </p:nvPicPr>
        <p:blipFill>
          <a:blip r:embed="rId6" cstate="print"/>
          <a:srcRect/>
          <a:stretch>
            <a:fillRect/>
          </a:stretch>
        </p:blipFill>
        <p:spPr bwMode="auto">
          <a:xfrm>
            <a:off x="4786744" y="3706757"/>
            <a:ext cx="2243938" cy="2991917"/>
          </a:xfrm>
          <a:prstGeom prst="rect">
            <a:avLst/>
          </a:prstGeom>
          <a:noFill/>
          <a:ln w="9525">
            <a:noFill/>
            <a:miter lim="800000"/>
            <a:headEnd/>
            <a:tailEnd/>
          </a:ln>
        </p:spPr>
      </p:pic>
      <p:pic>
        <p:nvPicPr>
          <p:cNvPr id="10" name="Picture 9" descr="C:\Users\Rezo\Desktop\შპს ველის ახალი ნავთობსაცავი\საინჟინრო-გეოლოგიური დასკვნა\გეოლოგია სილფაენში\ფოტო მასალა-7.jpg"/>
          <p:cNvPicPr/>
          <p:nvPr/>
        </p:nvPicPr>
        <p:blipFill>
          <a:blip r:embed="rId7" cstate="print"/>
          <a:srcRect/>
          <a:stretch>
            <a:fillRect/>
          </a:stretch>
        </p:blipFill>
        <p:spPr bwMode="auto">
          <a:xfrm>
            <a:off x="8124854" y="3706756"/>
            <a:ext cx="2243939" cy="2991917"/>
          </a:xfrm>
          <a:prstGeom prst="rect">
            <a:avLst/>
          </a:prstGeom>
          <a:noFill/>
          <a:ln w="9525">
            <a:noFill/>
            <a:miter lim="800000"/>
            <a:headEnd/>
            <a:tailEnd/>
          </a:ln>
        </p:spPr>
      </p:pic>
    </p:spTree>
    <p:extLst>
      <p:ext uri="{BB962C8B-B14F-4D97-AF65-F5344CB8AC3E}">
        <p14:creationId xmlns="" xmlns:p14="http://schemas.microsoft.com/office/powerpoint/2010/main" val="22585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78" y="1355074"/>
            <a:ext cx="11071952" cy="4682169"/>
          </a:xfrm>
        </p:spPr>
        <p:txBody>
          <a:bodyPr>
            <a:normAutofit fontScale="90000"/>
          </a:bodyPr>
          <a:lstStyle/>
          <a:p>
            <a:pPr algn="l"/>
            <a:r>
              <a:rPr lang="it-IT" sz="2000" dirty="0" smtClean="0"/>
              <a:t>საქართველოს გარემოსდაცვითი კანონმდებლობის შესაბამისად</a:t>
            </a:r>
            <a:r>
              <a:rPr lang="ka-GE" sz="2000" dirty="0" smtClean="0"/>
              <a:t>,</a:t>
            </a:r>
            <a:r>
              <a:rPr lang="it-IT" sz="2000" dirty="0" smtClean="0"/>
              <a:t> გარემოზე ზემოქმედების შეფასების ანგარიში </a:t>
            </a:r>
            <a:r>
              <a:rPr lang="it-IT" sz="2000" dirty="0" smtClean="0"/>
              <a:t>უნდა  </a:t>
            </a:r>
            <a:r>
              <a:rPr lang="it-IT" sz="2000" dirty="0" smtClean="0"/>
              <a:t>მოიცავდეს პროექტის განხორციელების ალტერნატიული ვარიანტების ანალიზს, ახალი ვარიანტების </a:t>
            </a:r>
            <a:r>
              <a:rPr lang="it-IT" sz="2000" dirty="0" smtClean="0"/>
              <a:t>ფორმირების  </a:t>
            </a:r>
            <a:r>
              <a:rPr lang="it-IT" sz="2000" dirty="0" smtClean="0"/>
              <a:t>აღწერას. ამ</a:t>
            </a:r>
            <a:r>
              <a:rPr lang="ka-GE" sz="2000" dirty="0" smtClean="0"/>
              <a:t>ისთვის </a:t>
            </a:r>
            <a:r>
              <a:rPr lang="it-IT" sz="2000" dirty="0" smtClean="0"/>
              <a:t>გამოიყენება გადაწყვეტილებ</a:t>
            </a:r>
            <a:r>
              <a:rPr lang="ka-GE" sz="2000" dirty="0" smtClean="0"/>
              <a:t>ათა</a:t>
            </a:r>
            <a:r>
              <a:rPr lang="it-IT" sz="2000" dirty="0" smtClean="0"/>
              <a:t> მიღების თეორიისა და სისტემური ანალიზის ზოგადი სქემა, </a:t>
            </a:r>
            <a:r>
              <a:rPr lang="it-IT" sz="2000" dirty="0" smtClean="0"/>
              <a:t>რაც  </a:t>
            </a:r>
            <a:r>
              <a:rPr lang="it-IT" sz="2000" dirty="0" smtClean="0"/>
              <a:t>გულისხმობს შემდეგი </a:t>
            </a:r>
            <a:r>
              <a:rPr lang="it-IT" sz="2000" dirty="0" smtClean="0"/>
              <a:t>თანმიმდევრული </a:t>
            </a:r>
            <a:r>
              <a:rPr lang="it-IT" sz="2000" dirty="0" smtClean="0"/>
              <a:t>ეტაპების განხორციელებას</a:t>
            </a:r>
            <a:r>
              <a:rPr lang="it-IT" sz="2000" dirty="0" smtClean="0"/>
              <a:t>:</a:t>
            </a:r>
            <a:br>
              <a:rPr lang="it-IT" sz="2000" dirty="0" smtClean="0"/>
            </a:br>
            <a:r>
              <a:rPr lang="ka-GE" sz="2000" dirty="0" smtClean="0"/>
              <a:t> </a:t>
            </a:r>
            <a:r>
              <a:rPr lang="en-US" sz="2000" dirty="0" smtClean="0"/>
              <a:t> - </a:t>
            </a:r>
            <a:r>
              <a:rPr lang="ka-GE" sz="2000" dirty="0" smtClean="0"/>
              <a:t>პრობლემების </a:t>
            </a:r>
            <a:r>
              <a:rPr lang="ka-GE" sz="2000" dirty="0" smtClean="0"/>
              <a:t>განსაზღვრას;</a:t>
            </a:r>
            <a:r>
              <a:rPr lang="en-US" sz="2000" dirty="0" smtClean="0"/>
              <a:t/>
            </a:r>
            <a:br>
              <a:rPr lang="en-US" sz="2000" dirty="0" smtClean="0"/>
            </a:br>
            <a:r>
              <a:rPr lang="en-US" sz="2000" dirty="0" smtClean="0"/>
              <a:t>  - </a:t>
            </a:r>
            <a:r>
              <a:rPr lang="ka-GE" sz="2000" dirty="0" smtClean="0"/>
              <a:t>ვარიანტთა </a:t>
            </a:r>
            <a:r>
              <a:rPr lang="ka-GE" sz="2000" dirty="0" smtClean="0"/>
              <a:t>სიმრავლის განსაზღვრის მახასიათებლების ნიშნების გამოყოფას;</a:t>
            </a:r>
            <a:r>
              <a:rPr lang="en-US" sz="2000" dirty="0" smtClean="0"/>
              <a:t/>
            </a:r>
            <a:br>
              <a:rPr lang="en-US" sz="2000" dirty="0" smtClean="0"/>
            </a:br>
            <a:r>
              <a:rPr lang="en-US" sz="2000" dirty="0" smtClean="0"/>
              <a:t>  - </a:t>
            </a:r>
            <a:r>
              <a:rPr lang="ka-GE" sz="2000" dirty="0" smtClean="0"/>
              <a:t>შესაძლო </a:t>
            </a:r>
            <a:r>
              <a:rPr lang="ka-GE" sz="2000" dirty="0" smtClean="0"/>
              <a:t>საპროექტო გადაწყვეტილებათა სიმრავლის დადგენას;</a:t>
            </a:r>
            <a:r>
              <a:rPr lang="en-US" sz="2000" dirty="0" smtClean="0"/>
              <a:t/>
            </a:r>
            <a:br>
              <a:rPr lang="en-US" sz="2000" dirty="0" smtClean="0"/>
            </a:br>
            <a:r>
              <a:rPr lang="en-US" sz="2000" dirty="0" smtClean="0"/>
              <a:t> </a:t>
            </a:r>
            <a:r>
              <a:rPr lang="en-US" sz="2000" dirty="0" smtClean="0"/>
              <a:t> - </a:t>
            </a:r>
            <a:r>
              <a:rPr lang="ka-GE" sz="2000" dirty="0" smtClean="0"/>
              <a:t>ოპტიმალური </a:t>
            </a:r>
            <a:r>
              <a:rPr lang="ka-GE" sz="2000" dirty="0" smtClean="0"/>
              <a:t>ვარიანტის შერჩვის კრიტერიუმების განსაზღვრას;</a:t>
            </a:r>
            <a:r>
              <a:rPr lang="en-US" sz="2000" dirty="0" smtClean="0"/>
              <a:t/>
            </a:r>
            <a:br>
              <a:rPr lang="en-US" sz="2000" dirty="0" smtClean="0"/>
            </a:br>
            <a:r>
              <a:rPr lang="en-US" sz="2000" dirty="0" smtClean="0"/>
              <a:t>  - </a:t>
            </a:r>
            <a:r>
              <a:rPr lang="ka-GE" sz="2000" dirty="0" smtClean="0"/>
              <a:t>პრაქტიკულად </a:t>
            </a:r>
            <a:r>
              <a:rPr lang="ka-GE" sz="2000" dirty="0" smtClean="0"/>
              <a:t>მიზანშეწონილი რამდენიმე მთავარი ვარიანტის შერჩევას;</a:t>
            </a:r>
            <a:r>
              <a:rPr lang="en-US" sz="2000" dirty="0" smtClean="0"/>
              <a:t/>
            </a:r>
            <a:br>
              <a:rPr lang="en-US" sz="2000" dirty="0" smtClean="0"/>
            </a:br>
            <a:r>
              <a:rPr lang="en-US" sz="2000" dirty="0" smtClean="0"/>
              <a:t>  - </a:t>
            </a:r>
            <a:r>
              <a:rPr lang="ka-GE" sz="2000" dirty="0" smtClean="0"/>
              <a:t>ვარიანტების </a:t>
            </a:r>
            <a:r>
              <a:rPr lang="ka-GE" sz="2000" dirty="0" smtClean="0"/>
              <a:t>შეფასებას  დადგენილი კრიტერიუმების მიხედვით;</a:t>
            </a:r>
            <a:r>
              <a:rPr lang="en-US" sz="2000" dirty="0" smtClean="0"/>
              <a:t/>
            </a:r>
            <a:br>
              <a:rPr lang="en-US" sz="2000" dirty="0" smtClean="0"/>
            </a:br>
            <a:r>
              <a:rPr lang="en-US" sz="2000" dirty="0" smtClean="0"/>
              <a:t>  - </a:t>
            </a:r>
            <a:r>
              <a:rPr lang="ka-GE" sz="2000" dirty="0" smtClean="0"/>
              <a:t>ოპტიმალური </a:t>
            </a:r>
            <a:r>
              <a:rPr lang="ka-GE" sz="2000" dirty="0" smtClean="0"/>
              <a:t>ვარიანტის შერჩევასა და დასკვნების </a:t>
            </a:r>
            <a:r>
              <a:rPr lang="ka-GE" sz="2000" dirty="0" smtClean="0"/>
              <a:t>შემუშავებას</a:t>
            </a:r>
            <a:r>
              <a:rPr lang="en-US" sz="2000" dirty="0" smtClean="0"/>
              <a:t>.</a:t>
            </a:r>
            <a:br>
              <a:rPr lang="en-US" sz="2000" dirty="0" smtClean="0"/>
            </a:br>
            <a:r>
              <a:rPr lang="en-US" sz="2000" dirty="0" smtClean="0"/>
              <a:t/>
            </a:r>
            <a:br>
              <a:rPr lang="en-US" sz="2000" dirty="0" smtClean="0"/>
            </a:br>
            <a:r>
              <a:rPr lang="ka-GE" sz="2000" dirty="0" smtClean="0"/>
              <a:t>საწარმოს </a:t>
            </a:r>
            <a:r>
              <a:rPr lang="ka-GE" sz="2000" dirty="0" smtClean="0"/>
              <a:t>მშენებლობის პროექტის მომზადების წინასაპროექტო სატადიაზე განხილული იყო შემდეგი </a:t>
            </a:r>
            <a:r>
              <a:rPr lang="ka-GE" sz="2000" dirty="0" smtClean="0"/>
              <a:t>ალტერნატიული</a:t>
            </a:r>
            <a:r>
              <a:rPr lang="en-US" sz="2000" dirty="0" smtClean="0"/>
              <a:t> </a:t>
            </a:r>
            <a:r>
              <a:rPr lang="ka-GE" sz="2000" dirty="0" smtClean="0"/>
              <a:t> </a:t>
            </a:r>
            <a:r>
              <a:rPr lang="ka-GE" sz="2000" dirty="0" smtClean="0"/>
              <a:t>ვარიანტები:</a:t>
            </a:r>
            <a:r>
              <a:rPr lang="en-US" sz="2000" dirty="0" smtClean="0"/>
              <a:t/>
            </a:r>
            <a:br>
              <a:rPr lang="en-US" sz="2000" dirty="0" smtClean="0"/>
            </a:br>
            <a:r>
              <a:rPr lang="en-US" sz="2000" dirty="0" smtClean="0"/>
              <a:t>  - </a:t>
            </a:r>
            <a:r>
              <a:rPr lang="de-DE" sz="2000" dirty="0" smtClean="0"/>
              <a:t>არაქმედების </a:t>
            </a:r>
            <a:r>
              <a:rPr lang="de-DE" sz="2000" dirty="0" smtClean="0"/>
              <a:t>ალტერნატივა.</a:t>
            </a:r>
            <a:r>
              <a:rPr lang="en-US" sz="2000" dirty="0" smtClean="0"/>
              <a:t/>
            </a:r>
            <a:br>
              <a:rPr lang="en-US" sz="2000" dirty="0" smtClean="0"/>
            </a:br>
            <a:r>
              <a:rPr lang="en-US" sz="2000" dirty="0" smtClean="0"/>
              <a:t>  - </a:t>
            </a:r>
            <a:r>
              <a:rPr lang="ka-GE" sz="2000" dirty="0" smtClean="0"/>
              <a:t>საწარმოს </a:t>
            </a:r>
            <a:r>
              <a:rPr lang="de-DE" sz="2000" dirty="0" smtClean="0"/>
              <a:t>განთავსების ალტერნატივები;</a:t>
            </a:r>
            <a:r>
              <a:rPr lang="en-US" sz="2000" dirty="0" smtClean="0"/>
              <a:t/>
            </a:r>
            <a:br>
              <a:rPr lang="en-US" sz="2000" dirty="0" smtClean="0"/>
            </a:br>
            <a:r>
              <a:rPr lang="en-US" sz="2000" dirty="0" smtClean="0"/>
              <a:t>  - </a:t>
            </a:r>
            <a:r>
              <a:rPr lang="ka-GE" sz="2000" dirty="0" smtClean="0"/>
              <a:t>ტექნოლოგიური </a:t>
            </a:r>
            <a:r>
              <a:rPr lang="de-DE" sz="2000" dirty="0" smtClean="0"/>
              <a:t> </a:t>
            </a:r>
            <a:r>
              <a:rPr lang="de-DE" sz="2000" dirty="0" smtClean="0"/>
              <a:t>ალტერნატივები;</a:t>
            </a:r>
            <a:r>
              <a:rPr lang="en-US" sz="2000" dirty="0" smtClean="0"/>
              <a:t/>
            </a:r>
            <a:br>
              <a:rPr lang="en-US" sz="2000" dirty="0" smtClean="0"/>
            </a:br>
            <a:r>
              <a:rPr lang="en-US" sz="2000" dirty="0" smtClean="0"/>
              <a:t>  - </a:t>
            </a:r>
            <a:r>
              <a:rPr lang="de-DE" sz="2000" dirty="0" smtClean="0"/>
              <a:t>მწარმოებლურობის </a:t>
            </a:r>
            <a:r>
              <a:rPr lang="de-DE" sz="2000" dirty="0" smtClean="0"/>
              <a:t>შემცირება/გადიდების ალტერნატივები;</a:t>
            </a:r>
            <a:r>
              <a:rPr lang="en-US" sz="2000" dirty="0" smtClean="0"/>
              <a:t/>
            </a:r>
            <a:br>
              <a:rPr lang="en-US" sz="2000" dirty="0" smtClean="0"/>
            </a:br>
            <a:endParaRPr lang="ru-RU" sz="2000" b="1" dirty="0"/>
          </a:p>
        </p:txBody>
      </p:sp>
      <p:sp>
        <p:nvSpPr>
          <p:cNvPr id="6" name="Title 1"/>
          <p:cNvSpPr txBox="1">
            <a:spLocks/>
          </p:cNvSpPr>
          <p:nvPr/>
        </p:nvSpPr>
        <p:spPr>
          <a:xfrm>
            <a:off x="1756245" y="0"/>
            <a:ext cx="9334067" cy="715163"/>
          </a:xfrm>
          <a:prstGeom prst="rect">
            <a:avLst/>
          </a:prstGeom>
        </p:spPr>
        <p:txBody>
          <a:bodyPr vert="horz" lIns="91440" tIns="45720" rIns="91440" bIns="45720" rtlCol="0" anchor="ctr">
            <a:normAutofit/>
          </a:bodyPr>
          <a:lstStyle/>
          <a:p>
            <a:pPr lvl="0" algn="ctr">
              <a:spcBef>
                <a:spcPct val="0"/>
              </a:spcBef>
              <a:defRPr/>
            </a:pPr>
            <a:r>
              <a:rPr lang="en-US" sz="2000" b="1" dirty="0" err="1" smtClean="0"/>
              <a:t>ალტერნატივების</a:t>
            </a:r>
            <a:r>
              <a:rPr lang="en-US" sz="2000" b="1" dirty="0" smtClean="0"/>
              <a:t> </a:t>
            </a:r>
            <a:r>
              <a:rPr lang="en-US" sz="2000" b="1" dirty="0" err="1" smtClean="0"/>
              <a:t>ანალიზი</a:t>
            </a:r>
            <a:endParaRPr lang="ru-RU" sz="2000" b="1" dirty="0">
              <a:latin typeface="+mj-lt"/>
              <a:ea typeface="+mj-ea"/>
              <a:cs typeface="+mj-cs"/>
            </a:endParaRPr>
          </a:p>
        </p:txBody>
      </p:sp>
    </p:spTree>
    <p:extLst>
      <p:ext uri="{BB962C8B-B14F-4D97-AF65-F5344CB8AC3E}">
        <p14:creationId xmlns="" xmlns:p14="http://schemas.microsoft.com/office/powerpoint/2010/main" val="17100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8810" y="495759"/>
            <a:ext cx="11399953" cy="400110"/>
          </a:xfrm>
          <a:prstGeom prst="rect">
            <a:avLst/>
          </a:prstGeom>
        </p:spPr>
        <p:txBody>
          <a:bodyPr wrap="square">
            <a:spAutoFit/>
          </a:bodyPr>
          <a:lstStyle/>
          <a:p>
            <a:pPr algn="ctr"/>
            <a:r>
              <a:rPr lang="ka-GE" sz="2000" b="1" dirty="0" smtClean="0"/>
              <a:t>დაგეგმილი საქმიანობის ზოგადი დახასიათება</a:t>
            </a:r>
            <a:endParaRPr lang="ru-RU" sz="2000" b="1" dirty="0"/>
          </a:p>
        </p:txBody>
      </p:sp>
      <p:sp>
        <p:nvSpPr>
          <p:cNvPr id="13314" name="Rectangle 2"/>
          <p:cNvSpPr>
            <a:spLocks noChangeArrowheads="1"/>
          </p:cNvSpPr>
          <p:nvPr/>
        </p:nvSpPr>
        <p:spPr bwMode="auto">
          <a:xfrm>
            <a:off x="438362" y="1079654"/>
            <a:ext cx="10940816"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ka-GE" sz="1100" b="0" i="0" u="none" strike="noStrike" cap="none" normalizeH="0" baseline="0" dirty="0" smtClean="0">
              <a:ln>
                <a:noFill/>
              </a:ln>
              <a:solidFill>
                <a:schemeClr val="tx1"/>
              </a:solidFill>
              <a:effectLst/>
              <a:latin typeface="AcadNusx" pitchFamily="2" charset="0"/>
              <a:ea typeface="Times New Roman" pitchFamily="18" charset="0"/>
              <a:cs typeface="Sylfaen" pitchFamily="18" charset="0"/>
            </a:endParaRPr>
          </a:p>
          <a:p>
            <a:pPr algn="just">
              <a:buFont typeface="Wingdings" pitchFamily="2" charset="2"/>
              <a:buChar char="Ø"/>
            </a:pPr>
            <a:r>
              <a:rPr lang="ka-GE" dirty="0" smtClean="0"/>
              <a:t>საწარმო    წარმოადგენს     ნავთობპროდუქტების    საცავს,    რომელიც      მიმდინარე   საქმიანობის</a:t>
            </a:r>
          </a:p>
          <a:p>
            <a:pPr algn="just">
              <a:buNone/>
            </a:pPr>
            <a:r>
              <a:rPr lang="ka-GE" dirty="0" smtClean="0"/>
              <a:t>       დროს ახორციელებს ნავთობპროდუქტების მიღებას, შენახვასა და გაცემას (რეალიზაციას).  </a:t>
            </a:r>
          </a:p>
          <a:p>
            <a:pPr>
              <a:buFont typeface="Wingdings" pitchFamily="2" charset="2"/>
              <a:buChar char="Ø"/>
            </a:pPr>
            <a:r>
              <a:rPr lang="ka-GE" dirty="0" smtClean="0"/>
              <a:t> ნავთობპროდუქტების საცავის  ტევადობა შეადგენს </a:t>
            </a:r>
            <a:r>
              <a:rPr lang="en-US" dirty="0" smtClean="0"/>
              <a:t>10</a:t>
            </a:r>
            <a:r>
              <a:rPr lang="ka-GE" dirty="0" smtClean="0"/>
              <a:t>000 მ</a:t>
            </a:r>
            <a:r>
              <a:rPr lang="ka-GE" baseline="30000" dirty="0" smtClean="0"/>
              <a:t>3</a:t>
            </a:r>
            <a:r>
              <a:rPr lang="ka-GE" dirty="0" smtClean="0"/>
              <a:t>. მათ შორის დიზელის  საწვავისათვის -</a:t>
            </a:r>
          </a:p>
          <a:p>
            <a:pPr>
              <a:buNone/>
            </a:pPr>
            <a:r>
              <a:rPr lang="ka-GE" dirty="0" smtClean="0"/>
              <a:t>       4000 მ</a:t>
            </a:r>
            <a:r>
              <a:rPr lang="ka-GE" baseline="30000" dirty="0" smtClean="0"/>
              <a:t>3</a:t>
            </a:r>
            <a:r>
              <a:rPr lang="ka-GE" dirty="0" smtClean="0"/>
              <a:t>, ხოლო ბენზინისათვის - 6000 მ</a:t>
            </a:r>
            <a:r>
              <a:rPr lang="ka-GE" baseline="30000" dirty="0" smtClean="0"/>
              <a:t>3</a:t>
            </a:r>
            <a:r>
              <a:rPr lang="ka-GE" dirty="0" smtClean="0"/>
              <a:t>.</a:t>
            </a:r>
            <a:endParaRPr lang="ka-GE" sz="5400" dirty="0" smtClean="0"/>
          </a:p>
          <a:p>
            <a:pPr>
              <a:buFont typeface="Wingdings" pitchFamily="2" charset="2"/>
              <a:buChar char="Ø"/>
            </a:pPr>
            <a:r>
              <a:rPr lang="ka-GE" dirty="0" smtClean="0"/>
              <a:t> მიმდინარე საქმიანობის განახორციელებისათვის საწარმოს ტერიტორიაზე განთავსებულია შემდეგი ძირითადი საწარმოო უბნები, ობიექტები და შენობა-ნაგებობები:</a:t>
            </a:r>
          </a:p>
          <a:p>
            <a:pPr>
              <a:buFont typeface="Wingdings" pitchFamily="2" charset="2"/>
              <a:buChar char="§"/>
            </a:pPr>
            <a:r>
              <a:rPr lang="ka-GE" dirty="0" smtClean="0"/>
              <a:t>  </a:t>
            </a:r>
            <a:r>
              <a:rPr lang="en-US" dirty="0" err="1" smtClean="0"/>
              <a:t>რკინიგზის</a:t>
            </a:r>
            <a:r>
              <a:rPr lang="en-US" dirty="0" smtClean="0"/>
              <a:t> </a:t>
            </a:r>
            <a:r>
              <a:rPr lang="en-US" dirty="0" err="1" smtClean="0"/>
              <a:t>ლიანდაგის</a:t>
            </a:r>
            <a:r>
              <a:rPr lang="en-US" dirty="0" smtClean="0"/>
              <a:t>  </a:t>
            </a:r>
            <a:r>
              <a:rPr lang="en-US" dirty="0" err="1" smtClean="0"/>
              <a:t>ჩიხი</a:t>
            </a:r>
            <a:r>
              <a:rPr lang="ka-GE" dirty="0" smtClean="0"/>
              <a:t>;</a:t>
            </a:r>
            <a:endParaRPr lang="ka-GE" dirty="0" smtClean="0"/>
          </a:p>
          <a:p>
            <a:pPr>
              <a:buFont typeface="Wingdings" pitchFamily="2" charset="2"/>
              <a:buChar char="§"/>
            </a:pPr>
            <a:r>
              <a:rPr lang="ka-GE" dirty="0" smtClean="0"/>
              <a:t>  </a:t>
            </a:r>
            <a:r>
              <a:rPr lang="en-US" dirty="0" err="1" smtClean="0"/>
              <a:t>ვაგონცისტერნიდან</a:t>
            </a:r>
            <a:r>
              <a:rPr lang="en-US" dirty="0" smtClean="0"/>
              <a:t> </a:t>
            </a:r>
            <a:r>
              <a:rPr lang="en-US" dirty="0" err="1" smtClean="0"/>
              <a:t>ნავთობპროდუქტების</a:t>
            </a:r>
            <a:r>
              <a:rPr lang="en-US" dirty="0" smtClean="0"/>
              <a:t> </a:t>
            </a:r>
            <a:r>
              <a:rPr lang="en-US" dirty="0" err="1" smtClean="0"/>
              <a:t>მიმღები</a:t>
            </a:r>
            <a:r>
              <a:rPr lang="en-US" dirty="0" smtClean="0"/>
              <a:t> </a:t>
            </a:r>
            <a:r>
              <a:rPr lang="en-US" dirty="0" err="1" smtClean="0"/>
              <a:t>სისტემა</a:t>
            </a:r>
            <a:r>
              <a:rPr lang="en-US" dirty="0" smtClean="0"/>
              <a:t>, </a:t>
            </a:r>
            <a:r>
              <a:rPr lang="en-US" dirty="0" err="1" smtClean="0"/>
              <a:t>ტექნოლოგიური</a:t>
            </a:r>
            <a:r>
              <a:rPr lang="en-US" dirty="0" smtClean="0"/>
              <a:t> </a:t>
            </a:r>
            <a:r>
              <a:rPr lang="en-US" dirty="0" err="1" smtClean="0"/>
              <a:t>მილგაყვანილობა</a:t>
            </a:r>
            <a:r>
              <a:rPr lang="ka-GE" dirty="0" smtClean="0"/>
              <a:t>-</a:t>
            </a:r>
          </a:p>
          <a:p>
            <a:r>
              <a:rPr lang="ka-GE" dirty="0" smtClean="0"/>
              <a:t>    </a:t>
            </a:r>
            <a:r>
              <a:rPr lang="en-US" dirty="0" err="1" smtClean="0"/>
              <a:t>ვაგონცისტერნიდან</a:t>
            </a:r>
            <a:r>
              <a:rPr lang="en-US" dirty="0" smtClean="0"/>
              <a:t> </a:t>
            </a:r>
            <a:r>
              <a:rPr lang="en-US" dirty="0" err="1" smtClean="0"/>
              <a:t>ქვედა</a:t>
            </a:r>
            <a:r>
              <a:rPr lang="en-US" dirty="0" smtClean="0"/>
              <a:t> </a:t>
            </a:r>
            <a:r>
              <a:rPr lang="en-US" dirty="0" err="1" smtClean="0"/>
              <a:t>დაცლის</a:t>
            </a:r>
            <a:r>
              <a:rPr lang="en-US" dirty="0" smtClean="0"/>
              <a:t> </a:t>
            </a:r>
            <a:r>
              <a:rPr lang="en-US" dirty="0" err="1" smtClean="0"/>
              <a:t>სისტემით</a:t>
            </a:r>
            <a:r>
              <a:rPr lang="en-US" dirty="0" smtClean="0"/>
              <a:t> </a:t>
            </a:r>
            <a:r>
              <a:rPr lang="en-US" dirty="0" err="1" smtClean="0"/>
              <a:t>ნავთობპროდუქტების</a:t>
            </a:r>
            <a:r>
              <a:rPr lang="en-US" dirty="0" smtClean="0"/>
              <a:t> </a:t>
            </a:r>
            <a:r>
              <a:rPr lang="en-US" dirty="0" err="1" smtClean="0"/>
              <a:t>მიმღები</a:t>
            </a:r>
            <a:r>
              <a:rPr lang="en-US" dirty="0" smtClean="0"/>
              <a:t> </a:t>
            </a:r>
            <a:r>
              <a:rPr lang="en-US" dirty="0" err="1" smtClean="0"/>
              <a:t>მოწყობილობა</a:t>
            </a:r>
            <a:r>
              <a:rPr lang="en-US" dirty="0" smtClean="0"/>
              <a:t>;</a:t>
            </a:r>
            <a:endParaRPr lang="ka-GE" dirty="0" smtClean="0"/>
          </a:p>
          <a:p>
            <a:pPr>
              <a:buFont typeface="Wingdings" pitchFamily="2" charset="2"/>
              <a:buChar char="§"/>
            </a:pPr>
            <a:r>
              <a:rPr lang="ka-GE" dirty="0" smtClean="0"/>
              <a:t>  </a:t>
            </a:r>
            <a:r>
              <a:rPr lang="en-US" dirty="0" err="1" smtClean="0"/>
              <a:t>ნავთობპროდუქტების</a:t>
            </a:r>
            <a:r>
              <a:rPr lang="en-US" dirty="0" smtClean="0"/>
              <a:t> </a:t>
            </a:r>
            <a:r>
              <a:rPr lang="ka-GE" dirty="0" smtClean="0"/>
              <a:t>მიმღები და გასაცემი </a:t>
            </a:r>
            <a:r>
              <a:rPr lang="en-US" dirty="0" err="1" smtClean="0"/>
              <a:t>სატუმბო</a:t>
            </a:r>
            <a:r>
              <a:rPr lang="en-US" dirty="0" smtClean="0"/>
              <a:t> </a:t>
            </a:r>
            <a:r>
              <a:rPr lang="en-US" dirty="0" err="1" smtClean="0"/>
              <a:t>სადგურ</a:t>
            </a:r>
            <a:r>
              <a:rPr lang="ka-GE" dirty="0" smtClean="0"/>
              <a:t>ებ</a:t>
            </a:r>
            <a:r>
              <a:rPr lang="en-US" dirty="0" smtClean="0"/>
              <a:t>ი</a:t>
            </a:r>
            <a:r>
              <a:rPr lang="ka-GE" dirty="0" smtClean="0"/>
              <a:t>;</a:t>
            </a:r>
            <a:endParaRPr lang="ka-GE" dirty="0" smtClean="0"/>
          </a:p>
          <a:p>
            <a:pPr>
              <a:buFont typeface="Wingdings" pitchFamily="2" charset="2"/>
              <a:buChar char="§"/>
            </a:pPr>
            <a:r>
              <a:rPr lang="ka-GE" dirty="0" smtClean="0"/>
              <a:t>  </a:t>
            </a:r>
            <a:r>
              <a:rPr lang="en-US" dirty="0" err="1" smtClean="0"/>
              <a:t>სარეზერვუარო</a:t>
            </a:r>
            <a:r>
              <a:rPr lang="en-US" dirty="0" smtClean="0"/>
              <a:t> </a:t>
            </a:r>
            <a:r>
              <a:rPr lang="en-US" dirty="0" err="1" smtClean="0"/>
              <a:t>პარკი</a:t>
            </a:r>
            <a:r>
              <a:rPr lang="ru-RU" dirty="0" smtClean="0"/>
              <a:t>(</a:t>
            </a:r>
            <a:r>
              <a:rPr lang="ka-GE" dirty="0" smtClean="0"/>
              <a:t>ბენზინის </a:t>
            </a:r>
            <a:r>
              <a:rPr lang="ka-GE" dirty="0" smtClean="0"/>
              <a:t>5 </a:t>
            </a:r>
            <a:r>
              <a:rPr lang="ka-GE" dirty="0" smtClean="0"/>
              <a:t>რეზერვუარი და დიზელის საწვავის </a:t>
            </a:r>
            <a:r>
              <a:rPr lang="ka-GE" dirty="0" smtClean="0"/>
              <a:t>2 </a:t>
            </a:r>
            <a:r>
              <a:rPr lang="ka-GE" dirty="0" smtClean="0"/>
              <a:t>რეზერვუარი</a:t>
            </a:r>
            <a:r>
              <a:rPr lang="ka-GE" dirty="0" smtClean="0"/>
              <a:t>)</a:t>
            </a:r>
            <a:r>
              <a:rPr lang="ka-GE" dirty="0" smtClean="0"/>
              <a:t>;</a:t>
            </a:r>
            <a:endParaRPr lang="ka-GE" dirty="0" smtClean="0"/>
          </a:p>
          <a:p>
            <a:pPr>
              <a:buFont typeface="Wingdings" pitchFamily="2" charset="2"/>
              <a:buChar char="§"/>
            </a:pPr>
            <a:r>
              <a:rPr lang="ka-GE" dirty="0" smtClean="0"/>
              <a:t>  </a:t>
            </a:r>
            <a:r>
              <a:rPr lang="en-US" dirty="0" err="1" smtClean="0"/>
              <a:t>ნავთობპროდუქტების</a:t>
            </a:r>
            <a:r>
              <a:rPr lang="en-US" dirty="0" smtClean="0"/>
              <a:t> </a:t>
            </a:r>
            <a:r>
              <a:rPr lang="ka-GE" dirty="0" smtClean="0"/>
              <a:t>ავტოგასამართი კუნძული </a:t>
            </a:r>
            <a:r>
              <a:rPr lang="en-US" dirty="0" err="1" smtClean="0"/>
              <a:t>ავტოცისტერნებში</a:t>
            </a:r>
            <a:r>
              <a:rPr lang="en-US" dirty="0" smtClean="0"/>
              <a:t> </a:t>
            </a:r>
            <a:r>
              <a:rPr lang="en-US" dirty="0" err="1" smtClean="0"/>
              <a:t>საწვავის</a:t>
            </a:r>
            <a:r>
              <a:rPr lang="en-US" dirty="0" smtClean="0"/>
              <a:t> </a:t>
            </a:r>
            <a:r>
              <a:rPr lang="en-US" dirty="0" err="1" smtClean="0"/>
              <a:t>ზედა</a:t>
            </a:r>
            <a:r>
              <a:rPr lang="en-US" dirty="0" smtClean="0"/>
              <a:t> </a:t>
            </a:r>
            <a:r>
              <a:rPr lang="en-US" dirty="0" err="1" smtClean="0"/>
              <a:t>ჩასხმის</a:t>
            </a:r>
            <a:r>
              <a:rPr lang="en-US" dirty="0" smtClean="0"/>
              <a:t> </a:t>
            </a:r>
            <a:endParaRPr lang="ka-GE" dirty="0" smtClean="0"/>
          </a:p>
          <a:p>
            <a:r>
              <a:rPr lang="ka-GE" dirty="0" smtClean="0"/>
              <a:t>    </a:t>
            </a:r>
            <a:r>
              <a:rPr lang="en-US" dirty="0" err="1" smtClean="0"/>
              <a:t>მოწყობილობით</a:t>
            </a:r>
            <a:r>
              <a:rPr lang="en-US" dirty="0" smtClean="0"/>
              <a:t>;</a:t>
            </a:r>
            <a:endParaRPr lang="ka-GE" dirty="0" smtClean="0"/>
          </a:p>
          <a:p>
            <a:pPr>
              <a:buFont typeface="Wingdings" pitchFamily="2" charset="2"/>
              <a:buChar char="§"/>
            </a:pPr>
            <a:r>
              <a:rPr lang="ka-GE" dirty="0" smtClean="0"/>
              <a:t>  </a:t>
            </a:r>
            <a:r>
              <a:rPr lang="ka-GE" dirty="0" smtClean="0"/>
              <a:t>სანიაღვრე</a:t>
            </a:r>
            <a:r>
              <a:rPr lang="en-US" dirty="0" smtClean="0"/>
              <a:t> </a:t>
            </a:r>
            <a:r>
              <a:rPr lang="en-US" dirty="0" err="1" smtClean="0"/>
              <a:t>წყლების</a:t>
            </a:r>
            <a:r>
              <a:rPr lang="en-US" dirty="0" smtClean="0"/>
              <a:t> </a:t>
            </a:r>
            <a:r>
              <a:rPr lang="en-US" dirty="0" err="1" smtClean="0"/>
              <a:t>მიმღები</a:t>
            </a:r>
            <a:r>
              <a:rPr lang="ka-GE" dirty="0" smtClean="0"/>
              <a:t>-</a:t>
            </a:r>
            <a:r>
              <a:rPr lang="en-US" dirty="0" err="1" smtClean="0"/>
              <a:t>ნავთობდამჭერი</a:t>
            </a:r>
            <a:r>
              <a:rPr lang="en-US" dirty="0" smtClean="0"/>
              <a:t>;</a:t>
            </a:r>
            <a:endParaRPr lang="ka-GE" dirty="0" smtClean="0"/>
          </a:p>
          <a:p>
            <a:pPr>
              <a:buFont typeface="Wingdings" pitchFamily="2" charset="2"/>
              <a:buChar char="§"/>
            </a:pPr>
            <a:r>
              <a:rPr lang="ka-GE" dirty="0" smtClean="0"/>
              <a:t>  </a:t>
            </a:r>
            <a:r>
              <a:rPr lang="en-US" dirty="0" err="1" smtClean="0"/>
              <a:t>ადმინისტრაციული</a:t>
            </a:r>
            <a:r>
              <a:rPr lang="en-US" dirty="0" smtClean="0"/>
              <a:t> </a:t>
            </a:r>
            <a:r>
              <a:rPr lang="en-US" dirty="0" err="1" smtClean="0"/>
              <a:t>და</a:t>
            </a:r>
            <a:r>
              <a:rPr lang="en-US" dirty="0" smtClean="0"/>
              <a:t> </a:t>
            </a:r>
            <a:r>
              <a:rPr lang="en-US" dirty="0" err="1" smtClean="0"/>
              <a:t>საყოფაცხოვრებო</a:t>
            </a:r>
            <a:r>
              <a:rPr lang="en-US" dirty="0" smtClean="0"/>
              <a:t> </a:t>
            </a:r>
            <a:r>
              <a:rPr lang="en-US" dirty="0" err="1" smtClean="0"/>
              <a:t>დანიშნულების</a:t>
            </a:r>
            <a:r>
              <a:rPr lang="en-US" dirty="0" smtClean="0"/>
              <a:t> </a:t>
            </a:r>
            <a:r>
              <a:rPr lang="en-US" dirty="0" err="1" smtClean="0"/>
              <a:t>სათავსოები</a:t>
            </a:r>
            <a:r>
              <a:rPr lang="ka-GE" dirty="0" smtClean="0"/>
              <a:t>;</a:t>
            </a:r>
            <a:endParaRPr lang="en-US" dirty="0" smtClean="0"/>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500237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1909</Words>
  <Application>Microsoft Office PowerPoint</Application>
  <PresentationFormat>Custom</PresentationFormat>
  <Paragraphs>184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პროექტის მოკლე აღწერა</vt:lpstr>
      <vt:lpstr>საკვლევი ტერიტორია</vt:lpstr>
      <vt:lpstr>Slide 5</vt:lpstr>
      <vt:lpstr>Slide 6</vt:lpstr>
      <vt:lpstr>საკვლევი ტერიტორიის ხედები </vt:lpstr>
      <vt:lpstr>საქართველოს გარემოსდაცვითი კანონმდებლობის შესაბამისად, გარემოზე ზემოქმედების შეფასების ანგარიში უნდა  მოიცავდეს პროექტის განხორციელების ალტერნატიული ვარიანტების ანალიზს, ახალი ვარიანტების ფორმირების  აღწერას. ამისთვის გამოიყენება გადაწყვეტილებათა მიღების თეორიისა და სისტემური ანალიზის ზოგადი სქემა, რაც  გულისხმობს შემდეგი თანმიმდევრული ეტაპების განხორციელებას:   - პრობლემების განსაზღვრას;   - ვარიანტთა სიმრავლის განსაზღვრის მახასიათებლების ნიშნების გამოყოფას;   - შესაძლო საპროექტო გადაწყვეტილებათა სიმრავლის დადგენას;   - ოპტიმალური ვარიანტის შერჩვის კრიტერიუმების განსაზღვრას;   - პრაქტიკულად მიზანშეწონილი რამდენიმე მთავარი ვარიანტის შერჩევას;   - ვარიანტების შეფასებას  დადგენილი კრიტერიუმების მიხედვით;   - ოპტიმალური ვარიანტის შერჩევასა და დასკვნების შემუშავებას.  საწარმოს მშენებლობის პროექტის მომზადების წინასაპროექტო სატადიაზე განხილული იყო შემდეგი ალტერნატიული  ვარიანტები:   - არაქმედების ალტერნატივა.   - საწარმოს განთავსების ალტერნატივები;   - ტექნოლოგიური  ალტერნატივები;   - მწარმოებლურობის შემცირება/გადიდების ალტერნატივები; </vt:lpstr>
      <vt:lpstr>Slide 9</vt:lpstr>
      <vt:lpstr>საწარმოს გენერალური გეგმა</vt:lpstr>
      <vt:lpstr>სარეზერვუარო პარკი </vt:lpstr>
      <vt:lpstr>რკინიგზის ცისტერნიდან პროდუქციის გადმოტვირთვა</vt:lpstr>
      <vt:lpstr>სატუმბო  სადგური</vt:lpstr>
      <vt:lpstr>ნავთობპროდუქტების გასაცემი უბანი და  ავტოცისტერნებში ზედა ჩასხმის მოწყობილობა</vt:lpstr>
      <vt:lpstr>გამზომი მოწყობილობის პრინციპული სქემა  </vt:lpstr>
      <vt:lpstr>საწარმოს საქმიანობის ძირითადი პარამეტრები</vt:lpstr>
      <vt:lpstr>საწარმოს ფუნქციონირების რეჟიმი </vt:lpstr>
      <vt:lpstr>გარემოზე  მოსალოდნელი    ზემოქმედების აღწერა</vt:lpstr>
      <vt:lpstr>Slide 19</vt:lpstr>
      <vt:lpstr>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Rezo</cp:lastModifiedBy>
  <cp:revision>94</cp:revision>
  <dcterms:created xsi:type="dcterms:W3CDTF">2019-02-16T13:37:12Z</dcterms:created>
  <dcterms:modified xsi:type="dcterms:W3CDTF">2020-12-22T08:09:04Z</dcterms:modified>
</cp:coreProperties>
</file>