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4" r:id="rId1"/>
  </p:sldMasterIdLst>
  <p:notesMasterIdLst>
    <p:notesMasterId r:id="rId30"/>
  </p:notesMasterIdLst>
  <p:sldIdLst>
    <p:sldId id="256" r:id="rId2"/>
    <p:sldId id="257" r:id="rId3"/>
    <p:sldId id="281" r:id="rId4"/>
    <p:sldId id="258" r:id="rId5"/>
    <p:sldId id="301" r:id="rId6"/>
    <p:sldId id="268" r:id="rId7"/>
    <p:sldId id="271" r:id="rId8"/>
    <p:sldId id="261" r:id="rId9"/>
    <p:sldId id="285" r:id="rId10"/>
    <p:sldId id="302" r:id="rId11"/>
    <p:sldId id="303" r:id="rId12"/>
    <p:sldId id="286" r:id="rId13"/>
    <p:sldId id="266" r:id="rId14"/>
    <p:sldId id="267" r:id="rId15"/>
    <p:sldId id="304" r:id="rId16"/>
    <p:sldId id="305" r:id="rId17"/>
    <p:sldId id="288" r:id="rId18"/>
    <p:sldId id="290" r:id="rId19"/>
    <p:sldId id="306" r:id="rId20"/>
    <p:sldId id="291" r:id="rId21"/>
    <p:sldId id="292" r:id="rId22"/>
    <p:sldId id="307" r:id="rId23"/>
    <p:sldId id="294" r:id="rId24"/>
    <p:sldId id="296" r:id="rId25"/>
    <p:sldId id="278" r:id="rId26"/>
    <p:sldId id="308" r:id="rId27"/>
    <p:sldId id="295"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50" d="100"/>
          <a:sy n="50" d="100"/>
        </p:scale>
        <p:origin x="-1392" y="-3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6F18DB-5131-43D6-A652-CFE1F20287FF}" type="datetimeFigureOut">
              <a:rPr lang="en-US" smtClean="0"/>
              <a:pPr/>
              <a:t>2/3/2021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51231B-A6AB-4182-A864-8B67A1391E1C}" type="slidenum">
              <a:rPr lang="en-US" smtClean="0"/>
              <a:pPr/>
              <a:t>‹#›</a:t>
            </a:fld>
            <a:endParaRPr lang="en-US"/>
          </a:p>
        </p:txBody>
      </p:sp>
    </p:spTree>
    <p:extLst>
      <p:ext uri="{BB962C8B-B14F-4D97-AF65-F5344CB8AC3E}">
        <p14:creationId xmlns="" xmlns:p14="http://schemas.microsoft.com/office/powerpoint/2010/main" val="48373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smtClean="0"/>
          </a:p>
          <a:p>
            <a:endParaRPr lang="en-US"/>
          </a:p>
        </p:txBody>
      </p:sp>
      <p:sp>
        <p:nvSpPr>
          <p:cNvPr id="4" name="Slide Number Placeholder 3"/>
          <p:cNvSpPr>
            <a:spLocks noGrp="1"/>
          </p:cNvSpPr>
          <p:nvPr>
            <p:ph type="sldNum" sz="quarter" idx="10"/>
          </p:nvPr>
        </p:nvSpPr>
        <p:spPr/>
        <p:txBody>
          <a:bodyPr/>
          <a:lstStyle/>
          <a:p>
            <a:fld id="{1251231B-A6AB-4182-A864-8B67A1391E1C}"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2/3/2021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32448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2/3/2021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330387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41"/>
            <a:ext cx="36576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800" y="274641"/>
            <a:ext cx="10769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2/3/2021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164350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2/3/2021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331671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F4BBC9D-603A-4AE7-904E-992DFCBD1C9F}" type="datetimeFigureOut">
              <a:rPr lang="en-US" smtClean="0"/>
              <a:pPr/>
              <a:t>2/3/2021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158077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F4BBC9D-603A-4AE7-904E-992DFCBD1C9F}" type="datetimeFigureOut">
              <a:rPr lang="en-US" smtClean="0"/>
              <a:pPr/>
              <a:t>2/3/2021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62597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F4BBC9D-603A-4AE7-904E-992DFCBD1C9F}" type="datetimeFigureOut">
              <a:rPr lang="en-US" smtClean="0"/>
              <a:pPr/>
              <a:t>2/3/2021</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3501729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F4BBC9D-603A-4AE7-904E-992DFCBD1C9F}" type="datetimeFigureOut">
              <a:rPr lang="en-US" smtClean="0"/>
              <a:pPr/>
              <a:t>2/3/2021</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159933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F4BBC9D-603A-4AE7-904E-992DFCBD1C9F}" type="datetimeFigureOut">
              <a:rPr lang="en-US" smtClean="0"/>
              <a:pPr/>
              <a:t>2/3/2021</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9868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F4BBC9D-603A-4AE7-904E-992DFCBD1C9F}" type="datetimeFigureOut">
              <a:rPr lang="en-US" smtClean="0"/>
              <a:pPr/>
              <a:t>2/3/2021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01638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F4BBC9D-603A-4AE7-904E-992DFCBD1C9F}" type="datetimeFigureOut">
              <a:rPr lang="en-US" smtClean="0"/>
              <a:pPr/>
              <a:t>2/3/2021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146662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BBC9D-603A-4AE7-904E-992DFCBD1C9F}" type="datetimeFigureOut">
              <a:rPr lang="en-US" smtClean="0"/>
              <a:pPr/>
              <a:t>2/3/2021</a:t>
            </a:fld>
            <a:endParaRPr lang="en-US"/>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2715003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5412" y="484742"/>
            <a:ext cx="9009461" cy="919185"/>
          </a:xfrm>
        </p:spPr>
        <p:txBody>
          <a:bodyPr>
            <a:noAutofit/>
          </a:bodyPr>
          <a:lstStyle/>
          <a:p>
            <a:pPr algn="ctr"/>
            <a:r>
              <a:rPr lang="ka-GE" sz="2800" dirty="0" smtClean="0"/>
              <a:t>საქართველოს გარემოს დაცვისა და სოფლის            მეურნეობის სამინისტრო</a:t>
            </a:r>
            <a:endParaRPr lang="en-US" sz="2800" dirty="0"/>
          </a:p>
        </p:txBody>
      </p:sp>
      <p:sp>
        <p:nvSpPr>
          <p:cNvPr id="3" name="Subtitle 2"/>
          <p:cNvSpPr>
            <a:spLocks noGrp="1"/>
          </p:cNvSpPr>
          <p:nvPr>
            <p:ph type="subTitle" idx="1"/>
          </p:nvPr>
        </p:nvSpPr>
        <p:spPr>
          <a:xfrm>
            <a:off x="988624" y="1880545"/>
            <a:ext cx="9679709" cy="3879273"/>
          </a:xfrm>
        </p:spPr>
        <p:txBody>
          <a:bodyPr>
            <a:normAutofit/>
          </a:bodyPr>
          <a:lstStyle/>
          <a:p>
            <a:r>
              <a:rPr lang="ka-GE" b="1" dirty="0" smtClean="0">
                <a:solidFill>
                  <a:schemeClr val="tx1"/>
                </a:solidFill>
              </a:rPr>
              <a:t>ქ. თბილისში შპს ,,კავკას მეტალის” ლითონის ცხელი მოთუთიების საწარმოს მოწყობისა და ექსპლუატაციის პროექტის გარემოზე ზემოქმედების შეფასების ანგარიშის საჯარო განხილვა</a:t>
            </a:r>
            <a:endParaRPr lang="ka-GE" sz="3200" b="1" dirty="0">
              <a:solidFill>
                <a:schemeClr val="tx1"/>
              </a:solidFill>
            </a:endParaRPr>
          </a:p>
          <a:p>
            <a:endParaRPr lang="en-US" dirty="0"/>
          </a:p>
        </p:txBody>
      </p:sp>
      <p:sp>
        <p:nvSpPr>
          <p:cNvPr id="4" name="TextBox 3"/>
          <p:cNvSpPr txBox="1"/>
          <p:nvPr/>
        </p:nvSpPr>
        <p:spPr>
          <a:xfrm>
            <a:off x="8664315" y="5906124"/>
            <a:ext cx="2698230" cy="461665"/>
          </a:xfrm>
          <a:prstGeom prst="rect">
            <a:avLst/>
          </a:prstGeom>
          <a:noFill/>
        </p:spPr>
        <p:txBody>
          <a:bodyPr wrap="square" rtlCol="0">
            <a:spAutoFit/>
          </a:bodyPr>
          <a:lstStyle/>
          <a:p>
            <a:pPr algn="r"/>
            <a:r>
              <a:rPr lang="ka-GE" sz="2400" dirty="0" smtClean="0"/>
              <a:t>შპს “მაგმა”</a:t>
            </a:r>
            <a:endParaRPr lang="en-US" sz="2400" dirty="0"/>
          </a:p>
        </p:txBody>
      </p:sp>
    </p:spTree>
    <p:extLst>
      <p:ext uri="{BB962C8B-B14F-4D97-AF65-F5344CB8AC3E}">
        <p14:creationId xmlns="" xmlns:p14="http://schemas.microsoft.com/office/powerpoint/2010/main" val="2519869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400" b="1" dirty="0" smtClean="0"/>
              <a:t>ცხელი მოთუთიავების ტექნოლოგიური ხაზის პრინციპული სქემა</a:t>
            </a:r>
            <a:endParaRPr lang="en-US" sz="2400" b="1" dirty="0"/>
          </a:p>
        </p:txBody>
      </p:sp>
      <p:pic>
        <p:nvPicPr>
          <p:cNvPr id="4098" name="Picture 2"/>
          <p:cNvPicPr>
            <a:picLocks noGrp="1" noChangeAspect="1" noChangeArrowheads="1"/>
          </p:cNvPicPr>
          <p:nvPr>
            <p:ph idx="1"/>
          </p:nvPr>
        </p:nvPicPr>
        <p:blipFill>
          <a:blip r:embed="rId2"/>
          <a:srcRect/>
          <a:stretch>
            <a:fillRect/>
          </a:stretch>
        </p:blipFill>
        <p:spPr bwMode="auto">
          <a:xfrm>
            <a:off x="1219200" y="1600201"/>
            <a:ext cx="10150970" cy="3219450"/>
          </a:xfrm>
          <a:prstGeom prst="rect">
            <a:avLst/>
          </a:prstGeom>
          <a:noFill/>
          <a:ln w="9525">
            <a:noFill/>
            <a:miter lim="800000"/>
            <a:headEnd/>
            <a:tailEnd/>
          </a:ln>
          <a:effectLst/>
        </p:spPr>
      </p:pic>
      <p:sp>
        <p:nvSpPr>
          <p:cNvPr id="5" name="Rectangle 4"/>
          <p:cNvSpPr/>
          <p:nvPr/>
        </p:nvSpPr>
        <p:spPr>
          <a:xfrm>
            <a:off x="990600" y="5112425"/>
            <a:ext cx="10648950" cy="1200329"/>
          </a:xfrm>
          <a:prstGeom prst="rect">
            <a:avLst/>
          </a:prstGeom>
        </p:spPr>
        <p:txBody>
          <a:bodyPr wrap="square">
            <a:spAutoFit/>
          </a:bodyPr>
          <a:lstStyle/>
          <a:p>
            <a:pPr algn="ctr"/>
            <a:r>
              <a:rPr lang="ka-GE" dirty="0" smtClean="0"/>
              <a:t>1 -მავთულის სწრაფად გამხვევი მექანიზმი; 2- ულტრაბგერითი ფოსფატირების მოწყობილობა; 3 - ფოსფატირებული მავთულის ოთხჯერადი რეცხვის მოწყობილობა; 4 - შრობის მოწყობილობა; 5 - ცხელი მოთუთიავების ღუმელი; 6 - მოთუთიავების ავზი; 7 - ჰაერით გაცივების მექანიზმი; 8 - წყლით გაცივების მექანიზმი; 9 - მიმმართველი; 10 - დახვევის მექანიზმი.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400" b="1" dirty="0" smtClean="0"/>
              <a:t>გამოყენებული ნედლეული და რესურსები</a:t>
            </a:r>
            <a:endParaRPr lang="en-US" sz="2400" b="1" dirty="0"/>
          </a:p>
        </p:txBody>
      </p:sp>
      <p:sp>
        <p:nvSpPr>
          <p:cNvPr id="3" name="Content Placeholder 2"/>
          <p:cNvSpPr>
            <a:spLocks noGrp="1"/>
          </p:cNvSpPr>
          <p:nvPr>
            <p:ph idx="1"/>
          </p:nvPr>
        </p:nvSpPr>
        <p:spPr>
          <a:xfrm>
            <a:off x="609600" y="1238251"/>
            <a:ext cx="10972800" cy="4887916"/>
          </a:xfrm>
        </p:spPr>
        <p:txBody>
          <a:bodyPr>
            <a:normAutofit lnSpcReduction="10000"/>
          </a:bodyPr>
          <a:lstStyle/>
          <a:p>
            <a:pPr algn="just"/>
            <a:r>
              <a:rPr lang="ka-GE" sz="2400" dirty="0" smtClean="0"/>
              <a:t>დაბალნახშირბადიანი, ფოლადის გლინულა - 12000 ტონა/წლ, რომელსაც მიიღებს მეტალურგიული ქარხნებიდან;</a:t>
            </a:r>
            <a:endParaRPr lang="en-US" sz="2400" dirty="0" smtClean="0"/>
          </a:p>
          <a:p>
            <a:pPr algn="just"/>
            <a:r>
              <a:rPr lang="ka-GE" sz="2400" dirty="0" smtClean="0"/>
              <a:t>თუთია - 380 ტონა/წლ; მიიღებს უკრაინიდან;</a:t>
            </a:r>
            <a:endParaRPr lang="en-US" sz="2400" dirty="0" smtClean="0"/>
          </a:p>
          <a:p>
            <a:pPr algn="just"/>
            <a:r>
              <a:rPr lang="ka-GE" sz="2400" dirty="0" smtClean="0"/>
              <a:t>ფოსფორმჟავა -25 ტონა/წლ; რომელსაც მიიღებს სპეციალური ცისტერნებით და განათავსებს საწარმოს ტერიტორიაზე შექმნილ იზოლირებულ საწყობში სპეციალურ ჰერმეტულ ჭურჭლებში;</a:t>
            </a:r>
            <a:endParaRPr lang="en-US" sz="2400" dirty="0" smtClean="0"/>
          </a:p>
          <a:p>
            <a:pPr algn="just"/>
            <a:r>
              <a:rPr lang="ka-GE" sz="2400" dirty="0" smtClean="0"/>
              <a:t>ტექნიკური წყალი, რომელსაც საწარმო აიღებს ცენტრალური წყალსადენის ქსელიდან ხელშეკრულების საფუძველზე; </a:t>
            </a:r>
          </a:p>
          <a:p>
            <a:pPr algn="just"/>
            <a:r>
              <a:rPr lang="ka-GE" sz="2400" dirty="0" smtClean="0"/>
              <a:t>ელ. ენერგია, რომელსაც მიიღებს “თელასი”-ს უახლოესი ქვესადგურიდან; </a:t>
            </a:r>
          </a:p>
          <a:p>
            <a:pPr algn="just"/>
            <a:r>
              <a:rPr lang="ka-GE" sz="2400" dirty="0" smtClean="0"/>
              <a:t>ადამიანური რესურსი 35 კაცის ოდენობით: 7 ტექნიკოსი (ტექნოლოგიურ მოწყობილობებზე, 24 მუშა, 3 დაცვის თანამშრომელი. </a:t>
            </a:r>
          </a:p>
          <a:p>
            <a:pPr algn="just"/>
            <a:r>
              <a:rPr lang="ka-GE" sz="2400" b="1" dirty="0" smtClean="0"/>
              <a:t>ნედლეულის მიღება მოხდება სარკინიგზო ან/და საავტომობილო ტრანსპორტის საშუალებით (ტერიტორიაზე შედის სარკინიგზო ხაზი. </a:t>
            </a:r>
          </a:p>
          <a:p>
            <a:pPr algn="just"/>
            <a:endParaRPr lang="ka-GE" sz="2400" dirty="0" smtClean="0"/>
          </a:p>
          <a:p>
            <a:pPr algn="just"/>
            <a:endParaRPr lang="ka-GE" sz="2400" dirty="0" smtClean="0"/>
          </a:p>
          <a:p>
            <a:endParaRPr lang="ka-GE" sz="2600" dirty="0" smtClean="0"/>
          </a:p>
          <a:p>
            <a:endParaRPr lang="ka-GE"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4640" y="269823"/>
            <a:ext cx="9611360" cy="830997"/>
          </a:xfrm>
          <a:prstGeom prst="rect">
            <a:avLst/>
          </a:prstGeom>
          <a:noFill/>
        </p:spPr>
        <p:txBody>
          <a:bodyPr wrap="square" rtlCol="0">
            <a:spAutoFit/>
          </a:bodyPr>
          <a:lstStyle/>
          <a:p>
            <a:pPr algn="ctr"/>
            <a:r>
              <a:rPr lang="ka-GE" sz="2400" b="1" dirty="0" smtClean="0"/>
              <a:t>ალტერნატიული ვარიანტები: 1) არაქმედების ალტერნატივა; 2) ადგილის ალტერნატივა; 3) ტექნოლოგიური ალტერნატივები</a:t>
            </a:r>
            <a:endParaRPr lang="en-US" sz="2400" b="1" dirty="0"/>
          </a:p>
        </p:txBody>
      </p:sp>
      <p:sp>
        <p:nvSpPr>
          <p:cNvPr id="8" name="Rectangle 7"/>
          <p:cNvSpPr/>
          <p:nvPr/>
        </p:nvSpPr>
        <p:spPr>
          <a:xfrm>
            <a:off x="243840" y="1199392"/>
            <a:ext cx="11663680" cy="830997"/>
          </a:xfrm>
          <a:prstGeom prst="rect">
            <a:avLst/>
          </a:prstGeom>
        </p:spPr>
        <p:txBody>
          <a:bodyPr wrap="square">
            <a:spAutoFit/>
          </a:bodyPr>
          <a:lstStyle/>
          <a:p>
            <a:pPr algn="just"/>
            <a:r>
              <a:rPr lang="ka-GE" sz="2400" dirty="0" smtClean="0"/>
              <a:t>1) დასაქმდება 35 ადამიანი და პროდუქციით მოამარაგებს რამოდენიმე სამშენებლო და (ან) სავაჭრო ორგანიზაციას. </a:t>
            </a:r>
            <a:endParaRPr lang="en-US" sz="2400" dirty="0"/>
          </a:p>
        </p:txBody>
      </p:sp>
      <p:sp>
        <p:nvSpPr>
          <p:cNvPr id="9" name="Rectangle 8"/>
          <p:cNvSpPr/>
          <p:nvPr/>
        </p:nvSpPr>
        <p:spPr>
          <a:xfrm>
            <a:off x="325120" y="1982666"/>
            <a:ext cx="11541760" cy="3785652"/>
          </a:xfrm>
          <a:prstGeom prst="rect">
            <a:avLst/>
          </a:prstGeom>
        </p:spPr>
        <p:txBody>
          <a:bodyPr wrap="square">
            <a:spAutoFit/>
          </a:bodyPr>
          <a:lstStyle/>
          <a:p>
            <a:pPr algn="just"/>
            <a:r>
              <a:rPr lang="ka-GE" sz="2400" dirty="0" smtClean="0"/>
              <a:t>2) საწარმოს განთავსების ადგილის შერჩევა მოხდა შემდეგი ფაქტორების გათვალისწინებით: - მიწის ნაკვეთი, რომელზედაც მოხდა საამქროს დაპროექტება არასასოფლო–სამეურნეო დანიშნულებისაა, ხელსაყრელია ტექნოლოგიური ხაზის მოსაწყობად, მთლიანად მობეტონებულია, და დეგრადირებულია. საინჟინრო-გეოლოგიურმა შესწავლამ ცხადყო მისი საიმედობა. </a:t>
            </a:r>
          </a:p>
          <a:p>
            <a:pPr algn="just"/>
            <a:r>
              <a:rPr lang="ka-GE" sz="2400" dirty="0" smtClean="0"/>
              <a:t>საპროექტო ტერიტორია ახლოსაა გზატკეცილთან და სავარაუდო ნედლეულის მომწოდებელ საწარმოებთან. </a:t>
            </a:r>
          </a:p>
          <a:p>
            <a:pPr algn="just"/>
            <a:r>
              <a:rPr lang="ka-GE" sz="2400" dirty="0" smtClean="0"/>
              <a:t>ყოველგვარი საჭირო კომუნიკაციები (ელ. ენერგია, წყალი, კანალიზაცია), საავტომობილო და სარკინიგზო გზები უკვე მიყვანილია. </a:t>
            </a:r>
            <a:endParaRPr lang="en-US" sz="2400" dirty="0"/>
          </a:p>
        </p:txBody>
      </p:sp>
      <p:sp>
        <p:nvSpPr>
          <p:cNvPr id="11" name="Rectangle 10"/>
          <p:cNvSpPr/>
          <p:nvPr/>
        </p:nvSpPr>
        <p:spPr>
          <a:xfrm>
            <a:off x="365760" y="5657671"/>
            <a:ext cx="11826240" cy="1200329"/>
          </a:xfrm>
          <a:prstGeom prst="rect">
            <a:avLst/>
          </a:prstGeom>
        </p:spPr>
        <p:txBody>
          <a:bodyPr wrap="square">
            <a:spAutoFit/>
          </a:bodyPr>
          <a:lstStyle/>
          <a:p>
            <a:pPr algn="just"/>
            <a:r>
              <a:rPr lang="ka-GE" sz="2400" dirty="0" smtClean="0"/>
              <a:t>3) „კავკას მეტალს” უკვე შეძენილი აქვს თანამედროვე ტექნოლოგიური დანადგარები, რომელიც მთლიანად უზრუნველყოფს საერთაშორისო სტანდარტის პროდუქციის წარმოებას. </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0644" y="342900"/>
            <a:ext cx="11333018" cy="892552"/>
          </a:xfrm>
          <a:prstGeom prst="rect">
            <a:avLst/>
          </a:prstGeom>
        </p:spPr>
        <p:txBody>
          <a:bodyPr wrap="square">
            <a:spAutoFit/>
          </a:bodyPr>
          <a:lstStyle/>
          <a:p>
            <a:pPr algn="ctr"/>
            <a:r>
              <a:rPr lang="ru-RU" sz="2400" b="1" dirty="0" smtClean="0">
                <a:latin typeface="Sylfaen" pitchFamily="18" charset="0"/>
              </a:rPr>
              <a:t>გარემოზე   შესაძლო   ზემოქმედების სახეები</a:t>
            </a:r>
            <a:r>
              <a:rPr lang="ru-RU" sz="2000" dirty="0" smtClean="0">
                <a:latin typeface="Sylfaen" pitchFamily="18" charset="0"/>
              </a:rPr>
              <a:t/>
            </a:r>
            <a:br>
              <a:rPr lang="ru-RU" sz="2000" dirty="0" smtClean="0">
                <a:latin typeface="Sylfaen" pitchFamily="18" charset="0"/>
              </a:rPr>
            </a:br>
            <a:endParaRPr lang="ru-RU" sz="2800" dirty="0">
              <a:latin typeface="Sylfaen" pitchFamily="18" charset="0"/>
            </a:endParaRPr>
          </a:p>
        </p:txBody>
      </p:sp>
      <p:sp>
        <p:nvSpPr>
          <p:cNvPr id="4" name="Rectangle 3"/>
          <p:cNvSpPr/>
          <p:nvPr/>
        </p:nvSpPr>
        <p:spPr>
          <a:xfrm>
            <a:off x="342900" y="856357"/>
            <a:ext cx="11849100" cy="5262979"/>
          </a:xfrm>
          <a:prstGeom prst="rect">
            <a:avLst/>
          </a:prstGeom>
        </p:spPr>
        <p:txBody>
          <a:bodyPr wrap="square">
            <a:spAutoFit/>
          </a:bodyPr>
          <a:lstStyle/>
          <a:p>
            <a:pPr algn="just"/>
            <a:r>
              <a:rPr lang="ru-RU" sz="2400" dirty="0" smtClean="0">
                <a:latin typeface="Sylfaen" pitchFamily="18" charset="0"/>
              </a:rPr>
              <a:t>საქმიანობის განხორციელებისას მოსალოდნელია შემდეგი სახის ზემოქმედებები: </a:t>
            </a:r>
            <a:endParaRPr lang="ka-GE" sz="2400" dirty="0" smtClean="0">
              <a:latin typeface="Sylfaen" pitchFamily="18" charset="0"/>
            </a:endParaRPr>
          </a:p>
          <a:p>
            <a:pPr algn="just"/>
            <a:endParaRPr lang="en-US" sz="2400" dirty="0" smtClean="0">
              <a:latin typeface="Sylfaen" pitchFamily="18" charset="0"/>
            </a:endParaRPr>
          </a:p>
          <a:p>
            <a:pPr lvl="0" algn="just">
              <a:buFont typeface="Wingdings" pitchFamily="2" charset="2"/>
              <a:buChar char="Ø"/>
            </a:pPr>
            <a:r>
              <a:rPr lang="ru-RU" sz="2400" dirty="0" smtClean="0">
                <a:latin typeface="Sylfaen" pitchFamily="18" charset="0"/>
              </a:rPr>
              <a:t> ატმოსფერულ ჰაერში მავნე ნივთიერებების ემისიები და ხმაურის გავრცელება; </a:t>
            </a:r>
            <a:endParaRPr lang="en-US" sz="2400" dirty="0" smtClean="0">
              <a:latin typeface="Sylfaen" pitchFamily="18" charset="0"/>
            </a:endParaRPr>
          </a:p>
          <a:p>
            <a:pPr lvl="0" algn="just">
              <a:buFont typeface="Wingdings" pitchFamily="2" charset="2"/>
              <a:buChar char="Ø"/>
            </a:pPr>
            <a:r>
              <a:rPr lang="ru-RU" sz="2400" dirty="0" smtClean="0">
                <a:latin typeface="Sylfaen" pitchFamily="18" charset="0"/>
              </a:rPr>
              <a:t> ნიადაგისა და გრუნტის დაბინძურების რისკები; </a:t>
            </a:r>
            <a:endParaRPr lang="en-US" sz="2400" dirty="0" smtClean="0">
              <a:latin typeface="Sylfaen" pitchFamily="18" charset="0"/>
            </a:endParaRPr>
          </a:p>
          <a:p>
            <a:pPr lvl="0" algn="just">
              <a:buFont typeface="Wingdings" pitchFamily="2" charset="2"/>
              <a:buChar char="Ø"/>
            </a:pPr>
            <a:r>
              <a:rPr lang="ru-RU" sz="2400" dirty="0" smtClean="0">
                <a:latin typeface="Sylfaen" pitchFamily="18" charset="0"/>
              </a:rPr>
              <a:t> ბიოლოგიურ გარემოზე ზემოქმედება;  </a:t>
            </a:r>
            <a:endParaRPr lang="en-US" sz="2400" dirty="0" smtClean="0">
              <a:latin typeface="Sylfaen" pitchFamily="18" charset="0"/>
            </a:endParaRPr>
          </a:p>
          <a:p>
            <a:pPr lvl="0" algn="just">
              <a:buFont typeface="Wingdings" pitchFamily="2" charset="2"/>
              <a:buChar char="Ø"/>
            </a:pPr>
            <a:r>
              <a:rPr lang="ru-RU" sz="2400" dirty="0" smtClean="0">
                <a:latin typeface="Sylfaen" pitchFamily="18" charset="0"/>
              </a:rPr>
              <a:t> ნარჩენების წარმოქმნის და მართვის შედეგად მოსალოდნელი ზემოქმედება; </a:t>
            </a:r>
            <a:r>
              <a:rPr lang="ka-GE" sz="2400" dirty="0" smtClean="0"/>
              <a:t> </a:t>
            </a:r>
            <a:endParaRPr lang="en-US" sz="2400" dirty="0" smtClean="0">
              <a:latin typeface="Sylfaen" pitchFamily="18" charset="0"/>
            </a:endParaRPr>
          </a:p>
          <a:p>
            <a:pPr lvl="0" algn="just">
              <a:buFont typeface="Wingdings" pitchFamily="2" charset="2"/>
              <a:buChar char="Ø"/>
            </a:pPr>
            <a:r>
              <a:rPr lang="ru-RU" sz="2400" dirty="0" smtClean="0">
                <a:latin typeface="Sylfaen" pitchFamily="18" charset="0"/>
              </a:rPr>
              <a:t> ზემოქმედება ადამიანის ჯანმრთელობასა და უსაფრთხოებაზე; </a:t>
            </a:r>
            <a:endParaRPr lang="en-US" sz="2400" dirty="0" smtClean="0">
              <a:latin typeface="Sylfaen" pitchFamily="18" charset="0"/>
            </a:endParaRPr>
          </a:p>
          <a:p>
            <a:pPr lvl="0" algn="just">
              <a:buFont typeface="Wingdings" pitchFamily="2" charset="2"/>
              <a:buChar char="Ø"/>
            </a:pPr>
            <a:r>
              <a:rPr lang="ru-RU" sz="2400" dirty="0" smtClean="0">
                <a:latin typeface="Sylfaen" pitchFamily="18" charset="0"/>
              </a:rPr>
              <a:t> კუმულაციური ზემოქმედება. </a:t>
            </a:r>
            <a:endParaRPr lang="ka-GE" sz="2400" dirty="0" smtClean="0">
              <a:latin typeface="Sylfaen" pitchFamily="18" charset="0"/>
            </a:endParaRPr>
          </a:p>
          <a:p>
            <a:pPr lvl="0" algn="just">
              <a:buFont typeface="Wingdings" pitchFamily="2" charset="2"/>
              <a:buChar char="Ø"/>
            </a:pPr>
            <a:endParaRPr lang="ka-GE" sz="2400" dirty="0" smtClean="0">
              <a:latin typeface="Sylfaen" pitchFamily="18" charset="0"/>
            </a:endParaRPr>
          </a:p>
          <a:p>
            <a:pPr lvl="0" algn="just"/>
            <a:r>
              <a:rPr lang="ka-GE" sz="2400" dirty="0" smtClean="0"/>
              <a:t>გარემოზე ნეგატიური ზემოქმედება მოსალოდნელია, როგორც მოწყობის, ასევე მისი ექსპლუატაციის ეტაპზე. თუმცა, უნდა აღინიშნოს, რომ საწარმოს მოწყობა მოხდება არსებულ შენობებში და ამ ეტაპზე მოსალოდნელი ნეგატიური ზემოქმედებები გაცილებით დაბალი მასშტაბის და ამასთანავე დროში შეზღუდული იქნება. </a:t>
            </a:r>
            <a:endParaRPr lang="en-US" sz="2400" dirty="0">
              <a:latin typeface="Sylfaen" pitchFamily="18" charset="0"/>
            </a:endParaRPr>
          </a:p>
        </p:txBody>
      </p:sp>
    </p:spTree>
    <p:extLst>
      <p:ext uri="{BB962C8B-B14F-4D97-AF65-F5344CB8AC3E}">
        <p14:creationId xmlns="" xmlns:p14="http://schemas.microsoft.com/office/powerpoint/2010/main" val="153199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80534" y="471154"/>
            <a:ext cx="6841938" cy="461665"/>
          </a:xfrm>
          <a:prstGeom prst="rect">
            <a:avLst/>
          </a:prstGeom>
        </p:spPr>
        <p:txBody>
          <a:bodyPr wrap="none">
            <a:spAutoFit/>
          </a:bodyPr>
          <a:lstStyle/>
          <a:p>
            <a:pPr lvl="0" algn="just" fontAlgn="base">
              <a:spcBef>
                <a:spcPct val="0"/>
              </a:spcBef>
              <a:spcAft>
                <a:spcPct val="0"/>
              </a:spcAft>
            </a:pPr>
            <a:r>
              <a:rPr lang="ru-RU" sz="2400" b="1" u="sng" dirty="0" smtClean="0">
                <a:solidFill>
                  <a:srgbClr val="000000"/>
                </a:solidFill>
                <a:latin typeface="Sylfaen" pitchFamily="18" charset="0"/>
                <a:ea typeface="Times New Roman" pitchFamily="18" charset="0"/>
                <a:cs typeface="Times New Roman" pitchFamily="18" charset="0"/>
              </a:rPr>
              <a:t>ატმოსფერულ ჰაერში ემისიები </a:t>
            </a:r>
            <a:r>
              <a:rPr lang="en-US" sz="2400" b="1" u="sng" dirty="0" err="1" smtClean="0">
                <a:solidFill>
                  <a:srgbClr val="000000"/>
                </a:solidFill>
                <a:latin typeface="Sylfaen" pitchFamily="18" charset="0"/>
                <a:ea typeface="Times New Roman" pitchFamily="18" charset="0"/>
                <a:cs typeface="Times New Roman" pitchFamily="18" charset="0"/>
              </a:rPr>
              <a:t>და</a:t>
            </a:r>
            <a:r>
              <a:rPr lang="en-US" sz="2400" b="1" u="sng" dirty="0" smtClean="0">
                <a:solidFill>
                  <a:srgbClr val="000000"/>
                </a:solidFill>
                <a:latin typeface="Sylfaen" pitchFamily="18" charset="0"/>
                <a:ea typeface="Times New Roman" pitchFamily="18" charset="0"/>
                <a:cs typeface="Times New Roman" pitchFamily="18" charset="0"/>
              </a:rPr>
              <a:t> ზემოქმედება</a:t>
            </a:r>
            <a:endParaRPr lang="en-US" sz="2400" dirty="0" smtClean="0">
              <a:latin typeface="Sylfaen" pitchFamily="18" charset="0"/>
              <a:cs typeface="Arial" pitchFamily="34" charset="0"/>
            </a:endParaRPr>
          </a:p>
        </p:txBody>
      </p:sp>
      <p:sp>
        <p:nvSpPr>
          <p:cNvPr id="9" name="Rectangle 8"/>
          <p:cNvSpPr/>
          <p:nvPr/>
        </p:nvSpPr>
        <p:spPr>
          <a:xfrm>
            <a:off x="699541" y="4030097"/>
            <a:ext cx="11035259" cy="1477328"/>
          </a:xfrm>
          <a:prstGeom prst="rect">
            <a:avLst/>
          </a:prstGeom>
        </p:spPr>
        <p:txBody>
          <a:bodyPr wrap="square">
            <a:spAutoFit/>
          </a:bodyPr>
          <a:lstStyle/>
          <a:p>
            <a:pPr algn="just"/>
            <a:r>
              <a:rPr lang="ka-GE" b="1" dirty="0" smtClean="0"/>
              <a:t>საწარმოს საქმიანობის შედეგად ატმოსფეროში გამოიყოფა სხვადასხვა მავნე ნივთიერებები. </a:t>
            </a:r>
            <a:r>
              <a:rPr lang="ka-GE" dirty="0" smtClean="0"/>
              <a:t>ყურადღებას და განხილვას მოითხოვს დაგეგმილი საქმიანობის შედეგად გარემოში გაფრქვეული შემდეგი მავნე ნივთიერებები: </a:t>
            </a:r>
            <a:r>
              <a:rPr lang="ka-GE" b="1" dirty="0" smtClean="0"/>
              <a:t>ფოსფორმჟავასა და თუთიის ორთქლი.  გზშ-ის ანგარიშში წარმოდგენილი ატმოსფერულ ჰაერში მავნე ნივთიერებათა გაფრქვევის </a:t>
            </a:r>
            <a:r>
              <a:rPr lang="ka-GE" dirty="0" smtClean="0"/>
              <a:t>ანგარიში შესრულებულია საწარმოს მაქსიმალური დატვირთვის პირობებისთვის. </a:t>
            </a:r>
            <a:endParaRPr lang="en-US" dirty="0"/>
          </a:p>
        </p:txBody>
      </p:sp>
      <p:sp>
        <p:nvSpPr>
          <p:cNvPr id="12" name="Rectangle 11"/>
          <p:cNvSpPr/>
          <p:nvPr/>
        </p:nvSpPr>
        <p:spPr>
          <a:xfrm>
            <a:off x="1113739" y="5646507"/>
            <a:ext cx="7338869" cy="646331"/>
          </a:xfrm>
          <a:prstGeom prst="rect">
            <a:avLst/>
          </a:prstGeom>
        </p:spPr>
        <p:txBody>
          <a:bodyPr wrap="none">
            <a:spAutoFit/>
          </a:bodyPr>
          <a:lstStyle/>
          <a:p>
            <a:r>
              <a:rPr lang="ka-GE" dirty="0" smtClean="0"/>
              <a:t>თუთიის ოქსიდის წლიური გაფრქვევა ტოლი იქნება: 1,037 ტ/წელი. </a:t>
            </a:r>
          </a:p>
          <a:p>
            <a:r>
              <a:rPr lang="ka-GE" dirty="0" smtClean="0"/>
              <a:t> </a:t>
            </a:r>
            <a:endParaRPr lang="en-US" dirty="0"/>
          </a:p>
        </p:txBody>
      </p:sp>
      <p:sp>
        <p:nvSpPr>
          <p:cNvPr id="13" name="Rectangle 12"/>
          <p:cNvSpPr/>
          <p:nvPr/>
        </p:nvSpPr>
        <p:spPr>
          <a:xfrm>
            <a:off x="1176560" y="6173661"/>
            <a:ext cx="6973384" cy="369332"/>
          </a:xfrm>
          <a:prstGeom prst="rect">
            <a:avLst/>
          </a:prstGeom>
        </p:spPr>
        <p:txBody>
          <a:bodyPr wrap="none">
            <a:spAutoFit/>
          </a:bodyPr>
          <a:lstStyle/>
          <a:p>
            <a:r>
              <a:rPr lang="ka-GE" dirty="0" smtClean="0"/>
              <a:t>ფოსფორმჟავას წლიური გაფრქვევა ტოლი იქნება: 0,132 ტ/წელი  </a:t>
            </a:r>
            <a:endParaRPr lang="en-US" dirty="0"/>
          </a:p>
        </p:txBody>
      </p:sp>
      <p:sp>
        <p:nvSpPr>
          <p:cNvPr id="8" name="Rectangle 7"/>
          <p:cNvSpPr/>
          <p:nvPr/>
        </p:nvSpPr>
        <p:spPr>
          <a:xfrm>
            <a:off x="665480" y="1311970"/>
            <a:ext cx="11297920" cy="1200329"/>
          </a:xfrm>
          <a:prstGeom prst="rect">
            <a:avLst/>
          </a:prstGeom>
        </p:spPr>
        <p:txBody>
          <a:bodyPr wrap="square">
            <a:spAutoFit/>
          </a:bodyPr>
          <a:lstStyle/>
          <a:p>
            <a:pPr algn="just"/>
            <a:r>
              <a:rPr lang="ka-GE" dirty="0" smtClean="0"/>
              <a:t>საწარმოს განთავსების ტერიტორია მდებარეობს საწარმო ზონაში. ამიტომ ფონური კონცენტრაციის მნიშვნელობები დადგენილი იქნა გარემოს ეროვნული სააგენტოს მიერ ატმოსფეროს დაბინძურების დაკვირვების პოსტებზე რეგულარული დაკვირვებების მონაცემების საფუძველზე. </a:t>
            </a:r>
          </a:p>
          <a:p>
            <a:pPr algn="just"/>
            <a:endParaRPr lang="en-US" dirty="0"/>
          </a:p>
        </p:txBody>
      </p:sp>
      <p:sp>
        <p:nvSpPr>
          <p:cNvPr id="14" name="Rectangle 13"/>
          <p:cNvSpPr/>
          <p:nvPr/>
        </p:nvSpPr>
        <p:spPr>
          <a:xfrm>
            <a:off x="723900" y="2503438"/>
            <a:ext cx="11201400" cy="1200329"/>
          </a:xfrm>
          <a:prstGeom prst="rect">
            <a:avLst/>
          </a:prstGeom>
        </p:spPr>
        <p:txBody>
          <a:bodyPr wrap="square">
            <a:spAutoFit/>
          </a:bodyPr>
          <a:lstStyle/>
          <a:p>
            <a:pPr algn="just"/>
            <a:r>
              <a:rPr lang="ka-GE" dirty="0" smtClean="0"/>
              <a:t>საწარმოდან უახლოესი მოსახლე დაშორებულია 100 მეტრი მანძილით გ-1 გაფრქვევის წყაროდან (ცხელი მოთუთიების ღუმელი) ნულოვანი კოორდინატებით, ხოლო 40 მეტრი მანძილით - საწარმოს შენობიდან, ამიტომ მოქმედი კანონმდებლობის თანახმად, მავნე ნივთიერებათა გაბნევის ანგარიში განხორციელდა საწარმოდან დაშორებულ როგორც 100 მეტრი, ასევე 40 მეტრი რადიუსის მანძილზე. </a:t>
            </a:r>
            <a:endParaRPr lang="en-US" dirty="0"/>
          </a:p>
        </p:txBody>
      </p:sp>
    </p:spTree>
    <p:extLst>
      <p:ext uri="{BB962C8B-B14F-4D97-AF65-F5344CB8AC3E}">
        <p14:creationId xmlns="" xmlns:p14="http://schemas.microsoft.com/office/powerpoint/2010/main" val="186080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400" b="1" dirty="0" smtClean="0"/>
              <a:t>მავნე ნივთიერებათა გაფრქვევის წყაროების დახასიათება (საინვენტარიზაციო ფორმები)</a:t>
            </a:r>
            <a:endParaRPr lang="en-US" sz="2400" b="1" dirty="0"/>
          </a:p>
        </p:txBody>
      </p:sp>
      <p:pic>
        <p:nvPicPr>
          <p:cNvPr id="3" name="Picture 2" descr="Capture2.PNG"/>
          <p:cNvPicPr>
            <a:picLocks noChangeAspect="1"/>
          </p:cNvPicPr>
          <p:nvPr/>
        </p:nvPicPr>
        <p:blipFill>
          <a:blip r:embed="rId2"/>
          <a:stretch>
            <a:fillRect/>
          </a:stretch>
        </p:blipFill>
        <p:spPr>
          <a:xfrm>
            <a:off x="762001" y="1466850"/>
            <a:ext cx="8248650" cy="2438400"/>
          </a:xfrm>
          <a:prstGeom prst="rect">
            <a:avLst/>
          </a:prstGeom>
        </p:spPr>
      </p:pic>
      <p:pic>
        <p:nvPicPr>
          <p:cNvPr id="4" name="Picture 3" descr="3.PNG"/>
          <p:cNvPicPr>
            <a:picLocks noChangeAspect="1"/>
          </p:cNvPicPr>
          <p:nvPr/>
        </p:nvPicPr>
        <p:blipFill>
          <a:blip r:embed="rId3"/>
          <a:stretch>
            <a:fillRect/>
          </a:stretch>
        </p:blipFill>
        <p:spPr>
          <a:xfrm>
            <a:off x="2914649" y="4038600"/>
            <a:ext cx="8305801" cy="25527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dirty="0" smtClean="0"/>
              <a:t>ატმოსფერულ ჰაერში მავნე ნივთიერებათა გაბნევის </a:t>
            </a:r>
            <a:br>
              <a:rPr lang="ka-GE" sz="2800" b="1" dirty="0" smtClean="0"/>
            </a:br>
            <a:r>
              <a:rPr lang="ka-GE" sz="2800" b="1" dirty="0" smtClean="0"/>
              <a:t>ანგარიშის შედეგთა ანალიზი</a:t>
            </a:r>
            <a:endParaRPr lang="en-US" sz="2800" b="1" dirty="0"/>
          </a:p>
        </p:txBody>
      </p:sp>
      <p:sp>
        <p:nvSpPr>
          <p:cNvPr id="3" name="Rectangle 2"/>
          <p:cNvSpPr/>
          <p:nvPr/>
        </p:nvSpPr>
        <p:spPr>
          <a:xfrm>
            <a:off x="457200" y="1474738"/>
            <a:ext cx="11410950" cy="2308324"/>
          </a:xfrm>
          <a:prstGeom prst="rect">
            <a:avLst/>
          </a:prstGeom>
        </p:spPr>
        <p:txBody>
          <a:bodyPr wrap="square">
            <a:spAutoFit/>
          </a:bodyPr>
          <a:lstStyle/>
          <a:p>
            <a:pPr algn="just"/>
            <a:r>
              <a:rPr lang="ka-GE" sz="2400" dirty="0" smtClean="0"/>
              <a:t>მავნე ნივთიერებათა გაბნევის ანგარიშმა აჩვენა, რომ არცერთი მავნე ნივთიერებისათვის ფაქტიური კონცენტრაციის მნიშვნელობა საწარმოდან დაშორებულ უახლოეს მოსახლემდე არ აღემატება ზღვრულად დასაშვები კონცენტრაციის ნორმატიულ მნიშვნელობას, ამიტომ მავნე ნივთიერებათა გაფრქვევების რაოდენობის მიღებული სიდიდეები შეიძლება ჩაითვალოს ზღვრულად დასაშვებ გაფრქვევის ნორმებად. </a:t>
            </a:r>
            <a:endParaRPr lang="en-US" sz="2400" dirty="0"/>
          </a:p>
        </p:txBody>
      </p:sp>
      <p:pic>
        <p:nvPicPr>
          <p:cNvPr id="4" name="Picture 3" descr="გაბნევა.PNG"/>
          <p:cNvPicPr>
            <a:picLocks noChangeAspect="1"/>
          </p:cNvPicPr>
          <p:nvPr/>
        </p:nvPicPr>
        <p:blipFill>
          <a:blip r:embed="rId2"/>
          <a:stretch>
            <a:fillRect/>
          </a:stretch>
        </p:blipFill>
        <p:spPr>
          <a:xfrm>
            <a:off x="1771650" y="4076700"/>
            <a:ext cx="9239250" cy="243839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6750" y="1408997"/>
            <a:ext cx="10972800" cy="4801314"/>
          </a:xfrm>
          <a:prstGeom prst="rect">
            <a:avLst/>
          </a:prstGeom>
        </p:spPr>
        <p:txBody>
          <a:bodyPr wrap="square">
            <a:spAutoFit/>
          </a:bodyPr>
          <a:lstStyle/>
          <a:p>
            <a:pPr algn="just"/>
            <a:r>
              <a:rPr lang="ka-GE" sz="2400" dirty="0" smtClean="0"/>
              <a:t>საწარმოს მუშაობის პროცესს თან დევს ხმაურის წარმოქმნა და გავრცელება, რამაც შეიძლება გავლენა მოახდინოს გარემოზე და ადამიანებზე. ხმაურის გავცელების ძირითად წყაროებს წარმოადგენს საწარმოში გათვალისწინებული ორი დანადგარი, ძირითადად მათი მბრუნავი დოლები. მათი ხმაურის დონეების დადგენის მიზნით იდენტურ საწარმოებში ჩატარებული </a:t>
            </a:r>
            <a:r>
              <a:rPr lang="az-Cyrl-AZ" sz="2400" dirty="0" smtClean="0"/>
              <a:t>ВШВ-003, </a:t>
            </a:r>
            <a:r>
              <a:rPr lang="ka-GE" sz="2400" dirty="0" smtClean="0"/>
              <a:t>ხელსაწყოთი ჩატარებულმა ინსტრუმენტულმა გაზომვებმა გვიჩვენა, რომ ხმაურის ჯამური დონე საწარმო უბანზე 60 - 65 დბ. არ აჭარბებს. საწარმო პროცესი მიმდინარეობს დახურულ შენობაში. „საამშენებლო ნორმებისა და წესების“ – </a:t>
            </a:r>
            <a:r>
              <a:rPr lang="az-Cyrl-AZ" sz="2400" dirty="0" smtClean="0"/>
              <a:t>СНиП </a:t>
            </a:r>
            <a:r>
              <a:rPr lang="en-US" sz="2400" dirty="0" smtClean="0"/>
              <a:t>II-12-77</a:t>
            </a:r>
            <a:r>
              <a:rPr lang="az-Cyrl-AZ" sz="2400" dirty="0" smtClean="0"/>
              <a:t>М-</a:t>
            </a:r>
            <a:r>
              <a:rPr lang="ka-GE" sz="2400" dirty="0" smtClean="0"/>
              <a:t>ის მიხედვით, საწარმოს შენობა ხმაურის დონეს უახლოეს დასასვენებელ ან საცხოვრებელ ოთახებამდე არანაკლებ 45 დბა-თი ამცირებს. ამდენად საწარმიო პროცესში წარმოქმნილი ხმაურის დონე შენობის გარეთ 20 დბა -ს არ აღემატება . </a:t>
            </a:r>
          </a:p>
          <a:p>
            <a:pPr algn="just"/>
            <a:endParaRPr lang="en-US" dirty="0"/>
          </a:p>
        </p:txBody>
      </p:sp>
      <p:sp>
        <p:nvSpPr>
          <p:cNvPr id="8" name="TextBox 7"/>
          <p:cNvSpPr txBox="1"/>
          <p:nvPr/>
        </p:nvSpPr>
        <p:spPr>
          <a:xfrm>
            <a:off x="3822492" y="674558"/>
            <a:ext cx="5346335" cy="461665"/>
          </a:xfrm>
          <a:prstGeom prst="rect">
            <a:avLst/>
          </a:prstGeom>
          <a:noFill/>
        </p:spPr>
        <p:txBody>
          <a:bodyPr wrap="none" rtlCol="0">
            <a:spAutoFit/>
          </a:bodyPr>
          <a:lstStyle/>
          <a:p>
            <a:pPr algn="ctr"/>
            <a:r>
              <a:rPr lang="ka-GE" sz="2400" b="1" dirty="0" smtClean="0"/>
              <a:t>ხმაურით გამოწვეული ზემოქმედება</a:t>
            </a:r>
            <a:endParaRPr lang="en-US" sz="2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31" y="291272"/>
            <a:ext cx="4419800" cy="461665"/>
          </a:xfrm>
          <a:prstGeom prst="rect">
            <a:avLst/>
          </a:prstGeom>
        </p:spPr>
        <p:txBody>
          <a:bodyPr wrap="none">
            <a:spAutoFit/>
          </a:bodyPr>
          <a:lstStyle/>
          <a:p>
            <a:pPr algn="ctr"/>
            <a:r>
              <a:rPr lang="en-US" sz="2400" b="1" dirty="0" smtClean="0">
                <a:latin typeface="Sylfaen" pitchFamily="18" charset="0"/>
              </a:rPr>
              <a:t>ზემოქმედება </a:t>
            </a:r>
            <a:r>
              <a:rPr lang="en-US" sz="2400" b="1" dirty="0" err="1" smtClean="0">
                <a:latin typeface="Sylfaen" pitchFamily="18" charset="0"/>
              </a:rPr>
              <a:t>წყლის</a:t>
            </a:r>
            <a:r>
              <a:rPr lang="en-US" sz="2400" b="1" dirty="0" smtClean="0">
                <a:latin typeface="Sylfaen" pitchFamily="18" charset="0"/>
              </a:rPr>
              <a:t> </a:t>
            </a:r>
            <a:r>
              <a:rPr lang="en-US" sz="2400" b="1" dirty="0" err="1" smtClean="0">
                <a:latin typeface="Sylfaen" pitchFamily="18" charset="0"/>
              </a:rPr>
              <a:t>ხარისხზე</a:t>
            </a:r>
            <a:endParaRPr lang="en-US" sz="2400" b="1" dirty="0">
              <a:latin typeface="Sylfaen" pitchFamily="18" charset="0"/>
            </a:endParaRPr>
          </a:p>
        </p:txBody>
      </p:sp>
      <p:sp>
        <p:nvSpPr>
          <p:cNvPr id="6" name="Rectangle 5"/>
          <p:cNvSpPr/>
          <p:nvPr/>
        </p:nvSpPr>
        <p:spPr>
          <a:xfrm>
            <a:off x="628650" y="910733"/>
            <a:ext cx="11010900" cy="1200329"/>
          </a:xfrm>
          <a:prstGeom prst="rect">
            <a:avLst/>
          </a:prstGeom>
        </p:spPr>
        <p:txBody>
          <a:bodyPr wrap="square">
            <a:spAutoFit/>
          </a:bodyPr>
          <a:lstStyle/>
          <a:p>
            <a:pPr algn="just"/>
            <a:r>
              <a:rPr lang="ka-GE" b="1" dirty="0" smtClean="0"/>
              <a:t>საწარმოში წყალი საჭიროა ტექნიკური და სასმელ-სამეურნეო მიზნისათვის. </a:t>
            </a:r>
          </a:p>
          <a:p>
            <a:pPr algn="just"/>
            <a:r>
              <a:rPr lang="ka-GE" b="1" dirty="0" smtClean="0"/>
              <a:t>სასმელ-სამეურნეო და ტექნიკური წყალმომარაგება წყალმომარაგება გათვალისწინებულია გაერთიანებული წყალმომარაგების კომპანიის თბილისის სერვისცენტრის წყალსადენის ქსელიდან, სათანადო ხელშეკრულების საფუძველზე. </a:t>
            </a:r>
            <a:endParaRPr lang="en-US" b="1" dirty="0"/>
          </a:p>
        </p:txBody>
      </p:sp>
      <p:sp>
        <p:nvSpPr>
          <p:cNvPr id="7" name="Rectangle 6"/>
          <p:cNvSpPr/>
          <p:nvPr/>
        </p:nvSpPr>
        <p:spPr>
          <a:xfrm>
            <a:off x="666750" y="2008450"/>
            <a:ext cx="11010900" cy="2769989"/>
          </a:xfrm>
          <a:prstGeom prst="rect">
            <a:avLst/>
          </a:prstGeom>
        </p:spPr>
        <p:txBody>
          <a:bodyPr wrap="square">
            <a:spAutoFit/>
          </a:bodyPr>
          <a:lstStyle/>
          <a:p>
            <a:r>
              <a:rPr lang="ka-GE" sz="2400" b="1" u="sng" dirty="0" smtClean="0"/>
              <a:t>ტექნოლოგიაში წყალი გამოიყენება: </a:t>
            </a:r>
            <a:endParaRPr lang="en-US" sz="2400" b="1" u="sng" dirty="0" smtClean="0"/>
          </a:p>
          <a:p>
            <a:r>
              <a:rPr lang="ka-GE" sz="2400" dirty="0" smtClean="0"/>
              <a:t>1. მავთულის ფოსფატაციის პროცესში; </a:t>
            </a:r>
          </a:p>
          <a:p>
            <a:r>
              <a:rPr lang="ka-GE" sz="2400" dirty="0" smtClean="0"/>
              <a:t>2. მავთულის ოთხსაფეხურიანი რეცხვისას; </a:t>
            </a:r>
          </a:p>
          <a:p>
            <a:r>
              <a:rPr lang="ka-GE" sz="2400" dirty="0" smtClean="0"/>
              <a:t>3. მოთუთიავებული ფოლადის მავთულის გასაგრილებლად.</a:t>
            </a:r>
          </a:p>
          <a:p>
            <a:r>
              <a:rPr lang="ka-GE" sz="2400" dirty="0" smtClean="0"/>
              <a:t> </a:t>
            </a:r>
          </a:p>
          <a:p>
            <a:pPr algn="just"/>
            <a:endParaRPr lang="ka-GE" dirty="0" smtClean="0"/>
          </a:p>
          <a:p>
            <a:pPr algn="just"/>
            <a:endParaRPr lang="ka-GE" dirty="0" smtClean="0"/>
          </a:p>
          <a:p>
            <a:pPr algn="just"/>
            <a:endParaRPr lang="en-US" dirty="0"/>
          </a:p>
        </p:txBody>
      </p:sp>
      <p:sp>
        <p:nvSpPr>
          <p:cNvPr id="11" name="Rectangle 10"/>
          <p:cNvSpPr/>
          <p:nvPr/>
        </p:nvSpPr>
        <p:spPr>
          <a:xfrm>
            <a:off x="571500" y="3563541"/>
            <a:ext cx="10934700" cy="2031325"/>
          </a:xfrm>
          <a:prstGeom prst="rect">
            <a:avLst/>
          </a:prstGeom>
        </p:spPr>
        <p:txBody>
          <a:bodyPr wrap="square">
            <a:spAutoFit/>
          </a:bodyPr>
          <a:lstStyle/>
          <a:p>
            <a:pPr algn="just"/>
            <a:r>
              <a:rPr lang="ka-GE" dirty="0" smtClean="0"/>
              <a:t>ფოსფატაციის პროცესში წყალი გამოიყენება მხოლოდ სუსტი ფოსფორმჟავის თავდაპირველად მომზადებისას. შემდგომ წარმოებს მხოლოდ ფოსფატაციის პროცესში დაკარგული (მაგ. აორთქლებული) შევსება; </a:t>
            </a:r>
          </a:p>
          <a:p>
            <a:pPr algn="just"/>
            <a:endParaRPr lang="ka-GE" dirty="0" smtClean="0"/>
          </a:p>
          <a:p>
            <a:pPr algn="just"/>
            <a:r>
              <a:rPr lang="ka-GE" dirty="0" smtClean="0"/>
              <a:t>ასევე მავთულის ოთხსაფეხურიანი რეცხვისას ოთხივე ავზი თავდაპირველად მხოლოდ ივსება ტექნიკური წყლით. შემდგომში ხდება მხოლოდ ოთხსაფეხურიანი რეცხვისას და გაფილტრვის დროს დაკარგული წყლის შევსება. </a:t>
            </a:r>
            <a:endParaRPr lang="en-US" dirty="0"/>
          </a:p>
        </p:txBody>
      </p:sp>
      <p:sp>
        <p:nvSpPr>
          <p:cNvPr id="12" name="Rectangle 11"/>
          <p:cNvSpPr/>
          <p:nvPr/>
        </p:nvSpPr>
        <p:spPr>
          <a:xfrm>
            <a:off x="666750" y="5590222"/>
            <a:ext cx="10896600" cy="923330"/>
          </a:xfrm>
          <a:prstGeom prst="rect">
            <a:avLst/>
          </a:prstGeom>
        </p:spPr>
        <p:txBody>
          <a:bodyPr wrap="square">
            <a:spAutoFit/>
          </a:bodyPr>
          <a:lstStyle/>
          <a:p>
            <a:pPr algn="just"/>
            <a:r>
              <a:rPr lang="ka-GE" dirty="0" smtClean="0"/>
              <a:t>ხანძარის შემთხვევაში წყლის აღება სპეციალიზებულ სახანძრო მანქანებს შეუძლიათ ნებისმიერი სუფთა (გაფილტრული) წყლის აუზიდან, რამდენადაც ნებისმიერის მოცულობა ბევრად აღემატება ხანძარქრობისთვის საჭირო (1 მ3 წყალი) მოცულობას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76535"/>
            <a:ext cx="11468100" cy="1200329"/>
          </a:xfrm>
          <a:prstGeom prst="rect">
            <a:avLst/>
          </a:prstGeom>
        </p:spPr>
        <p:txBody>
          <a:bodyPr wrap="square">
            <a:spAutoFit/>
          </a:bodyPr>
          <a:lstStyle/>
          <a:p>
            <a:pPr algn="just"/>
            <a:r>
              <a:rPr lang="ka-GE" sz="2400" dirty="0" smtClean="0"/>
              <a:t>ამდენად, საწარმოს მიერ სხვადასვა დანიშნულებით გამოყენებული წყლის წლიური ხარჯი იქნება </a:t>
            </a:r>
          </a:p>
          <a:p>
            <a:pPr algn="just"/>
            <a:r>
              <a:rPr lang="ka-GE" sz="2400" b="1" dirty="0" smtClean="0"/>
              <a:t>202,5 + 66,2+ (3×300) + 0.945 = = 1169.65 მ3/წელ. </a:t>
            </a:r>
            <a:endParaRPr lang="en-US" sz="2400" b="1" dirty="0"/>
          </a:p>
        </p:txBody>
      </p:sp>
      <p:sp>
        <p:nvSpPr>
          <p:cNvPr id="4" name="Rectangle 3"/>
          <p:cNvSpPr/>
          <p:nvPr/>
        </p:nvSpPr>
        <p:spPr>
          <a:xfrm>
            <a:off x="419100" y="2133600"/>
            <a:ext cx="11163300" cy="4154984"/>
          </a:xfrm>
          <a:prstGeom prst="rect">
            <a:avLst/>
          </a:prstGeom>
        </p:spPr>
        <p:txBody>
          <a:bodyPr wrap="square">
            <a:spAutoFit/>
          </a:bodyPr>
          <a:lstStyle/>
          <a:p>
            <a:pPr algn="just"/>
            <a:r>
              <a:rPr lang="ka-GE" sz="2400" b="1" dirty="0" smtClean="0"/>
              <a:t>ზემოქმედება ზედაპირულ წყლებზე </a:t>
            </a:r>
            <a:r>
              <a:rPr lang="ka-GE" sz="2400" dirty="0" smtClean="0"/>
              <a:t>- საწარმოს მოწყობისა და ექსპლოატაციის პირობებში ზედაპირული წყლების ხარისხზე პირდაპირი სახით ზემოქმედება მოსალოდნელი არ არის . </a:t>
            </a:r>
          </a:p>
          <a:p>
            <a:pPr algn="just"/>
            <a:endParaRPr lang="ka-GE" sz="2400" dirty="0" smtClean="0"/>
          </a:p>
          <a:p>
            <a:pPr algn="just"/>
            <a:r>
              <a:rPr lang="ka-GE" sz="2400" dirty="0" smtClean="0"/>
              <a:t>საწარმოს ფუნქციონირების პროცესში წარმოიქმნება საყოფაცხოვრებო კატეგორიის წყლები, რომლებიც ჩაედინება ქალაქის საკანალიზაციო ქსელში.</a:t>
            </a:r>
          </a:p>
          <a:p>
            <a:pPr algn="just"/>
            <a:endParaRPr lang="ka-GE" sz="2400" dirty="0" smtClean="0"/>
          </a:p>
          <a:p>
            <a:pPr algn="just"/>
            <a:r>
              <a:rPr lang="ka-GE" sz="2400" dirty="0" smtClean="0"/>
              <a:t>წარმოება გათვალისწინებულია გადახურულ ოთხივე მხრიდან ბეტონის კედლებით შემოფარგლულ სივრცეში, საიდანაც ნედლეულის გატანა მოხდება ავტომობილებით ან/და სარკინიგზო ტრანსპორტით, შესაბამისად, სანიაღვრე ჩამდინარე წყლები არ წარმოიქმნება.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dirty="0"/>
              <a:t>საქართველოს კანონის ,,გარემოსდაცვითი შეფასების კოდექსი’’ პროცედურები</a:t>
            </a:r>
            <a:endParaRPr lang="en-US" sz="3200" dirty="0"/>
          </a:p>
        </p:txBody>
      </p:sp>
      <p:sp>
        <p:nvSpPr>
          <p:cNvPr id="3" name="Content Placeholder 2"/>
          <p:cNvSpPr>
            <a:spLocks noGrp="1"/>
          </p:cNvSpPr>
          <p:nvPr>
            <p:ph idx="1"/>
          </p:nvPr>
        </p:nvSpPr>
        <p:spPr>
          <a:xfrm>
            <a:off x="624591" y="1989947"/>
            <a:ext cx="10972800" cy="4525963"/>
          </a:xfrm>
        </p:spPr>
        <p:txBody>
          <a:bodyPr>
            <a:normAutofit/>
          </a:bodyPr>
          <a:lstStyle/>
          <a:p>
            <a:pPr algn="just"/>
            <a:r>
              <a:rPr lang="ka-GE" sz="2400" dirty="0"/>
              <a:t>სკოპინგის </a:t>
            </a:r>
            <a:r>
              <a:rPr lang="ka-GE" sz="2400" dirty="0" smtClean="0"/>
              <a:t>ანგარიში;</a:t>
            </a:r>
            <a:endParaRPr lang="ka-GE" sz="2400" dirty="0"/>
          </a:p>
          <a:p>
            <a:pPr algn="just"/>
            <a:r>
              <a:rPr lang="ka-GE" sz="2400" dirty="0"/>
              <a:t>საზოგადოების ინფორმირება, საჯარო განხილვა, მოსაზრებების </a:t>
            </a:r>
            <a:r>
              <a:rPr lang="ka-GE" sz="2400" dirty="0" smtClean="0"/>
              <a:t>გათვალისწინება;</a:t>
            </a:r>
            <a:endParaRPr lang="ka-GE" sz="2400" dirty="0"/>
          </a:p>
          <a:p>
            <a:pPr algn="just"/>
            <a:r>
              <a:rPr lang="ka-GE" sz="2400" dirty="0"/>
              <a:t>სკოპინგის </a:t>
            </a:r>
            <a:r>
              <a:rPr lang="ka-GE" sz="2400" dirty="0" smtClean="0"/>
              <a:t>დასკვნა;</a:t>
            </a:r>
            <a:endParaRPr lang="ka-GE" sz="2400" dirty="0"/>
          </a:p>
          <a:p>
            <a:pPr algn="just"/>
            <a:r>
              <a:rPr lang="ka-GE" sz="2400" dirty="0" smtClean="0"/>
              <a:t>გზშ-ის ანგარიში;</a:t>
            </a:r>
            <a:endParaRPr lang="ka-GE" sz="2400" dirty="0"/>
          </a:p>
          <a:p>
            <a:pPr algn="just"/>
            <a:r>
              <a:rPr lang="ka-GE" sz="2400" dirty="0"/>
              <a:t>საზოგადოების ინფორმირება, საჯარო განხილვა, მოსაზრებების </a:t>
            </a:r>
            <a:r>
              <a:rPr lang="ka-GE" sz="2400" dirty="0" smtClean="0"/>
              <a:t>გათვალისწინება;</a:t>
            </a:r>
            <a:endParaRPr lang="ka-GE" sz="2400" dirty="0"/>
          </a:p>
          <a:p>
            <a:pPr algn="just"/>
            <a:r>
              <a:rPr lang="ka-GE" sz="2400" dirty="0" smtClean="0"/>
              <a:t>გარემოსდაცვითი გადაწყვეტილება;</a:t>
            </a:r>
            <a:endParaRPr lang="en-US" sz="2400" dirty="0"/>
          </a:p>
        </p:txBody>
      </p:sp>
    </p:spTree>
    <p:extLst>
      <p:ext uri="{BB962C8B-B14F-4D97-AF65-F5344CB8AC3E}">
        <p14:creationId xmlns="" xmlns:p14="http://schemas.microsoft.com/office/powerpoint/2010/main" val="1711895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67878" y="0"/>
            <a:ext cx="6718506" cy="461665"/>
          </a:xfrm>
          <a:prstGeom prst="rect">
            <a:avLst/>
          </a:prstGeom>
        </p:spPr>
        <p:txBody>
          <a:bodyPr wrap="none">
            <a:spAutoFit/>
          </a:bodyPr>
          <a:lstStyle/>
          <a:p>
            <a:r>
              <a:rPr lang="ka-GE" sz="2400" b="1" dirty="0" smtClean="0"/>
              <a:t>ზემოქმედება ნიადაგის და გრუნტის ხარისხზე </a:t>
            </a:r>
            <a:endParaRPr lang="en-US" sz="2400" b="1" dirty="0"/>
          </a:p>
        </p:txBody>
      </p:sp>
      <p:sp>
        <p:nvSpPr>
          <p:cNvPr id="6" name="Rectangle 5"/>
          <p:cNvSpPr/>
          <p:nvPr/>
        </p:nvSpPr>
        <p:spPr>
          <a:xfrm>
            <a:off x="1004341" y="623422"/>
            <a:ext cx="10208302" cy="2677656"/>
          </a:xfrm>
          <a:prstGeom prst="rect">
            <a:avLst/>
          </a:prstGeom>
        </p:spPr>
        <p:txBody>
          <a:bodyPr wrap="square">
            <a:spAutoFit/>
          </a:bodyPr>
          <a:lstStyle/>
          <a:p>
            <a:pPr algn="just"/>
            <a:r>
              <a:rPr lang="ka-GE" sz="2400" dirty="0" smtClean="0"/>
              <a:t>საწარმო ექსპლუატაცია დაგეგმილია არასასოფლო-სამეურნეო დანიშნულების მიწის ნაკვეთზე, ნაყარ გრუნტზე, რომელიც შემოტანილი იქნა წინა საუკუნეში, ქარხანა „ელექტროშემდუღებელი“-სათვის სამშენებლო მოედნის მოსამზადებლად. ტერიტორია, როგორც მთლიანად შენობაში მოქცეული სივრცე სრულად შემოსაზღვრული იქნება კაპიტალური კედლებით და გადახურული თანამედროვე სახურავით</a:t>
            </a:r>
            <a:r>
              <a:rPr lang="ka-GE" dirty="0" smtClean="0"/>
              <a:t>.</a:t>
            </a:r>
            <a:endParaRPr lang="en-US" dirty="0"/>
          </a:p>
        </p:txBody>
      </p:sp>
      <p:pic>
        <p:nvPicPr>
          <p:cNvPr id="7" name="Picture 6" descr="shenoba.PNG"/>
          <p:cNvPicPr>
            <a:picLocks noChangeAspect="1"/>
          </p:cNvPicPr>
          <p:nvPr/>
        </p:nvPicPr>
        <p:blipFill>
          <a:blip r:embed="rId2"/>
          <a:stretch>
            <a:fillRect/>
          </a:stretch>
        </p:blipFill>
        <p:spPr>
          <a:xfrm>
            <a:off x="964994" y="3276100"/>
            <a:ext cx="7165298" cy="3581900"/>
          </a:xfrm>
          <a:prstGeom prst="rect">
            <a:avLst/>
          </a:prstGeom>
        </p:spPr>
      </p:pic>
      <p:sp>
        <p:nvSpPr>
          <p:cNvPr id="8" name="Rectangle 7"/>
          <p:cNvSpPr/>
          <p:nvPr/>
        </p:nvSpPr>
        <p:spPr>
          <a:xfrm>
            <a:off x="8304550" y="3267138"/>
            <a:ext cx="3887449" cy="2677656"/>
          </a:xfrm>
          <a:prstGeom prst="rect">
            <a:avLst/>
          </a:prstGeom>
        </p:spPr>
        <p:txBody>
          <a:bodyPr wrap="square">
            <a:spAutoFit/>
          </a:bodyPr>
          <a:lstStyle/>
          <a:p>
            <a:pPr algn="just"/>
            <a:r>
              <a:rPr lang="ka-GE" sz="2400" b="1" dirty="0" smtClean="0"/>
              <a:t>ნეგატიური ზემოქმედება შეიძლება გამოიწვიოს მხოლოდ საწარმოში წარმოქმნილი საყოფაცხოვრებო და საწარმოო ნარჩენების არასწორმა მართვამ. </a:t>
            </a:r>
            <a:endParaRPr lang="en-US" sz="2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573968" y="0"/>
            <a:ext cx="9268918" cy="1338755"/>
          </a:xfrm>
          <a:prstGeom prst="rect">
            <a:avLst/>
          </a:prstGeom>
          <a:noFill/>
          <a:ln w="9525">
            <a:noFill/>
            <a:miter lim="800000"/>
            <a:headEnd/>
            <a:tailEnd/>
          </a:ln>
          <a:effectLst/>
        </p:spPr>
        <p:txBody>
          <a:bodyPr vert="horz" wrap="square" lIns="269790" tIns="152352" rIns="91440"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Sylfaen" pitchFamily="18" charset="0"/>
                <a:cs typeface="Arial" pitchFamily="34" charset="0"/>
              </a:rPr>
              <a:t>ნარჩენების</a:t>
            </a:r>
            <a:r>
              <a:rPr kumimoji="0" lang="en-US" sz="2400" b="1" i="0" u="none" strike="noStrike" cap="none" normalizeH="0" baseline="0" dirty="0" smtClean="0">
                <a:ln>
                  <a:noFill/>
                </a:ln>
                <a:solidFill>
                  <a:schemeClr val="tx1"/>
                </a:solidFill>
                <a:effectLst/>
                <a:latin typeface="Sylfaen" pitchFamily="18" charset="0"/>
                <a:cs typeface="Arial" pitchFamily="34" charset="0"/>
              </a:rPr>
              <a:t> </a:t>
            </a:r>
            <a:r>
              <a:rPr kumimoji="0" lang="en-US" sz="2400" b="1" i="0" u="none" strike="noStrike" cap="none" normalizeH="0" baseline="0" dirty="0" err="1" smtClean="0">
                <a:ln>
                  <a:noFill/>
                </a:ln>
                <a:solidFill>
                  <a:schemeClr val="tx1"/>
                </a:solidFill>
                <a:effectLst/>
                <a:latin typeface="Sylfaen" pitchFamily="18" charset="0"/>
                <a:cs typeface="Arial" pitchFamily="34" charset="0"/>
              </a:rPr>
              <a:t>წარმოქმნა</a:t>
            </a:r>
            <a:r>
              <a:rPr kumimoji="0" lang="en-US" sz="2400" b="1" i="0" u="none" strike="noStrike" cap="none" normalizeH="0" baseline="0" dirty="0" smtClean="0">
                <a:ln>
                  <a:noFill/>
                </a:ln>
                <a:solidFill>
                  <a:schemeClr val="tx1"/>
                </a:solidFill>
                <a:effectLst/>
                <a:latin typeface="Sylfaen" pitchFamily="18" charset="0"/>
                <a:cs typeface="Arial" pitchFamily="34" charset="0"/>
              </a:rPr>
              <a:t> </a:t>
            </a:r>
            <a:r>
              <a:rPr kumimoji="0" lang="en-US" sz="2400" b="1" i="0" u="none" strike="noStrike" cap="none" normalizeH="0" baseline="0" dirty="0" err="1" smtClean="0">
                <a:ln>
                  <a:noFill/>
                </a:ln>
                <a:solidFill>
                  <a:schemeClr val="tx1"/>
                </a:solidFill>
                <a:effectLst/>
                <a:latin typeface="Sylfaen" pitchFamily="18" charset="0"/>
                <a:cs typeface="Arial" pitchFamily="34" charset="0"/>
              </a:rPr>
              <a:t>და</a:t>
            </a:r>
            <a:r>
              <a:rPr kumimoji="0" lang="en-US" sz="2400" b="1" i="0" u="none" strike="noStrike" cap="none" normalizeH="0" baseline="0" dirty="0" smtClean="0">
                <a:ln>
                  <a:noFill/>
                </a:ln>
                <a:solidFill>
                  <a:schemeClr val="tx1"/>
                </a:solidFill>
                <a:effectLst/>
                <a:latin typeface="Sylfaen" pitchFamily="18" charset="0"/>
                <a:cs typeface="Arial" pitchFamily="34" charset="0"/>
              </a:rPr>
              <a:t> </a:t>
            </a:r>
            <a:r>
              <a:rPr kumimoji="0" lang="en-US" sz="2400" b="1" i="0" u="none" strike="noStrike" cap="none" normalizeH="0" baseline="0" dirty="0" err="1" smtClean="0">
                <a:ln>
                  <a:noFill/>
                </a:ln>
                <a:solidFill>
                  <a:schemeClr val="tx1"/>
                </a:solidFill>
                <a:effectLst/>
                <a:latin typeface="Sylfaen" pitchFamily="18" charset="0"/>
                <a:cs typeface="Arial" pitchFamily="34" charset="0"/>
              </a:rPr>
              <a:t>მათი</a:t>
            </a:r>
            <a:r>
              <a:rPr kumimoji="0" lang="en-US" sz="2400" b="1" i="0" u="none" strike="noStrike" cap="none" normalizeH="0" baseline="0" dirty="0" smtClean="0">
                <a:ln>
                  <a:noFill/>
                </a:ln>
                <a:solidFill>
                  <a:schemeClr val="tx1"/>
                </a:solidFill>
                <a:effectLst/>
                <a:latin typeface="Sylfaen" pitchFamily="18" charset="0"/>
                <a:cs typeface="Arial" pitchFamily="34" charset="0"/>
              </a:rPr>
              <a:t> </a:t>
            </a:r>
            <a:r>
              <a:rPr kumimoji="0" lang="en-US" sz="2400" b="1" i="0" u="none" strike="noStrike" cap="none" normalizeH="0" baseline="0" dirty="0" err="1" smtClean="0">
                <a:ln>
                  <a:noFill/>
                </a:ln>
                <a:solidFill>
                  <a:schemeClr val="tx1"/>
                </a:solidFill>
                <a:effectLst/>
                <a:latin typeface="Sylfaen" pitchFamily="18" charset="0"/>
                <a:cs typeface="Arial" pitchFamily="34" charset="0"/>
              </a:rPr>
              <a:t>მართვის</a:t>
            </a:r>
            <a:r>
              <a:rPr kumimoji="0" lang="en-US" sz="2400" b="1" i="0" u="none" strike="noStrike" cap="none" normalizeH="0" baseline="0" dirty="0" smtClean="0">
                <a:ln>
                  <a:noFill/>
                </a:ln>
                <a:solidFill>
                  <a:schemeClr val="tx1"/>
                </a:solidFill>
                <a:effectLst/>
                <a:latin typeface="Sylfaen" pitchFamily="18" charset="0"/>
                <a:cs typeface="Arial" pitchFamily="34" charset="0"/>
              </a:rPr>
              <a:t> </a:t>
            </a:r>
            <a:r>
              <a:rPr kumimoji="0" lang="en-US" sz="2400" b="1" i="0" u="none" strike="noStrike" cap="none" normalizeH="0" baseline="0" dirty="0" err="1" smtClean="0">
                <a:ln>
                  <a:noFill/>
                </a:ln>
                <a:solidFill>
                  <a:schemeClr val="tx1"/>
                </a:solidFill>
                <a:effectLst/>
                <a:latin typeface="Sylfaen" pitchFamily="18" charset="0"/>
                <a:cs typeface="Arial" pitchFamily="34" charset="0"/>
              </a:rPr>
              <a:t>პროცესში</a:t>
            </a:r>
            <a:r>
              <a:rPr kumimoji="0" lang="en-US" sz="2400" b="1" i="0" u="none" strike="noStrike" cap="none" normalizeH="0" baseline="0" dirty="0" smtClean="0">
                <a:ln>
                  <a:noFill/>
                </a:ln>
                <a:solidFill>
                  <a:schemeClr val="tx1"/>
                </a:solidFill>
                <a:effectLst/>
                <a:latin typeface="Sylfaen" pitchFamily="18" charset="0"/>
                <a:cs typeface="Arial" pitchFamily="34" charset="0"/>
              </a:rPr>
              <a:t> </a:t>
            </a:r>
            <a:r>
              <a:rPr kumimoji="0" lang="en-US" sz="2400" b="1" i="0" u="none" strike="noStrike" cap="none" normalizeH="0" baseline="0" dirty="0" err="1" smtClean="0">
                <a:ln>
                  <a:noFill/>
                </a:ln>
                <a:solidFill>
                  <a:schemeClr val="tx1"/>
                </a:solidFill>
                <a:effectLst/>
                <a:latin typeface="Sylfaen" pitchFamily="18" charset="0"/>
                <a:cs typeface="Arial" pitchFamily="34" charset="0"/>
              </a:rPr>
              <a:t>მოსალოდნელი</a:t>
            </a:r>
            <a:r>
              <a:rPr kumimoji="0" lang="en-US" sz="2400" b="1" i="0" u="none" strike="noStrike" cap="none" normalizeH="0" baseline="0" dirty="0" smtClean="0">
                <a:ln>
                  <a:noFill/>
                </a:ln>
                <a:solidFill>
                  <a:schemeClr val="tx1"/>
                </a:solidFill>
                <a:effectLst/>
                <a:latin typeface="Sylfaen" pitchFamily="18" charset="0"/>
                <a:cs typeface="Arial" pitchFamily="34" charset="0"/>
              </a:rPr>
              <a:t> ზემოქმედება</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609600" y="1142762"/>
            <a:ext cx="11029950" cy="1200329"/>
          </a:xfrm>
          <a:prstGeom prst="rect">
            <a:avLst/>
          </a:prstGeom>
        </p:spPr>
        <p:txBody>
          <a:bodyPr wrap="square">
            <a:spAutoFit/>
          </a:bodyPr>
          <a:lstStyle/>
          <a:p>
            <a:pPr algn="just"/>
            <a:r>
              <a:rPr lang="ka-GE" dirty="0" smtClean="0"/>
              <a:t>საწარმოში წარმოიქმნება როგორც საყოფაცხოვრებო ასევე საწარმო ნარჩენები. საყოფაცხოვრებო ნარჩენებისათვის საწარმოს ტერიტორიაზე დადგმულია კონტეინერი, რომელიც შევსების შემთხვევაში გაიტანება საყოფაცხოვრებო ნაგავსაყრელზე დასუფთავების სამსახურის შპს „თბილსერვისჯგუფი“-ს მიერ. </a:t>
            </a:r>
            <a:endParaRPr lang="en-US" dirty="0"/>
          </a:p>
        </p:txBody>
      </p:sp>
      <p:sp>
        <p:nvSpPr>
          <p:cNvPr id="5" name="Rectangle 4"/>
          <p:cNvSpPr/>
          <p:nvPr/>
        </p:nvSpPr>
        <p:spPr>
          <a:xfrm>
            <a:off x="628650" y="2376965"/>
            <a:ext cx="11087100" cy="1477328"/>
          </a:xfrm>
          <a:prstGeom prst="rect">
            <a:avLst/>
          </a:prstGeom>
        </p:spPr>
        <p:txBody>
          <a:bodyPr wrap="square">
            <a:spAutoFit/>
          </a:bodyPr>
          <a:lstStyle/>
          <a:p>
            <a:pPr algn="just"/>
            <a:r>
              <a:rPr lang="ka-GE" dirty="0" smtClean="0"/>
              <a:t>საწარმოს ტერიტორიაზე, მანქანა-დანადგარების სარემონტო სამუშაოების დროს შესაძლოა დაგროვდეს ლითონის ჯართი, რომელიც პერიოდულად გაიტანება ჯართის მიმღებ პუნქტებში. გარდა ამისა მცირე სარემონტო სამუშაოების დრო შესაძლოა დაგროვდეს ზეთიანი ჩვრები და შეცვლილი ნაწილები, რომლებიც დაგროვდება სპეციალურ ლითონის კონტეინერებში. მათი შევსების შემთხვევაში ნარჩენების გატანა მოხდება ნაგავსაყრელზე სპეციალური ხელშეკრულების საფუძველზე. </a:t>
            </a:r>
            <a:endParaRPr lang="en-US" dirty="0"/>
          </a:p>
        </p:txBody>
      </p:sp>
      <p:sp>
        <p:nvSpPr>
          <p:cNvPr id="6" name="Rectangle 5"/>
          <p:cNvSpPr/>
          <p:nvPr/>
        </p:nvSpPr>
        <p:spPr>
          <a:xfrm>
            <a:off x="704850" y="3879410"/>
            <a:ext cx="11029950" cy="2585323"/>
          </a:xfrm>
          <a:prstGeom prst="rect">
            <a:avLst/>
          </a:prstGeom>
        </p:spPr>
        <p:txBody>
          <a:bodyPr wrap="square">
            <a:spAutoFit/>
          </a:bodyPr>
          <a:lstStyle/>
          <a:p>
            <a:pPr algn="just"/>
            <a:r>
              <a:rPr lang="ka-GE" b="1" dirty="0" smtClean="0"/>
              <a:t>ფოსფატაციის პროცესში წარმოიქმნება რკინის ნაერთები და ფოსფატები</a:t>
            </a:r>
            <a:r>
              <a:rPr lang="ka-GE" dirty="0" smtClean="0"/>
              <a:t>. ამასთანავე უნდა აღინიშნოს, რომ რკინის ნაერთები გადაეცემა მეტალურგიულ საწარმოებს, ხოლო ფოსფატები გამოიყენება ადგილზევე, როგორც რეაგენტი ფოსფორმჟავის ხსნარის მოსამზადებელ პროცესში და(ან) საპოხად ფოლადის გლინულასაგან მავთულის გაჭიმვა-დაკალიბრების პროცესში. </a:t>
            </a:r>
          </a:p>
          <a:p>
            <a:pPr algn="just"/>
            <a:endParaRPr lang="ka-GE" dirty="0" smtClean="0"/>
          </a:p>
          <a:p>
            <a:pPr algn="just"/>
            <a:r>
              <a:rPr lang="ka-GE" dirty="0" smtClean="0"/>
              <a:t>საპროექტო სიმძლავრის გათვალისწინებით,  380ტ/წლ თუთიის გამოყენებისას, წიდის სახით დარჩება: - </a:t>
            </a:r>
            <a:r>
              <a:rPr lang="en-US" dirty="0" smtClean="0"/>
              <a:t>Ni - </a:t>
            </a:r>
            <a:r>
              <a:rPr lang="ka-GE" dirty="0" smtClean="0"/>
              <a:t>ნიკელი - 0.57ტ/წლ; </a:t>
            </a:r>
            <a:r>
              <a:rPr lang="en-US" dirty="0" err="1" smtClean="0"/>
              <a:t>Pb</a:t>
            </a:r>
            <a:r>
              <a:rPr lang="en-US" dirty="0" smtClean="0"/>
              <a:t> - </a:t>
            </a:r>
            <a:r>
              <a:rPr lang="ka-GE" dirty="0" smtClean="0"/>
              <a:t>ტყვია - ≤ 19 კგ/წლ; </a:t>
            </a:r>
            <a:r>
              <a:rPr lang="en-US" dirty="0" err="1" smtClean="0"/>
              <a:t>Cd</a:t>
            </a:r>
            <a:r>
              <a:rPr lang="en-US" dirty="0" smtClean="0"/>
              <a:t> - </a:t>
            </a:r>
            <a:r>
              <a:rPr lang="ka-GE" dirty="0" smtClean="0"/>
              <a:t>კადმიუმი - ≤ 19 კგ/წლ; </a:t>
            </a:r>
            <a:r>
              <a:rPr lang="en-US" dirty="0" smtClean="0"/>
              <a:t>Fe - </a:t>
            </a:r>
            <a:r>
              <a:rPr lang="ka-GE" dirty="0" smtClean="0"/>
              <a:t>რკინა - ≤ 19 კგ/წლ; </a:t>
            </a:r>
            <a:r>
              <a:rPr lang="en-US" dirty="0" smtClean="0"/>
              <a:t>Al - </a:t>
            </a:r>
            <a:r>
              <a:rPr lang="ka-GE" dirty="0" smtClean="0"/>
              <a:t>ალუმინი - ≤ 19 კგ/წლ; </a:t>
            </a:r>
            <a:r>
              <a:rPr lang="en-US" dirty="0" smtClean="0"/>
              <a:t>Cu - </a:t>
            </a:r>
            <a:r>
              <a:rPr lang="ka-GE" dirty="0" smtClean="0"/>
              <a:t>სპილენძი - ≤ 3.8 კგ/წლ. </a:t>
            </a:r>
            <a:r>
              <a:rPr lang="ka-GE" b="1" dirty="0" smtClean="0"/>
              <a:t>წიდა პერიოდულად გადაეცემა მეტალურგიულ საწარმოებს ან ფერადი ლითონის მიმღებ პუნქტებს. </a:t>
            </a:r>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t>ინფორმაცია (არატექნოლოგიური) ნარჩენების სავარაუდო რაოდენობის შესახებ</a:t>
            </a:r>
            <a:endParaRPr lang="en-US" sz="3200" b="1" dirty="0"/>
          </a:p>
        </p:txBody>
      </p:sp>
      <p:pic>
        <p:nvPicPr>
          <p:cNvPr id="3" name="Picture 2" descr="ნარჩენებიი.PNG"/>
          <p:cNvPicPr>
            <a:picLocks noChangeAspect="1"/>
          </p:cNvPicPr>
          <p:nvPr/>
        </p:nvPicPr>
        <p:blipFill>
          <a:blip r:embed="rId2"/>
          <a:stretch>
            <a:fillRect/>
          </a:stretch>
        </p:blipFill>
        <p:spPr>
          <a:xfrm>
            <a:off x="952500" y="1733550"/>
            <a:ext cx="9886950" cy="37147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500" y="266700"/>
            <a:ext cx="9925050" cy="461665"/>
          </a:xfrm>
          <a:prstGeom prst="rect">
            <a:avLst/>
          </a:prstGeom>
        </p:spPr>
        <p:txBody>
          <a:bodyPr wrap="square">
            <a:spAutoFit/>
          </a:bodyPr>
          <a:lstStyle/>
          <a:p>
            <a:pPr algn="ctr"/>
            <a:r>
              <a:rPr lang="en-US" sz="2400" b="1" dirty="0" smtClean="0">
                <a:latin typeface="Sylfaen" pitchFamily="18" charset="0"/>
              </a:rPr>
              <a:t>ზემოქმედება </a:t>
            </a:r>
            <a:r>
              <a:rPr lang="en-US" sz="2400" b="1" dirty="0" err="1" smtClean="0">
                <a:latin typeface="Sylfaen" pitchFamily="18" charset="0"/>
              </a:rPr>
              <a:t>ადამიანის</a:t>
            </a:r>
            <a:r>
              <a:rPr lang="en-US" sz="2400" b="1" dirty="0" smtClean="0">
                <a:latin typeface="Sylfaen" pitchFamily="18" charset="0"/>
              </a:rPr>
              <a:t> </a:t>
            </a:r>
            <a:r>
              <a:rPr lang="en-US" sz="2400" b="1" dirty="0" err="1" smtClean="0">
                <a:latin typeface="Sylfaen" pitchFamily="18" charset="0"/>
              </a:rPr>
              <a:t>ჯანმრთელობასა</a:t>
            </a:r>
            <a:r>
              <a:rPr lang="en-US" sz="2400" b="1" dirty="0" smtClean="0">
                <a:latin typeface="Sylfaen" pitchFamily="18" charset="0"/>
              </a:rPr>
              <a:t> </a:t>
            </a:r>
            <a:r>
              <a:rPr lang="en-US" sz="2400" b="1" dirty="0" err="1" smtClean="0">
                <a:latin typeface="Sylfaen" pitchFamily="18" charset="0"/>
              </a:rPr>
              <a:t>და</a:t>
            </a:r>
            <a:r>
              <a:rPr lang="en-US" sz="2400" b="1" dirty="0" smtClean="0">
                <a:latin typeface="Sylfaen" pitchFamily="18" charset="0"/>
              </a:rPr>
              <a:t> </a:t>
            </a:r>
            <a:r>
              <a:rPr lang="en-US" sz="2400" b="1" dirty="0" err="1" smtClean="0">
                <a:latin typeface="Sylfaen" pitchFamily="18" charset="0"/>
              </a:rPr>
              <a:t>უსაფრთხოებაზე</a:t>
            </a:r>
            <a:endParaRPr lang="en-US" sz="2400" b="1" dirty="0" smtClean="0">
              <a:latin typeface="Sylfaen" pitchFamily="18" charset="0"/>
            </a:endParaRPr>
          </a:p>
        </p:txBody>
      </p:sp>
      <p:sp>
        <p:nvSpPr>
          <p:cNvPr id="6" name="TextBox 5"/>
          <p:cNvSpPr txBox="1"/>
          <p:nvPr/>
        </p:nvSpPr>
        <p:spPr>
          <a:xfrm>
            <a:off x="3372788" y="3402768"/>
            <a:ext cx="4871804" cy="461665"/>
          </a:xfrm>
          <a:prstGeom prst="rect">
            <a:avLst/>
          </a:prstGeom>
          <a:noFill/>
        </p:spPr>
        <p:txBody>
          <a:bodyPr wrap="square" rtlCol="0">
            <a:spAutoFit/>
          </a:bodyPr>
          <a:lstStyle/>
          <a:p>
            <a:pPr algn="ctr"/>
            <a:r>
              <a:rPr lang="ka-GE" sz="2400" b="1" dirty="0" smtClean="0"/>
              <a:t>კუმულაციური ზემოქმედება</a:t>
            </a:r>
            <a:endParaRPr lang="en-US" sz="2400" b="1" dirty="0"/>
          </a:p>
        </p:txBody>
      </p:sp>
      <p:sp>
        <p:nvSpPr>
          <p:cNvPr id="7" name="Rectangle 6"/>
          <p:cNvSpPr/>
          <p:nvPr/>
        </p:nvSpPr>
        <p:spPr>
          <a:xfrm>
            <a:off x="763249" y="794122"/>
            <a:ext cx="11009651" cy="2862322"/>
          </a:xfrm>
          <a:prstGeom prst="rect">
            <a:avLst/>
          </a:prstGeom>
        </p:spPr>
        <p:txBody>
          <a:bodyPr wrap="square">
            <a:spAutoFit/>
          </a:bodyPr>
          <a:lstStyle/>
          <a:p>
            <a:pPr algn="just"/>
            <a:r>
              <a:rPr lang="ka-GE" dirty="0" smtClean="0"/>
              <a:t>საწარმოს ექსპლუატაციის პროცესში მომსახურე პერსონალისა და(ან) სხვა ადამიანებზე, მათ ჯანმრთელობასა და უსაფრთხოებაზე უარყოფითი ზემოქმედება მოსალოდნელი არ არის. </a:t>
            </a:r>
          </a:p>
          <a:p>
            <a:pPr algn="just"/>
            <a:r>
              <a:rPr lang="ka-GE" dirty="0" smtClean="0"/>
              <a:t>ძლიერი ზემოქმედება მოსალოდნელია ექსპლუატაციის პირობების დარღვევის (მაგალითად, სატრანსპორტო საშუალების ან/და მანქანა დანადგარების არასწორი მართვა), აგრეთვე სხვადასხვა მიზეზის გამო შექმნილი ავარიული სიტუაციის შემთხვევაში. </a:t>
            </a:r>
          </a:p>
          <a:p>
            <a:pPr algn="just"/>
            <a:r>
              <a:rPr lang="ka-GE" dirty="0" smtClean="0"/>
              <a:t>შესაძლო ზემოქმედებების ანალიზისას ადამიანთა ჯანმრთელობაზე პირდაპირი ზემოქმედების პრევენციის მიზნით მნიშვნელოვანია უსაფრთხოების ნორმების მკაცრი დაცვა და მუდმივი ზედამხედველობა. </a:t>
            </a:r>
            <a:r>
              <a:rPr lang="ka-GE" b="1" dirty="0" smtClean="0"/>
              <a:t>საწარმოს პერსონალის ჯანმრთელობაზე ზემოქმედების შესამცირებლად დამონტაჟებული იქნება გამწოვი ვენტილაციის სისტემა, 7 მეტრი სიმაღლის გამფრქვევი მილით</a:t>
            </a:r>
            <a:r>
              <a:rPr lang="ka-GE" dirty="0" smtClean="0"/>
              <a:t>. </a:t>
            </a:r>
          </a:p>
          <a:p>
            <a:pPr algn="just"/>
            <a:endParaRPr lang="en-US" dirty="0"/>
          </a:p>
        </p:txBody>
      </p:sp>
      <p:sp>
        <p:nvSpPr>
          <p:cNvPr id="8" name="Rectangle 7"/>
          <p:cNvSpPr/>
          <p:nvPr/>
        </p:nvSpPr>
        <p:spPr>
          <a:xfrm>
            <a:off x="749508" y="3934520"/>
            <a:ext cx="10985292" cy="923330"/>
          </a:xfrm>
          <a:prstGeom prst="rect">
            <a:avLst/>
          </a:prstGeom>
        </p:spPr>
        <p:txBody>
          <a:bodyPr wrap="square">
            <a:spAutoFit/>
          </a:bodyPr>
          <a:lstStyle/>
          <a:p>
            <a:pPr algn="just"/>
            <a:r>
              <a:rPr lang="ka-GE" dirty="0" smtClean="0"/>
              <a:t>საწარმოს გვერდით (მიჯრით) მდებარეობს შპს “მონოლითის” ლითონის არმირებისა და გლინულისა და არმატურისგან ნაკეთობათა დამზადების საწარმო, რომლის გარდა მოცემულ განთავსების არეალში მსგავსი ან სხვა პრფოლის საწარმოები არ მდებარეობენ. </a:t>
            </a:r>
            <a:endParaRPr lang="en-US" dirty="0"/>
          </a:p>
        </p:txBody>
      </p:sp>
      <p:sp>
        <p:nvSpPr>
          <p:cNvPr id="9" name="Rectangle 8"/>
          <p:cNvSpPr/>
          <p:nvPr/>
        </p:nvSpPr>
        <p:spPr>
          <a:xfrm>
            <a:off x="704538" y="4826675"/>
            <a:ext cx="11030261" cy="1754326"/>
          </a:xfrm>
          <a:prstGeom prst="rect">
            <a:avLst/>
          </a:prstGeom>
        </p:spPr>
        <p:txBody>
          <a:bodyPr wrap="square">
            <a:spAutoFit/>
          </a:bodyPr>
          <a:lstStyle/>
          <a:p>
            <a:pPr algn="just"/>
            <a:r>
              <a:rPr lang="ka-GE" dirty="0" smtClean="0"/>
              <a:t>იმის გამო, რომ შპს “მონოლითი” და შპს “კავკას მეტალი” სხვადასხვა სახის მავნე ნივთიერებებს აფრქვევენ, მათგან კუმულაციურ ზემოქმედებას არ ექნება ადგილი. ასევე, სხვადასხვა სახის გაფრქვეულ მავნე ნივთიერებების გამო, ვერ იქნა გათვალისწინებული თბილისის მოსახლეობისთვის დადგენილი მავნე ნივთიერებათა ფონური კონცენტრაციების მნიშვნელობები. რაც შეეხება ხმაურს, არც ერთ საწარმოში არ მუშაობს დანადგარები, რომელთა ხმაურის დონე დასაშვებს აღემატება და ორივე საწარმო იზოლირებულია ერთმანთისგან სქელი კაპიტალური კედლებით.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50" y="117693"/>
            <a:ext cx="11658600" cy="6740307"/>
          </a:xfrm>
          <a:prstGeom prst="rect">
            <a:avLst/>
          </a:prstGeom>
        </p:spPr>
        <p:txBody>
          <a:bodyPr wrap="square">
            <a:spAutoFit/>
          </a:bodyPr>
          <a:lstStyle/>
          <a:p>
            <a:pPr algn="ctr"/>
            <a:r>
              <a:rPr lang="ka-GE" sz="2400" b="1" dirty="0" smtClean="0"/>
              <a:t>ზემოქმედება ბუნებრივ ლანდშაფტსა და ბილოგიურ გარემოზე </a:t>
            </a:r>
          </a:p>
          <a:p>
            <a:pPr algn="ctr"/>
            <a:endParaRPr lang="ka-GE" sz="2400" b="1" dirty="0" smtClean="0"/>
          </a:p>
          <a:p>
            <a:pPr algn="just"/>
            <a:r>
              <a:rPr lang="ka-GE" sz="2400" dirty="0" smtClean="0"/>
              <a:t>საწარმო მდებარეობს ურბანულ გარემოში, სადაც ლანდშაფტი მთლიანად სახეცვლილია და ამდენად გამორიცხულია ბუნებრივ ლანდშაფტზე, ფლორასა და ფაუნაზე დამატებითი უარყოფითი გავლენის მოხდენა. საკვლევი ტერიტორია ცხოველთა სახეობებისთვის მნიშვნელოვან საარსებო გარემოს არ წარმოადგენს. არადამაკმაყოფილებელი სანიტარულ-ეკოლოგიური პირობებისა და საავტომობილო გზების, სარკინიგზო მაგისტრალის და აეროპორტის სიახლოვიდან გამომდინარე, მის ფარგლებში მსხვილი ძუძუმწოვრების მოხვედრის ალბათობა თითქმის ნულოვანია. ტერიტორიაზე შემთხვევით შეიძლება მოხვდეს ისეთი მცირე ზომის სახეობები, როგორიცაა მინდვრის თაგვი, ყვავი, შაშვი, ხვლიკი და სხვ. საერთო ჯამში ცხოველთა სამყაროზე ზემოქმედება შეიძლება შეფასდეს, როგორც ძალიან დაბალი. </a:t>
            </a:r>
          </a:p>
          <a:p>
            <a:pPr algn="just"/>
            <a:endParaRPr lang="ka-GE" sz="2400" dirty="0" smtClean="0"/>
          </a:p>
          <a:p>
            <a:pPr algn="just"/>
            <a:r>
              <a:rPr lang="ka-GE" sz="2400" dirty="0" smtClean="0"/>
              <a:t>საწარმოს განლაგების ტერიტორიაზე და მის ირგვლივ ხე-მცენარეებიდან გვხვდება მხოლოდ რამოდენიმე ძირი ხელოვნურად დარგული ხე. აღნიშნულიდან გამომდინარე, მცენარეულ საფარზე ნეგატიური ზემოქმედების რისკი მინიმალურია </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9650" y="400735"/>
            <a:ext cx="10134600" cy="830997"/>
          </a:xfrm>
          <a:prstGeom prst="rect">
            <a:avLst/>
          </a:prstGeom>
        </p:spPr>
        <p:txBody>
          <a:bodyPr wrap="square">
            <a:spAutoFit/>
          </a:bodyPr>
          <a:lstStyle/>
          <a:p>
            <a:pPr algn="ctr"/>
            <a:r>
              <a:rPr lang="ka-GE" sz="2400" b="1" dirty="0" smtClean="0"/>
              <a:t>გარემოზე ნეგატიური ზემოქმედების შემარბილებელი ღონისძიებები საწარმოს ფუნქციონირებისას </a:t>
            </a:r>
            <a:endParaRPr lang="en-US" sz="2400" b="1" dirty="0"/>
          </a:p>
        </p:txBody>
      </p:sp>
      <p:pic>
        <p:nvPicPr>
          <p:cNvPr id="7" name="Picture 6" descr="შემარბილებელი.PNG"/>
          <p:cNvPicPr>
            <a:picLocks noChangeAspect="1"/>
          </p:cNvPicPr>
          <p:nvPr/>
        </p:nvPicPr>
        <p:blipFill>
          <a:blip r:embed="rId2"/>
          <a:stretch>
            <a:fillRect/>
          </a:stretch>
        </p:blipFill>
        <p:spPr>
          <a:xfrm>
            <a:off x="762000" y="1371600"/>
            <a:ext cx="10782299" cy="4572000"/>
          </a:xfrm>
          <a:prstGeom prst="rect">
            <a:avLst/>
          </a:prstGeom>
        </p:spPr>
      </p:pic>
    </p:spTree>
    <p:extLst>
      <p:ext uri="{BB962C8B-B14F-4D97-AF65-F5344CB8AC3E}">
        <p14:creationId xmlns="" xmlns:p14="http://schemas.microsoft.com/office/powerpoint/2010/main" val="4191911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PNG"/>
          <p:cNvPicPr>
            <a:picLocks noChangeAspect="1"/>
          </p:cNvPicPr>
          <p:nvPr/>
        </p:nvPicPr>
        <p:blipFill>
          <a:blip r:embed="rId2"/>
          <a:stretch>
            <a:fillRect/>
          </a:stretch>
        </p:blipFill>
        <p:spPr>
          <a:xfrm>
            <a:off x="1085850" y="533400"/>
            <a:ext cx="10496549" cy="57721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38480" y="359764"/>
            <a:ext cx="5827236" cy="461665"/>
          </a:xfrm>
          <a:prstGeom prst="rect">
            <a:avLst/>
          </a:prstGeom>
        </p:spPr>
        <p:txBody>
          <a:bodyPr wrap="none">
            <a:spAutoFit/>
          </a:bodyPr>
          <a:lstStyle/>
          <a:p>
            <a:r>
              <a:rPr lang="ka-GE" sz="2400" b="1" dirty="0" smtClean="0"/>
              <a:t>გარემოსდაცვითი მონიტორინგის გეგმა </a:t>
            </a:r>
            <a:endParaRPr lang="en-US" sz="2400" b="1" dirty="0"/>
          </a:p>
        </p:txBody>
      </p:sp>
      <p:pic>
        <p:nvPicPr>
          <p:cNvPr id="6" name="Picture 5" descr="monitoringi.PNG"/>
          <p:cNvPicPr>
            <a:picLocks noChangeAspect="1"/>
          </p:cNvPicPr>
          <p:nvPr/>
        </p:nvPicPr>
        <p:blipFill>
          <a:blip r:embed="rId2"/>
          <a:stretch>
            <a:fillRect/>
          </a:stretch>
        </p:blipFill>
        <p:spPr>
          <a:xfrm>
            <a:off x="1588958" y="1218885"/>
            <a:ext cx="9398832" cy="513007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7"/>
            <a:ext cx="10972800" cy="1488061"/>
          </a:xfrm>
        </p:spPr>
        <p:txBody>
          <a:bodyPr>
            <a:noAutofit/>
          </a:bodyPr>
          <a:lstStyle/>
          <a:p>
            <a:r>
              <a:rPr lang="ka-GE" sz="2400" dirty="0" smtClean="0">
                <a:latin typeface="+mn-lt"/>
              </a:rPr>
              <a:t>საქმიანობის განხორციელების პროცესში უარყოფითი ზემოქმედების შემცირების ერთ-ერთი წინაპირობაა დაგეგმილი საქმიანობის სწორი მართვა მკაცრი მეთვალყურეობის (გარემოსდაცვითი მონიტორინგის) პირობებში</a:t>
            </a:r>
            <a:endParaRPr lang="ru-RU" sz="2400" dirty="0">
              <a:latin typeface="+mn-lt"/>
            </a:endParaRPr>
          </a:p>
        </p:txBody>
      </p:sp>
      <p:sp>
        <p:nvSpPr>
          <p:cNvPr id="3" name="Rectangle 2"/>
          <p:cNvSpPr/>
          <p:nvPr/>
        </p:nvSpPr>
        <p:spPr>
          <a:xfrm>
            <a:off x="1410159" y="3244334"/>
            <a:ext cx="9761109" cy="584775"/>
          </a:xfrm>
          <a:prstGeom prst="rect">
            <a:avLst/>
          </a:prstGeom>
        </p:spPr>
        <p:txBody>
          <a:bodyPr wrap="square">
            <a:spAutoFit/>
          </a:bodyPr>
          <a:lstStyle/>
          <a:p>
            <a:pPr algn="ctr"/>
            <a:r>
              <a:rPr lang="ka-GE" sz="3200" b="1" dirty="0" smtClean="0"/>
              <a:t>მადლობა </a:t>
            </a:r>
            <a:r>
              <a:rPr lang="en-US" sz="3200" b="1" dirty="0" smtClean="0"/>
              <a:t>  </a:t>
            </a:r>
            <a:r>
              <a:rPr lang="ka-GE" sz="3200" b="1" dirty="0" smtClean="0"/>
              <a:t>ყურადღებისთვის !</a:t>
            </a:r>
            <a:endParaRPr lang="en-US" sz="3200" dirty="0"/>
          </a:p>
        </p:txBody>
      </p:sp>
    </p:spTree>
    <p:extLst>
      <p:ext uri="{BB962C8B-B14F-4D97-AF65-F5344CB8AC3E}">
        <p14:creationId xmlns="" xmlns:p14="http://schemas.microsoft.com/office/powerpoint/2010/main" val="2081429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995680"/>
            <a:ext cx="11135360" cy="5278368"/>
          </a:xfrm>
          <a:prstGeom prst="rect">
            <a:avLst/>
          </a:prstGeom>
        </p:spPr>
        <p:txBody>
          <a:bodyPr wrap="square">
            <a:spAutoFit/>
          </a:bodyPr>
          <a:lstStyle/>
          <a:p>
            <a:pPr marL="285750" indent="-285750" algn="just">
              <a:buFont typeface="Wingdings" pitchFamily="2" charset="2"/>
              <a:buChar char="Ø"/>
            </a:pPr>
            <a:r>
              <a:rPr lang="ka-GE" sz="2400" dirty="0" smtClean="0">
                <a:latin typeface="Sylfaen" pitchFamily="18" charset="0"/>
              </a:rPr>
              <a:t>სკოპინგი – პროცედურა, რომელიც განსაზღვრავს გარემოზე ზემოქმედების შეფასებისთვის მოსაპოვებელი და შესასწავლი ინფორმაციის ჩამონათვალს;</a:t>
            </a:r>
          </a:p>
          <a:p>
            <a:pPr marL="285750" indent="-285750" algn="just">
              <a:spcBef>
                <a:spcPts val="1000"/>
              </a:spcBef>
              <a:buFont typeface="Wingdings" pitchFamily="2" charset="2"/>
              <a:buChar char="Ø"/>
            </a:pPr>
            <a:r>
              <a:rPr lang="ka-GE" sz="2400" dirty="0" smtClean="0">
                <a:latin typeface="Sylfaen" pitchFamily="18" charset="0"/>
              </a:rPr>
              <a:t>სკოპინგის ანგარიში – წინასწარი დოკუმენტი, რომელიც საქმიანობის განმახორციელებელმა ან/და კონსულტანტმა მოამზადა და რომლის საფუძველზეც სამინისტრო გასცემს სკოპინგის დასკვნას;</a:t>
            </a:r>
          </a:p>
          <a:p>
            <a:pPr marL="285750" indent="-285750" algn="just">
              <a:spcBef>
                <a:spcPts val="1000"/>
              </a:spcBef>
              <a:buFont typeface="Wingdings" pitchFamily="2" charset="2"/>
              <a:buChar char="Ø"/>
            </a:pPr>
            <a:r>
              <a:rPr lang="ka-GE" sz="2400" dirty="0" smtClean="0">
                <a:latin typeface="Sylfaen" pitchFamily="18" charset="0"/>
              </a:rPr>
              <a:t>სამინისტროს მიერ გაცემული სკოპინგის დასკვნის საფუძველზე საქმიანობის განმახორციელებლი ამზადებს გარემოზე ზემოქმედების შეფასების ანგარიშს. </a:t>
            </a:r>
          </a:p>
          <a:p>
            <a:pPr marL="285750" indent="-285750" algn="just">
              <a:spcBef>
                <a:spcPts val="1000"/>
              </a:spcBef>
              <a:buFont typeface="Wingdings" pitchFamily="2" charset="2"/>
              <a:buChar char="Ø"/>
            </a:pPr>
            <a:r>
              <a:rPr lang="ka-GE" sz="2400" dirty="0" smtClean="0">
                <a:latin typeface="Sylfaen" pitchFamily="18" charset="0"/>
              </a:rPr>
              <a:t>სამინისტროს მიერ სკოპინგის დასკვნის დამტკიცების შემდეგ საქმიანობის განმახორციელებელი ან/და კონსულტანტი სკოპინგის დასკვნის საფუძველზე ამზადებს გარემოზე ზემოქმედების შეფასების ანგარიშს და უზრუნველყოფს მის სამინისტროში წარმოდგენას, რომლის საფუძველზეც გაიცემა გარემოსდაცვითი გადაწყვეტილება.</a:t>
            </a:r>
            <a:endParaRPr lang="ka-GE" sz="2400" dirty="0">
              <a:latin typeface="Sylfae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149" y="0"/>
            <a:ext cx="8911687" cy="584616"/>
          </a:xfrm>
        </p:spPr>
        <p:txBody>
          <a:bodyPr>
            <a:normAutofit/>
          </a:bodyPr>
          <a:lstStyle/>
          <a:p>
            <a:r>
              <a:rPr lang="ka-GE" sz="2400" b="1" dirty="0" smtClean="0"/>
              <a:t>საწარმოს განთავსების ადგილი</a:t>
            </a:r>
            <a:endParaRPr lang="en-US" sz="2400" b="1" dirty="0"/>
          </a:p>
        </p:txBody>
      </p:sp>
      <p:sp>
        <p:nvSpPr>
          <p:cNvPr id="3" name="Content Placeholder 2"/>
          <p:cNvSpPr>
            <a:spLocks noGrp="1"/>
          </p:cNvSpPr>
          <p:nvPr>
            <p:ph idx="1"/>
          </p:nvPr>
        </p:nvSpPr>
        <p:spPr>
          <a:xfrm>
            <a:off x="494676" y="666988"/>
            <a:ext cx="11369227" cy="5546435"/>
          </a:xfrm>
        </p:spPr>
        <p:txBody>
          <a:bodyPr>
            <a:normAutofit/>
          </a:bodyPr>
          <a:lstStyle/>
          <a:p>
            <a:r>
              <a:rPr lang="ka-GE" sz="2400" b="1" dirty="0" smtClean="0"/>
              <a:t>შპს „კავკას მეტალის” ლითონის ცხელი მოთუთიების საწარმო მდებარეობს ქ.  თბილისში, რუსთავის გზატკეცილი 36-ში.</a:t>
            </a:r>
          </a:p>
          <a:p>
            <a:r>
              <a:rPr lang="ka-GE" sz="2400" b="1" dirty="0" smtClean="0"/>
              <a:t>მანძილი საწარმოდან უახლოეს სახლამდე 40მეტრი. </a:t>
            </a:r>
            <a:endParaRPr lang="ka-GE" sz="2400" b="1" dirty="0">
              <a:latin typeface="Sylfaen" pitchFamily="18" charset="0"/>
            </a:endParaRPr>
          </a:p>
        </p:txBody>
      </p:sp>
      <p:sp>
        <p:nvSpPr>
          <p:cNvPr id="5" name="TextBox 4"/>
          <p:cNvSpPr txBox="1"/>
          <p:nvPr/>
        </p:nvSpPr>
        <p:spPr>
          <a:xfrm>
            <a:off x="345440" y="2011715"/>
            <a:ext cx="3821825" cy="4401205"/>
          </a:xfrm>
          <a:prstGeom prst="rect">
            <a:avLst/>
          </a:prstGeom>
          <a:noFill/>
        </p:spPr>
        <p:txBody>
          <a:bodyPr wrap="square" rtlCol="0">
            <a:spAutoFit/>
          </a:bodyPr>
          <a:lstStyle/>
          <a:p>
            <a:pPr algn="just"/>
            <a:r>
              <a:rPr lang="ka-GE" sz="2000" dirty="0" smtClean="0"/>
              <a:t>საწარმო განლაგდება 2,25 ჰა ფართის, არასასოფლო-სამეურნეო დანიშნულების, შპს „კავკას მეტალი“-ს საკუთრებაში მყოფ (ს/კ 01.18.12.010.081) ფართობზე. ტერიტორიაზე ფუნქციონირებდა „პატონის სახელობის ლითონების შედუღების ქარხანა“ და განლაგებულია საწარმოო ზონაში, თბილისი - რუსთავის ცენტარლური მაგისტრალის მარჯვენა მხარეს. </a:t>
            </a:r>
            <a:endParaRPr lang="en-US" sz="2000" dirty="0"/>
          </a:p>
        </p:txBody>
      </p:sp>
      <p:pic>
        <p:nvPicPr>
          <p:cNvPr id="2050" name="Picture 2"/>
          <p:cNvPicPr>
            <a:picLocks noChangeAspect="1" noChangeArrowheads="1"/>
          </p:cNvPicPr>
          <p:nvPr/>
        </p:nvPicPr>
        <p:blipFill>
          <a:blip r:embed="rId2"/>
          <a:srcRect/>
          <a:stretch>
            <a:fillRect/>
          </a:stretch>
        </p:blipFill>
        <p:spPr bwMode="auto">
          <a:xfrm>
            <a:off x="4592320" y="1930400"/>
            <a:ext cx="7345363" cy="4927600"/>
          </a:xfrm>
          <a:prstGeom prst="rect">
            <a:avLst/>
          </a:prstGeom>
          <a:noFill/>
          <a:ln w="9525">
            <a:noFill/>
            <a:miter lim="800000"/>
            <a:headEnd/>
            <a:tailEnd/>
          </a:ln>
          <a:effectLst/>
        </p:spPr>
      </p:pic>
      <p:sp>
        <p:nvSpPr>
          <p:cNvPr id="7" name="Rectangle 6"/>
          <p:cNvSpPr/>
          <p:nvPr/>
        </p:nvSpPr>
        <p:spPr>
          <a:xfrm>
            <a:off x="8527333" y="3325614"/>
            <a:ext cx="2249334" cy="369332"/>
          </a:xfrm>
          <a:prstGeom prst="rect">
            <a:avLst/>
          </a:prstGeom>
          <a:solidFill>
            <a:schemeClr val="bg1"/>
          </a:solidFill>
          <a:ln>
            <a:solidFill>
              <a:schemeClr val="bg1"/>
            </a:solidFill>
          </a:ln>
        </p:spPr>
        <p:txBody>
          <a:bodyPr wrap="none">
            <a:spAutoFit/>
          </a:bodyPr>
          <a:lstStyle/>
          <a:p>
            <a:r>
              <a:rPr lang="ka-GE" dirty="0" smtClean="0"/>
              <a:t>მდ. მტკვარი. 240 მ. </a:t>
            </a:r>
            <a:endParaRPr lang="en-US" dirty="0"/>
          </a:p>
        </p:txBody>
      </p:sp>
      <p:sp>
        <p:nvSpPr>
          <p:cNvPr id="8" name="Rectangle 7"/>
          <p:cNvSpPr/>
          <p:nvPr/>
        </p:nvSpPr>
        <p:spPr>
          <a:xfrm>
            <a:off x="8904156" y="4353606"/>
            <a:ext cx="2332773" cy="923330"/>
          </a:xfrm>
          <a:prstGeom prst="rect">
            <a:avLst/>
          </a:prstGeom>
          <a:solidFill>
            <a:schemeClr val="bg1"/>
          </a:solidFill>
          <a:ln>
            <a:solidFill>
              <a:schemeClr val="bg1"/>
            </a:solidFill>
          </a:ln>
        </p:spPr>
        <p:txBody>
          <a:bodyPr wrap="square">
            <a:spAutoFit/>
          </a:bodyPr>
          <a:lstStyle/>
          <a:p>
            <a:pPr algn="ctr"/>
            <a:r>
              <a:rPr lang="ka-GE" dirty="0" smtClean="0"/>
              <a:t>უახლოესი საცხოვრებელი სახლი 40 მ </a:t>
            </a:r>
            <a:endParaRPr lang="en-US" dirty="0"/>
          </a:p>
        </p:txBody>
      </p:sp>
      <p:cxnSp>
        <p:nvCxnSpPr>
          <p:cNvPr id="10" name="Straight Arrow Connector 9"/>
          <p:cNvCxnSpPr/>
          <p:nvPr/>
        </p:nvCxnSpPr>
        <p:spPr>
          <a:xfrm rot="10800000" flipV="1">
            <a:off x="8562976" y="5124449"/>
            <a:ext cx="581025" cy="12382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descr="Capture.PNG"/>
          <p:cNvPicPr>
            <a:picLocks noChangeAspect="1"/>
          </p:cNvPicPr>
          <p:nvPr/>
        </p:nvPicPr>
        <p:blipFill>
          <a:blip r:embed="rId3"/>
          <a:stretch>
            <a:fillRect/>
          </a:stretch>
        </p:blipFill>
        <p:spPr>
          <a:xfrm>
            <a:off x="7303325" y="4049484"/>
            <a:ext cx="1078606" cy="475371"/>
          </a:xfrm>
          <a:prstGeom prst="rect">
            <a:avLst/>
          </a:prstGeom>
        </p:spPr>
      </p:pic>
      <p:cxnSp>
        <p:nvCxnSpPr>
          <p:cNvPr id="15" name="Straight Arrow Connector 14"/>
          <p:cNvCxnSpPr/>
          <p:nvPr/>
        </p:nvCxnSpPr>
        <p:spPr>
          <a:xfrm rot="16200000" flipH="1">
            <a:off x="7855527" y="4589812"/>
            <a:ext cx="475012" cy="13062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71388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mrewvelo.PNG"/>
          <p:cNvPicPr>
            <a:picLocks noChangeAspect="1"/>
          </p:cNvPicPr>
          <p:nvPr/>
        </p:nvPicPr>
        <p:blipFill>
          <a:blip r:embed="rId2"/>
          <a:stretch>
            <a:fillRect/>
          </a:stretch>
        </p:blipFill>
        <p:spPr>
          <a:xfrm>
            <a:off x="772160" y="690180"/>
            <a:ext cx="10871200" cy="5477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126" y="-198303"/>
            <a:ext cx="8791460" cy="1280890"/>
          </a:xfrm>
        </p:spPr>
        <p:txBody>
          <a:bodyPr>
            <a:normAutofit/>
          </a:bodyPr>
          <a:lstStyle/>
          <a:p>
            <a:r>
              <a:rPr lang="ka-GE" sz="2800" b="1" dirty="0" smtClean="0"/>
              <a:t>სიტუაციური რუკა</a:t>
            </a:r>
            <a:endParaRPr lang="en-US" sz="2800" dirty="0"/>
          </a:p>
        </p:txBody>
      </p:sp>
      <p:pic>
        <p:nvPicPr>
          <p:cNvPr id="1026" name="Picture 2"/>
          <p:cNvPicPr>
            <a:picLocks noChangeAspect="1" noChangeArrowheads="1"/>
          </p:cNvPicPr>
          <p:nvPr/>
        </p:nvPicPr>
        <p:blipFill>
          <a:blip r:embed="rId2"/>
          <a:srcRect/>
          <a:stretch>
            <a:fillRect/>
          </a:stretch>
        </p:blipFill>
        <p:spPr bwMode="auto">
          <a:xfrm>
            <a:off x="772160" y="853441"/>
            <a:ext cx="10980420" cy="5547360"/>
          </a:xfrm>
          <a:prstGeom prst="rect">
            <a:avLst/>
          </a:prstGeom>
          <a:noFill/>
          <a:ln w="9525">
            <a:noFill/>
            <a:miter lim="800000"/>
            <a:headEnd/>
            <a:tailEnd/>
          </a:ln>
          <a:effectLst/>
        </p:spPr>
      </p:pic>
      <p:sp>
        <p:nvSpPr>
          <p:cNvPr id="9" name="Rectangle 8"/>
          <p:cNvSpPr/>
          <p:nvPr/>
        </p:nvSpPr>
        <p:spPr>
          <a:xfrm>
            <a:off x="3515360" y="1198880"/>
            <a:ext cx="2214880" cy="914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smtClean="0"/>
              <a:t>ლითონის ცხელი მოთუთიების საწარმო ხაზი</a:t>
            </a:r>
            <a:endParaRPr lang="en-US" dirty="0"/>
          </a:p>
        </p:txBody>
      </p:sp>
      <p:cxnSp>
        <p:nvCxnSpPr>
          <p:cNvPr id="11" name="Straight Arrow Connector 10"/>
          <p:cNvCxnSpPr/>
          <p:nvPr/>
        </p:nvCxnSpPr>
        <p:spPr>
          <a:xfrm>
            <a:off x="5445760" y="2153920"/>
            <a:ext cx="1341120" cy="95504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90065" y="2390894"/>
            <a:ext cx="2577950" cy="369332"/>
          </a:xfrm>
          <a:prstGeom prst="rect">
            <a:avLst/>
          </a:prstGeom>
          <a:solidFill>
            <a:schemeClr val="bg1"/>
          </a:solidFill>
        </p:spPr>
        <p:txBody>
          <a:bodyPr wrap="none">
            <a:spAutoFit/>
          </a:bodyPr>
          <a:lstStyle/>
          <a:p>
            <a:r>
              <a:rPr lang="ka-GE" dirty="0" smtClean="0"/>
              <a:t>საცხოვრებელი სახლი </a:t>
            </a:r>
            <a:endParaRPr lang="en-US" dirty="0"/>
          </a:p>
        </p:txBody>
      </p:sp>
      <p:cxnSp>
        <p:nvCxnSpPr>
          <p:cNvPr id="15" name="Straight Arrow Connector 14"/>
          <p:cNvCxnSpPr/>
          <p:nvPr/>
        </p:nvCxnSpPr>
        <p:spPr>
          <a:xfrm rot="5400000">
            <a:off x="2143760" y="3606800"/>
            <a:ext cx="2214880" cy="44704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2021840" y="3078480"/>
            <a:ext cx="1442720" cy="7721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1838960" y="2834640"/>
            <a:ext cx="670560" cy="3657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206240" y="4003041"/>
            <a:ext cx="1930400" cy="663526"/>
          </a:xfrm>
          <a:prstGeom prst="rect">
            <a:avLst/>
          </a:prstGeom>
          <a:solidFill>
            <a:schemeClr val="bg1"/>
          </a:solidFill>
          <a:ln>
            <a:solidFill>
              <a:schemeClr val="bg1"/>
            </a:solidFill>
          </a:ln>
        </p:spPr>
        <p:txBody>
          <a:bodyPr wrap="square">
            <a:spAutoFit/>
          </a:bodyPr>
          <a:lstStyle/>
          <a:p>
            <a:pPr algn="ctr"/>
            <a:r>
              <a:rPr lang="ka-GE" dirty="0" smtClean="0"/>
              <a:t>„მონოლითის“ </a:t>
            </a:r>
          </a:p>
          <a:p>
            <a:pPr algn="ctr"/>
            <a:r>
              <a:rPr lang="ka-GE" dirty="0" smtClean="0"/>
              <a:t>საწარმო </a:t>
            </a:r>
            <a:endParaRPr lang="en-US" dirty="0"/>
          </a:p>
        </p:txBody>
      </p:sp>
      <p:sp>
        <p:nvSpPr>
          <p:cNvPr id="27" name="Rectangle 26"/>
          <p:cNvSpPr/>
          <p:nvPr/>
        </p:nvSpPr>
        <p:spPr>
          <a:xfrm>
            <a:off x="7814385" y="5323840"/>
            <a:ext cx="2020495" cy="646331"/>
          </a:xfrm>
          <a:prstGeom prst="rect">
            <a:avLst/>
          </a:prstGeom>
          <a:solidFill>
            <a:schemeClr val="bg1"/>
          </a:solidFill>
          <a:ln>
            <a:solidFill>
              <a:schemeClr val="bg1"/>
            </a:solidFill>
          </a:ln>
        </p:spPr>
        <p:txBody>
          <a:bodyPr wrap="square">
            <a:spAutoFit/>
          </a:bodyPr>
          <a:lstStyle/>
          <a:p>
            <a:pPr algn="ctr"/>
            <a:r>
              <a:rPr lang="ka-GE" dirty="0" smtClean="0"/>
              <a:t>საცხოვრებელი სახლი </a:t>
            </a:r>
            <a:endParaRPr lang="en-US" dirty="0"/>
          </a:p>
        </p:txBody>
      </p:sp>
      <p:cxnSp>
        <p:nvCxnSpPr>
          <p:cNvPr id="29" name="Straight Arrow Connector 28"/>
          <p:cNvCxnSpPr/>
          <p:nvPr/>
        </p:nvCxnSpPr>
        <p:spPr>
          <a:xfrm rot="5400000" flipH="1" flipV="1">
            <a:off x="9611360" y="4815840"/>
            <a:ext cx="731520" cy="28448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9550400" y="5974080"/>
            <a:ext cx="609600" cy="18288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04871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engegma.PNG"/>
          <p:cNvPicPr>
            <a:picLocks noChangeAspect="1"/>
          </p:cNvPicPr>
          <p:nvPr/>
        </p:nvPicPr>
        <p:blipFill>
          <a:blip r:embed="rId2"/>
          <a:stretch>
            <a:fillRect/>
          </a:stretch>
        </p:blipFill>
        <p:spPr>
          <a:xfrm>
            <a:off x="622672" y="319212"/>
            <a:ext cx="6239746" cy="6336421"/>
          </a:xfrm>
          <a:prstGeom prst="rect">
            <a:avLst/>
          </a:prstGeom>
        </p:spPr>
      </p:pic>
      <p:sp>
        <p:nvSpPr>
          <p:cNvPr id="14" name="Rectangle 13"/>
          <p:cNvSpPr/>
          <p:nvPr/>
        </p:nvSpPr>
        <p:spPr>
          <a:xfrm>
            <a:off x="6938114" y="3110528"/>
            <a:ext cx="4931764" cy="2308324"/>
          </a:xfrm>
          <a:prstGeom prst="rect">
            <a:avLst/>
          </a:prstGeom>
        </p:spPr>
        <p:txBody>
          <a:bodyPr wrap="square">
            <a:spAutoFit/>
          </a:bodyPr>
          <a:lstStyle/>
          <a:p>
            <a:r>
              <a:rPr lang="ka-GE" sz="2400" b="1" dirty="0" smtClean="0"/>
              <a:t>გენგეგმა. </a:t>
            </a:r>
          </a:p>
          <a:p>
            <a:r>
              <a:rPr lang="ka-GE" sz="2400" dirty="0" smtClean="0"/>
              <a:t>1.ოფისი; 2. დამხმარე სათავსი; 3. საწყობი; 4. მავთულის გამჭიმ დამკალიბრებელი მანქანა; </a:t>
            </a:r>
          </a:p>
          <a:p>
            <a:r>
              <a:rPr lang="ka-GE" sz="2400" dirty="0" smtClean="0"/>
              <a:t>5 . ლითონის ცხელი მოთუთიავების დანადგარი. </a:t>
            </a:r>
            <a:endParaRPr lang="en-US" sz="2400" dirty="0"/>
          </a:p>
        </p:txBody>
      </p:sp>
      <p:sp>
        <p:nvSpPr>
          <p:cNvPr id="4" name="Rectangle 3"/>
          <p:cNvSpPr/>
          <p:nvPr/>
        </p:nvSpPr>
        <p:spPr>
          <a:xfrm>
            <a:off x="6929120" y="589280"/>
            <a:ext cx="5262880" cy="1938992"/>
          </a:xfrm>
          <a:prstGeom prst="rect">
            <a:avLst/>
          </a:prstGeom>
        </p:spPr>
        <p:txBody>
          <a:bodyPr wrap="square">
            <a:spAutoFit/>
          </a:bodyPr>
          <a:lstStyle/>
          <a:p>
            <a:r>
              <a:rPr lang="ka-GE" sz="2000" b="1" dirty="0" smtClean="0"/>
              <a:t>საწარმოს ტექნოლოგიური მოწყობილობები განლაგებული იქნება 6 მეტრი სიმაღლის, მთლიანად გადახურულ, რკინა-ბეტონის შენობაში. საწარმოს ტერიტორია ისევე, როგორც მისი მიმდებარე ტერიტორია სამი მხრიდან მთლიანად დეგრადირებულია. </a:t>
            </a:r>
            <a:endParaRPr lang="en-US" sz="2000" b="1" dirty="0"/>
          </a:p>
        </p:txBody>
      </p:sp>
    </p:spTree>
    <p:extLst>
      <p:ext uri="{BB962C8B-B14F-4D97-AF65-F5344CB8AC3E}">
        <p14:creationId xmlns="" xmlns:p14="http://schemas.microsoft.com/office/powerpoint/2010/main" val="1710011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863282"/>
          </a:xfrm>
        </p:spPr>
        <p:txBody>
          <a:bodyPr>
            <a:normAutofit/>
          </a:bodyPr>
          <a:lstStyle/>
          <a:p>
            <a:r>
              <a:rPr lang="ka-GE" sz="2400" b="1" dirty="0" smtClean="0"/>
              <a:t>საპორექტო წარმადობა, გამოყენებული ნედლეული და სამუშაო გრაფიკი</a:t>
            </a:r>
            <a:endParaRPr lang="en-US" sz="2400" b="1" dirty="0"/>
          </a:p>
        </p:txBody>
      </p:sp>
      <p:sp>
        <p:nvSpPr>
          <p:cNvPr id="5" name="Content Placeholder 4"/>
          <p:cNvSpPr>
            <a:spLocks noGrp="1"/>
          </p:cNvSpPr>
          <p:nvPr>
            <p:ph idx="1"/>
          </p:nvPr>
        </p:nvSpPr>
        <p:spPr>
          <a:xfrm>
            <a:off x="609600" y="1320800"/>
            <a:ext cx="11297920" cy="5283199"/>
          </a:xfrm>
        </p:spPr>
        <p:txBody>
          <a:bodyPr>
            <a:noAutofit/>
          </a:bodyPr>
          <a:lstStyle/>
          <a:p>
            <a:pPr>
              <a:buNone/>
            </a:pPr>
            <a:r>
              <a:rPr lang="ka-GE" sz="2400" b="1" dirty="0" smtClean="0"/>
              <a:t>საპროექტო წარმადობა- დაბალნახშირბადიანი, ფოლადის , თუთიის ფენით დაფარული მავთულის წარმოება- 12000 ტონა/წლ</a:t>
            </a:r>
            <a:r>
              <a:rPr lang="ka-GE" sz="2400" dirty="0" smtClean="0"/>
              <a:t>; </a:t>
            </a:r>
          </a:p>
          <a:p>
            <a:pPr>
              <a:buNone/>
            </a:pPr>
            <a:r>
              <a:rPr lang="ka-GE" sz="2400" dirty="0" smtClean="0"/>
              <a:t>დღის განმავლობაში შესაძლებელია 40 ტ. პროდუქციის გამოშვება. საწარმოს მუშაობის რეჟიმია წელიწადში 300 დღე, 24 საათიანი სამუშაო გრაფიკით. </a:t>
            </a:r>
          </a:p>
        </p:txBody>
      </p:sp>
    </p:spTree>
    <p:extLst>
      <p:ext uri="{BB962C8B-B14F-4D97-AF65-F5344CB8AC3E}">
        <p14:creationId xmlns="" xmlns:p14="http://schemas.microsoft.com/office/powerpoint/2010/main" val="2258528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08092" y="269823"/>
            <a:ext cx="6490741" cy="461665"/>
          </a:xfrm>
          <a:prstGeom prst="rect">
            <a:avLst/>
          </a:prstGeom>
          <a:noFill/>
        </p:spPr>
        <p:txBody>
          <a:bodyPr wrap="square" rtlCol="0">
            <a:spAutoFit/>
          </a:bodyPr>
          <a:lstStyle/>
          <a:p>
            <a:pPr algn="ctr"/>
            <a:r>
              <a:rPr lang="ka-GE" sz="2400" b="1" dirty="0" smtClean="0"/>
              <a:t>საწარმოს ტექნოლოგიური პროცესის აღწერა</a:t>
            </a:r>
            <a:endParaRPr lang="en-US" sz="2400" b="1" dirty="0"/>
          </a:p>
        </p:txBody>
      </p:sp>
      <p:sp>
        <p:nvSpPr>
          <p:cNvPr id="4" name="Rectangle 3"/>
          <p:cNvSpPr/>
          <p:nvPr/>
        </p:nvSpPr>
        <p:spPr>
          <a:xfrm>
            <a:off x="228600" y="856357"/>
            <a:ext cx="11601450" cy="6001643"/>
          </a:xfrm>
          <a:prstGeom prst="rect">
            <a:avLst/>
          </a:prstGeom>
        </p:spPr>
        <p:txBody>
          <a:bodyPr wrap="square">
            <a:spAutoFit/>
          </a:bodyPr>
          <a:lstStyle/>
          <a:p>
            <a:pPr algn="just"/>
            <a:r>
              <a:rPr lang="ka-GE" sz="2400" dirty="0" smtClean="0"/>
              <a:t>საწარმო პროცესი იწყება ფოლადის გლინულის მიწოდებით გაჭიმვის მეთოდით დაწვრილების (ადიდვის) და დაკალიბრების ორ ხაზზე. დაწვრილებული, საჭირო დიამეტრზე დაკალიბრებული და შესაბამის დოლზე დახვეული მავთულის ნაწილი გადაიტანება მზა პროდუქციის საწყობში, საიდანაც ხდება მისი რეალიზაცია, ხოლო უფრო დიდი ნაწილი მიეწოდება ცხელი მოთუთიავების ხაზს. </a:t>
            </a:r>
          </a:p>
          <a:p>
            <a:pPr algn="just"/>
            <a:r>
              <a:rPr lang="ka-GE" sz="2400" dirty="0" smtClean="0"/>
              <a:t>ცხელი მოთუთიავების პროცესში თავდაპირველად მავთული ეშვება 50 – 600</a:t>
            </a:r>
            <a:r>
              <a:rPr lang="en-US" sz="2400" dirty="0" smtClean="0"/>
              <a:t>C </a:t>
            </a:r>
            <a:r>
              <a:rPr lang="ka-GE" sz="2400" dirty="0" smtClean="0"/>
              <a:t>ტემპერატურამდე გამთბარ 8 – 10% კონცენტრაციის სუსტი ფოსფორმჟავით ავსებულ აბაზანაში, სადაც ხდება მისი ულტრაბგერით რეცხვა და ფოსფატაცია. შემდგომ, სრულად გარეცხვისათვის (გასუფთავებისათვის) მავთულები განიცდიან 4 საფეხურიან რეცხვას, სადაც ბოლო საფეხური ცხელი წყლით რეცხვაა. გამშრალებული შედის წინასწარ, 440 ℃ - 460 ℃-მდე გახურებულ ცხელი მოთუთიების ღუმელში, რა დროსაც ხდება მისი თუთიის ფენით დაფარვა. ღუმელიდან გამოსული მავთული გაცივების მიზნით გაივლის წყლის აუზს, რომელშიც გაგრილდება, ორი მიმღები მანქანაზმის მეშვეობით ამოიხვევა კოჭებზე და გადაიტანება საწყობში. </a:t>
            </a:r>
            <a:endParaRPr lang="en-US" sz="24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1019</TotalTime>
  <Words>1979</Words>
  <Application>Microsoft Office PowerPoint</Application>
  <PresentationFormat>Custom</PresentationFormat>
  <Paragraphs>130</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Тема Office</vt:lpstr>
      <vt:lpstr>საქართველოს გარემოს დაცვისა და სოფლის            მეურნეობის სამინისტრო</vt:lpstr>
      <vt:lpstr>საქართველოს კანონის ,,გარემოსდაცვითი შეფასების კოდექსი’’ პროცედურები</vt:lpstr>
      <vt:lpstr>Slide 3</vt:lpstr>
      <vt:lpstr>საწარმოს განთავსების ადგილი</vt:lpstr>
      <vt:lpstr>Slide 5</vt:lpstr>
      <vt:lpstr>სიტუაციური რუკა</vt:lpstr>
      <vt:lpstr>Slide 7</vt:lpstr>
      <vt:lpstr>საპორექტო წარმადობა, გამოყენებული ნედლეული და სამუშაო გრაფიკი</vt:lpstr>
      <vt:lpstr>Slide 9</vt:lpstr>
      <vt:lpstr>ცხელი მოთუთიავების ტექნოლოგიური ხაზის პრინციპული სქემა</vt:lpstr>
      <vt:lpstr>გამოყენებული ნედლეული და რესურსები</vt:lpstr>
      <vt:lpstr>Slide 12</vt:lpstr>
      <vt:lpstr>Slide 13</vt:lpstr>
      <vt:lpstr>Slide 14</vt:lpstr>
      <vt:lpstr>მავნე ნივთიერებათა გაფრქვევის წყაროების დახასიათება (საინვენტარიზაციო ფორმები)</vt:lpstr>
      <vt:lpstr>ატმოსფერულ ჰაერში მავნე ნივთიერებათა გაბნევის  ანგარიშის შედეგთა ანალიზი</vt:lpstr>
      <vt:lpstr>Slide 17</vt:lpstr>
      <vt:lpstr>Slide 18</vt:lpstr>
      <vt:lpstr>Slide 19</vt:lpstr>
      <vt:lpstr>Slide 20</vt:lpstr>
      <vt:lpstr>Slide 21</vt:lpstr>
      <vt:lpstr>ინფორმაცია (არატექნოლოგიური) ნარჩენების სავარაუდო რაოდენობის შესახებ</vt:lpstr>
      <vt:lpstr>Slide 23</vt:lpstr>
      <vt:lpstr>Slide 24</vt:lpstr>
      <vt:lpstr>Slide 25</vt:lpstr>
      <vt:lpstr>Slide 26</vt:lpstr>
      <vt:lpstr>Slide 27</vt:lpstr>
      <vt:lpstr>საქმიანობის განხორციელების პროცესში უარყოფითი ზემოქმედების შემცირების ერთ-ერთი წინაპირობაა დაგეგმილი საქმიანობის სწორი მართვა მკაცრი მეთვალყურეობის (გარემოსდაცვითი მონიტორინგის) პირობებში</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საქართველოს გარემოს დაცვისა და სოფლის            მეურნეობის სამინისტრო</dc:title>
  <dc:creator>User</dc:creator>
  <cp:lastModifiedBy>Asus</cp:lastModifiedBy>
  <cp:revision>117</cp:revision>
  <dcterms:created xsi:type="dcterms:W3CDTF">2019-02-16T13:37:12Z</dcterms:created>
  <dcterms:modified xsi:type="dcterms:W3CDTF">2021-02-03T08:31:48Z</dcterms:modified>
</cp:coreProperties>
</file>