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8323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47514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56190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342151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8001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663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3056A-8C43-441B-B3F2-4EE9D6FDECCB}"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419304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3056A-8C43-441B-B3F2-4EE9D6FDECCB}"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1451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3056A-8C43-441B-B3F2-4EE9D6FDECCB}"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7722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73817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5916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3056A-8C43-441B-B3F2-4EE9D6FDECCB}"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177CF-57AD-4329-8962-413041F0309D}" type="slidenum">
              <a:rPr lang="en-US" smtClean="0"/>
              <a:t>‹#›</a:t>
            </a:fld>
            <a:endParaRPr lang="en-US"/>
          </a:p>
        </p:txBody>
      </p:sp>
    </p:spTree>
    <p:extLst>
      <p:ext uri="{BB962C8B-B14F-4D97-AF65-F5344CB8AC3E}">
        <p14:creationId xmlns:p14="http://schemas.microsoft.com/office/powerpoint/2010/main" val="155535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2000" b="1" dirty="0"/>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r>
              <a:rPr lang="en-US" sz="2000" dirty="0"/>
              <a:t/>
            </a:r>
            <a:br>
              <a:rPr lang="en-US" sz="2000" dirty="0"/>
            </a:br>
            <a:r>
              <a:rPr lang="ka-GE" sz="2000" dirty="0"/>
              <a:t> </a:t>
            </a:r>
            <a:r>
              <a:rPr lang="en-US" sz="2000" dirty="0"/>
              <a:t/>
            </a:r>
            <a:br>
              <a:rPr lang="en-US" sz="2000" dirty="0"/>
            </a:br>
            <a:r>
              <a:rPr lang="ka-GE" sz="2000" dirty="0"/>
              <a:t> </a:t>
            </a:r>
            <a:r>
              <a:rPr lang="en-US" sz="2000" dirty="0"/>
              <a:t/>
            </a:r>
            <a:br>
              <a:rPr lang="en-US" sz="2000" dirty="0"/>
            </a:br>
            <a:r>
              <a:rPr lang="ka-GE" sz="2000" b="1" dirty="0" smtClean="0"/>
              <a:t>ქ. თბილისში, ეროვნული </a:t>
            </a:r>
            <a:r>
              <a:rPr lang="ka-GE" sz="2000" b="1" dirty="0"/>
              <a:t>ცენტრის</a:t>
            </a:r>
            <a:r>
              <a:rPr lang="ka-GE" sz="2000" dirty="0"/>
              <a:t> </a:t>
            </a:r>
            <a:r>
              <a:rPr lang="ka-GE" sz="2000" b="1" dirty="0"/>
              <a:t>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a:t>
            </a:r>
            <a:r>
              <a:rPr lang="en-US" sz="2000" dirty="0"/>
              <a:t/>
            </a:r>
            <a:br>
              <a:rPr lang="en-US" sz="2000" dirty="0"/>
            </a:br>
            <a:endParaRPr lang="en-US" sz="2000" dirty="0">
              <a:latin typeface="Stylfaen"/>
            </a:endParaRPr>
          </a:p>
        </p:txBody>
      </p:sp>
      <p:sp>
        <p:nvSpPr>
          <p:cNvPr id="3" name="Subtitle 2"/>
          <p:cNvSpPr>
            <a:spLocks noGrp="1"/>
          </p:cNvSpPr>
          <p:nvPr>
            <p:ph type="subTitle" idx="1"/>
          </p:nvPr>
        </p:nvSpPr>
        <p:spPr>
          <a:xfrm>
            <a:off x="1524000" y="4411980"/>
            <a:ext cx="9144000" cy="845820"/>
          </a:xfrm>
        </p:spPr>
        <p:txBody>
          <a:bodyPr>
            <a:normAutofit/>
          </a:bodyPr>
          <a:lstStyle/>
          <a:p>
            <a:r>
              <a:rPr lang="ka-GE" sz="2000" b="1" dirty="0"/>
              <a:t>გარემოზე ზემოქმედების შეფასების </a:t>
            </a:r>
            <a:r>
              <a:rPr lang="ka-GE" sz="2000" b="1" dirty="0" smtClean="0"/>
              <a:t>ანგარიში</a:t>
            </a:r>
            <a:endParaRPr lang="en-US" sz="2000" dirty="0"/>
          </a:p>
        </p:txBody>
      </p:sp>
      <p:pic>
        <p:nvPicPr>
          <p:cNvPr id="4" name="Picture 3"/>
          <p:cNvPicPr>
            <a:picLocks noChangeAspect="1"/>
          </p:cNvPicPr>
          <p:nvPr/>
        </p:nvPicPr>
        <p:blipFill>
          <a:blip r:embed="rId2"/>
          <a:stretch>
            <a:fillRect/>
          </a:stretch>
        </p:blipFill>
        <p:spPr>
          <a:xfrm>
            <a:off x="121024" y="79857"/>
            <a:ext cx="1658256" cy="1042506"/>
          </a:xfrm>
          <a:prstGeom prst="rect">
            <a:avLst/>
          </a:prstGeom>
        </p:spPr>
      </p:pic>
    </p:spTree>
    <p:extLst>
      <p:ext uri="{BB962C8B-B14F-4D97-AF65-F5344CB8AC3E}">
        <p14:creationId xmlns:p14="http://schemas.microsoft.com/office/powerpoint/2010/main" val="417189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ზემოქმედება ატმოსფერული ჰაერის </a:t>
            </a:r>
            <a:r>
              <a:rPr lang="ka-GE" sz="2000" b="1" dirty="0" smtClean="0"/>
              <a:t>ხარისხზე</a:t>
            </a:r>
            <a:endParaRPr lang="en-US" sz="2000" b="1" dirty="0">
              <a:latin typeface="Stylfaen"/>
            </a:endParaRPr>
          </a:p>
        </p:txBody>
      </p:sp>
      <p:graphicFrame>
        <p:nvGraphicFramePr>
          <p:cNvPr id="6" name="Table 5"/>
          <p:cNvGraphicFramePr>
            <a:graphicFrameLocks noGrp="1"/>
          </p:cNvGraphicFramePr>
          <p:nvPr>
            <p:extLst>
              <p:ext uri="{D42A27DB-BD31-4B8C-83A1-F6EECF244321}">
                <p14:modId xmlns:p14="http://schemas.microsoft.com/office/powerpoint/2010/main" val="3974624026"/>
              </p:ext>
            </p:extLst>
          </p:nvPr>
        </p:nvGraphicFramePr>
        <p:xfrm>
          <a:off x="838200" y="902970"/>
          <a:ext cx="10515600" cy="5961849"/>
        </p:xfrm>
        <a:graphic>
          <a:graphicData uri="http://schemas.openxmlformats.org/drawingml/2006/table">
            <a:tbl>
              <a:tblPr firstRow="1" firstCol="1" bandRow="1">
                <a:tableStyleId>{5C22544A-7EE6-4342-B048-85BDC9FD1C3A}</a:tableStyleId>
              </a:tblPr>
              <a:tblGrid>
                <a:gridCol w="853867"/>
                <a:gridCol w="4893960"/>
                <a:gridCol w="2765603"/>
                <a:gridCol w="2002170"/>
              </a:tblGrid>
              <a:tr h="733848">
                <a:tc gridSpan="2">
                  <a:txBody>
                    <a:bodyPr/>
                    <a:lstStyle/>
                    <a:p>
                      <a:pPr algn="ctr" fontAlgn="base">
                        <a:lnSpc>
                          <a:spcPct val="107000"/>
                        </a:lnSpc>
                      </a:pPr>
                      <a:r>
                        <a:rPr lang="ka-GE" sz="1600" dirty="0">
                          <a:solidFill>
                            <a:schemeClr val="tx1"/>
                          </a:solidFill>
                          <a:effectLst/>
                        </a:rPr>
                        <a:t>მავნე ნივთიერების </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hMerge="1">
                  <a:txBody>
                    <a:bodyPr/>
                    <a:lstStyle/>
                    <a:p>
                      <a:endParaRPr lang="en-US"/>
                    </a:p>
                  </a:txBody>
                  <a:tcPr/>
                </a:tc>
                <a:tc gridSpan="2">
                  <a:txBody>
                    <a:bodyPr/>
                    <a:lstStyle/>
                    <a:p>
                      <a:pPr algn="ctr" fontAlgn="base">
                        <a:lnSpc>
                          <a:spcPct val="107000"/>
                        </a:lnSpc>
                      </a:pPr>
                      <a:r>
                        <a:rPr lang="ka-GE" sz="1600" dirty="0">
                          <a:solidFill>
                            <a:schemeClr val="tx1"/>
                          </a:solidFill>
                          <a:effectLst/>
                        </a:rPr>
                        <a:t>მავნე ნივთიერებათა ზღვრულად დასაშვები კონცენტრაციის წილი ობიექტიდან</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hMerge="1">
                  <a:txBody>
                    <a:bodyPr/>
                    <a:lstStyle/>
                    <a:p>
                      <a:endParaRPr lang="en-US"/>
                    </a:p>
                  </a:txBody>
                  <a:tcPr/>
                </a:tc>
              </a:tr>
              <a:tr h="733848">
                <a:tc>
                  <a:txBody>
                    <a:bodyPr/>
                    <a:lstStyle/>
                    <a:p>
                      <a:pPr algn="ctr" fontAlgn="base">
                        <a:lnSpc>
                          <a:spcPct val="107000"/>
                        </a:lnSpc>
                      </a:pPr>
                      <a:r>
                        <a:rPr lang="ka-GE" sz="1600" dirty="0">
                          <a:solidFill>
                            <a:schemeClr val="tx1"/>
                          </a:solidFill>
                          <a:effectLst/>
                        </a:rPr>
                        <a:t>კოდი</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pPr>
                      <a:r>
                        <a:rPr lang="ka-GE" sz="1600" dirty="0">
                          <a:solidFill>
                            <a:schemeClr val="tx1"/>
                          </a:solidFill>
                          <a:effectLst/>
                        </a:rPr>
                        <a:t>დასახელება</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უახლოესი დასახლებული პუნქტის საზღვარზე</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500 მ რადიუსის საზღვარზე</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60676">
                <a:tc>
                  <a:txBody>
                    <a:bodyPr/>
                    <a:lstStyle/>
                    <a:p>
                      <a:pPr algn="ctr" fontAlgn="base">
                        <a:lnSpc>
                          <a:spcPct val="107000"/>
                        </a:lnSpc>
                      </a:pPr>
                      <a:r>
                        <a:rPr lang="ka-GE" sz="1600" dirty="0">
                          <a:solidFill>
                            <a:schemeClr val="tx1"/>
                          </a:solidFill>
                          <a:effectLst/>
                        </a:rPr>
                        <a:t>1</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pPr>
                      <a:r>
                        <a:rPr lang="ka-GE" sz="1600" dirty="0">
                          <a:solidFill>
                            <a:schemeClr val="tx1"/>
                          </a:solidFill>
                          <a:effectLst/>
                        </a:rPr>
                        <a:t>2</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3</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4</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0133</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dirty="0">
                          <a:solidFill>
                            <a:schemeClr val="tx1"/>
                          </a:solidFill>
                          <a:effectLst/>
                        </a:rPr>
                        <a:t>კადმიუმის ოქსიდი (</a:t>
                      </a:r>
                      <a:r>
                        <a:rPr lang="ka-GE" sz="1600" dirty="0" err="1">
                          <a:solidFill>
                            <a:schemeClr val="tx1"/>
                          </a:solidFill>
                          <a:effectLst/>
                        </a:rPr>
                        <a:t>კადმიუმზე</a:t>
                      </a:r>
                      <a:r>
                        <a:rPr lang="ka-GE" sz="1600" dirty="0">
                          <a:solidFill>
                            <a:schemeClr val="tx1"/>
                          </a:solidFill>
                          <a:effectLst/>
                        </a:rPr>
                        <a:t> გადაანგარიშებით)</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0.01</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2.79E-03</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0183</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ვერცხლისწყალი (ლითონური ვერცხლისწყალი)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0.27</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0.05</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0184</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dirty="0">
                          <a:solidFill>
                            <a:schemeClr val="tx1"/>
                          </a:solidFill>
                          <a:effectLst/>
                        </a:rPr>
                        <a:t>ტყვია და მისი არაორგანული ნაერთები (ტყვიაზე გადაანგარიშებით)</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0.53</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0.10</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0301</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აზოტის დიოქსიდი (აზოტის (IV) ოქსიდი)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a:solidFill>
                            <a:schemeClr val="tx1"/>
                          </a:solidFill>
                          <a:effectLst/>
                        </a:rPr>
                        <a:t>0.45</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0.26</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0333</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დიჰიდროსულფიდი (გოგირდწყალბადი)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a:solidFill>
                            <a:schemeClr val="tx1"/>
                          </a:solidFill>
                          <a:effectLst/>
                        </a:rPr>
                        <a:t>0.05</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4.71E-03</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0337</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ნახშირბადის ოქსიდი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a:solidFill>
                            <a:schemeClr val="tx1"/>
                          </a:solidFill>
                          <a:effectLst/>
                        </a:rPr>
                        <a:t>0.33</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0.31</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2754</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ნაჯერი ნახშირწყალბადები C12-C19</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a:solidFill>
                            <a:schemeClr val="tx1"/>
                          </a:solidFill>
                          <a:effectLst/>
                        </a:rPr>
                        <a:t>0.14</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0.01</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373463">
                <a:tc>
                  <a:txBody>
                    <a:bodyPr/>
                    <a:lstStyle/>
                    <a:p>
                      <a:pPr>
                        <a:lnSpc>
                          <a:spcPct val="107000"/>
                        </a:lnSpc>
                        <a:spcAft>
                          <a:spcPts val="600"/>
                        </a:spcAft>
                      </a:pPr>
                      <a:r>
                        <a:rPr lang="ka-GE" sz="1600" dirty="0">
                          <a:solidFill>
                            <a:schemeClr val="tx1"/>
                          </a:solidFill>
                          <a:effectLst/>
                        </a:rPr>
                        <a:t>2902</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შეწონილი  ნაწილაკები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600"/>
                        </a:spcAft>
                      </a:pPr>
                      <a:r>
                        <a:rPr lang="ka-GE" sz="1600">
                          <a:solidFill>
                            <a:schemeClr val="tx1"/>
                          </a:solidFill>
                          <a:effectLst/>
                        </a:rPr>
                        <a:t>0.47</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0.41</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r h="864633">
                <a:tc>
                  <a:txBody>
                    <a:bodyPr/>
                    <a:lstStyle/>
                    <a:p>
                      <a:pPr>
                        <a:lnSpc>
                          <a:spcPct val="107000"/>
                        </a:lnSpc>
                        <a:spcAft>
                          <a:spcPts val="600"/>
                        </a:spcAft>
                      </a:pPr>
                      <a:r>
                        <a:rPr lang="ka-GE" sz="1600" dirty="0">
                          <a:solidFill>
                            <a:schemeClr val="tx1"/>
                          </a:solidFill>
                          <a:effectLst/>
                        </a:rPr>
                        <a:t>6030</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600"/>
                        </a:spcAft>
                      </a:pPr>
                      <a:r>
                        <a:rPr lang="ka-GE" sz="1600">
                          <a:solidFill>
                            <a:schemeClr val="tx1"/>
                          </a:solidFill>
                          <a:effectLst/>
                        </a:rPr>
                        <a:t>ჯამური ზემოქმედების ჯგუფი დარიშხანის ანჰიდრიდი და ტყვიის აცეტატი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a:solidFill>
                            <a:schemeClr val="tx1"/>
                          </a:solidFill>
                          <a:effectLst/>
                        </a:rPr>
                        <a:t>0.53</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a:lnSpc>
                          <a:spcPct val="107000"/>
                        </a:lnSpc>
                        <a:spcAft>
                          <a:spcPts val="600"/>
                        </a:spcAft>
                      </a:pPr>
                      <a:r>
                        <a:rPr lang="ka-GE" sz="1600" dirty="0">
                          <a:solidFill>
                            <a:schemeClr val="tx1"/>
                          </a:solidFill>
                          <a:effectLst/>
                        </a:rPr>
                        <a:t>0.10</a:t>
                      </a:r>
                      <a:endParaRPr lang="en-US" sz="1600" dirty="0">
                        <a:solidFill>
                          <a:schemeClr val="tx1"/>
                        </a:solidFill>
                        <a:effectLst/>
                        <a:latin typeface="Calibri" panose="020F0502020204030204" pitchFamily="34"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25091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ხმაურის </a:t>
            </a:r>
            <a:r>
              <a:rPr lang="ka-GE" sz="2000" b="1" dirty="0" smtClean="0"/>
              <a:t>გავრცელება</a:t>
            </a:r>
            <a:endParaRPr lang="en-US" sz="2000" b="1" dirty="0">
              <a:latin typeface="Sylfane"/>
            </a:endParaRPr>
          </a:p>
        </p:txBody>
      </p:sp>
      <p:sp>
        <p:nvSpPr>
          <p:cNvPr id="3" name="Content Placeholder 2"/>
          <p:cNvSpPr>
            <a:spLocks noGrp="1"/>
          </p:cNvSpPr>
          <p:nvPr>
            <p:ph idx="1"/>
          </p:nvPr>
        </p:nvSpPr>
        <p:spPr>
          <a:xfrm>
            <a:off x="838200" y="1131570"/>
            <a:ext cx="10515600" cy="5045393"/>
          </a:xfrm>
        </p:spPr>
        <p:txBody>
          <a:bodyPr>
            <a:normAutofit/>
          </a:bodyPr>
          <a:lstStyle/>
          <a:p>
            <a:pPr marL="0" indent="0">
              <a:buNone/>
            </a:pPr>
            <a:r>
              <a:rPr lang="ka-GE" sz="1800" dirty="0"/>
              <a:t>საწარმოში, ორივე ინსინერატორის ერთდროულად მუშაობა არ არის </a:t>
            </a:r>
            <a:r>
              <a:rPr lang="ka-GE" sz="1800" dirty="0" smtClean="0"/>
              <a:t>გათვალისწინებული, </a:t>
            </a:r>
            <a:r>
              <a:rPr lang="ka-GE" sz="1800" dirty="0"/>
              <a:t>ექსპლუატაციაში იქნება ან ახალი ინსინერატორი ან არსებული, რომელიც, ახალი ინსინერატორის ამუშავების შემდეგ გადავა სათადარიგო </a:t>
            </a:r>
            <a:r>
              <a:rPr lang="ka-GE" sz="1800" dirty="0" smtClean="0"/>
              <a:t>რეჟიმში;</a:t>
            </a:r>
          </a:p>
          <a:p>
            <a:pPr marL="0" indent="0">
              <a:buNone/>
            </a:pPr>
            <a:r>
              <a:rPr lang="ka-GE" sz="1800" dirty="0" smtClean="0"/>
              <a:t>ინსინერატორის </a:t>
            </a:r>
            <a:r>
              <a:rPr lang="ka-GE" sz="1800" dirty="0"/>
              <a:t>ფუნქციონირების პროცესში შენობის გარეთ ხმაურის დონე 65 დბ-ს არ </a:t>
            </a:r>
            <a:r>
              <a:rPr lang="ka-GE" sz="1800" dirty="0" smtClean="0"/>
              <a:t>გადააჭარბებს;</a:t>
            </a:r>
          </a:p>
          <a:p>
            <a:pPr marL="0" indent="0">
              <a:buNone/>
            </a:pPr>
            <a:r>
              <a:rPr lang="ka-GE" sz="1800" dirty="0" smtClean="0"/>
              <a:t>ხმაურის </a:t>
            </a:r>
            <a:r>
              <a:rPr lang="ka-GE" sz="1800" dirty="0"/>
              <a:t>გავრცელების საანგარიშო წერტილად განისაზღვრა უახლოესი საცხოვრებელი სახლი, რომელიც საწარმოდან დაცილებულია დაახლოებით 105 მ </a:t>
            </a:r>
            <a:r>
              <a:rPr lang="ka-GE" sz="1800" dirty="0" smtClean="0"/>
              <a:t>მანძილით;</a:t>
            </a:r>
          </a:p>
          <a:p>
            <a:pPr marL="0" indent="0">
              <a:buNone/>
            </a:pPr>
            <a:r>
              <a:rPr lang="ka-GE" sz="1800" dirty="0" smtClean="0"/>
              <a:t>თუ </a:t>
            </a:r>
            <a:r>
              <a:rPr lang="ka-GE" sz="1800" dirty="0"/>
              <a:t>გავითვალისწინებთ, რომ საწარმოო შენობის გარეთ ხმაურის მაქსიმალური დონე იქნება 65 დბ, </a:t>
            </a:r>
            <a:r>
              <a:rPr lang="ka-GE" sz="1800" dirty="0" smtClean="0"/>
              <a:t>საანგარიშო </a:t>
            </a:r>
            <a:r>
              <a:rPr lang="ka-GE" sz="1800" dirty="0"/>
              <a:t>წერტილთან, კერძოდ საწარმოდან 105 მ მანძილზე, ხმაურის </a:t>
            </a:r>
            <a:r>
              <a:rPr lang="ka-GE" sz="1800" dirty="0" smtClean="0"/>
              <a:t>დონე იქნება 29 დბ;</a:t>
            </a:r>
          </a:p>
          <a:p>
            <a:pPr marL="0" indent="0">
              <a:buNone/>
            </a:pPr>
            <a:endParaRPr lang="ka-GE" sz="1800" b="1" dirty="0" smtClean="0"/>
          </a:p>
          <a:p>
            <a:pPr marL="0" indent="0">
              <a:buNone/>
            </a:pPr>
            <a:r>
              <a:rPr lang="ka-GE" sz="1800" b="1" dirty="0" smtClean="0"/>
              <a:t>ნორმა:</a:t>
            </a:r>
          </a:p>
          <a:p>
            <a:pPr marL="0" indent="0">
              <a:buNone/>
            </a:pPr>
            <a:r>
              <a:rPr lang="ka-GE" sz="1800" b="1" dirty="0" smtClean="0"/>
              <a:t>საქართველოს </a:t>
            </a:r>
            <a:r>
              <a:rPr lang="ka-GE" sz="1800" b="1" dirty="0"/>
              <a:t>მთავრობის 2017 წლის 15 აგვისტოს N398 დადგენილებით დამტკიცებული ტექნიკური რეგლამენტის მიხედვით, მოცემულ შემთხვევაში უახლოეს საცხოვრებელ სახლთან ხმაურის დასაშვები ნორმა, დღის საათებში შეადგენს 45 დბ-ს, ხოლო ღამის საათებში 40 დბ-ს (ტერიტორიები, რომლებიც უშუალოდ ემიჯნებიან დაბალ სართულიან (სართულების რაოდენობა ≤6) საცხოვრებელ სახლებს, სამედიცინო დაწესებულებებს).</a:t>
            </a:r>
            <a:endParaRPr lang="en-US" sz="1800" b="1" dirty="0"/>
          </a:p>
          <a:p>
            <a:pPr marL="0" indent="0">
              <a:buNone/>
            </a:pPr>
            <a:endParaRPr lang="ka-GE" sz="1800"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60682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ნარჩენების წარმოქმნის და მართვის შედეგად მოსალოდნელი </a:t>
            </a:r>
            <a:r>
              <a:rPr lang="ka-GE" sz="2000" b="1" dirty="0" smtClean="0"/>
              <a:t>ზემოქმედება</a:t>
            </a:r>
            <a:endParaRPr lang="en-US" sz="2000" b="1" dirty="0">
              <a:latin typeface="Stylfaen"/>
            </a:endParaRPr>
          </a:p>
        </p:txBody>
      </p:sp>
      <p:sp>
        <p:nvSpPr>
          <p:cNvPr id="3" name="Content Placeholder 2"/>
          <p:cNvSpPr>
            <a:spLocks noGrp="1"/>
          </p:cNvSpPr>
          <p:nvPr>
            <p:ph idx="1"/>
          </p:nvPr>
        </p:nvSpPr>
        <p:spPr>
          <a:xfrm>
            <a:off x="842010" y="1131570"/>
            <a:ext cx="10515600" cy="4937760"/>
          </a:xfrm>
        </p:spPr>
        <p:txBody>
          <a:bodyPr>
            <a:normAutofit/>
          </a:bodyPr>
          <a:lstStyle/>
          <a:p>
            <a:pPr marL="0" indent="0">
              <a:buNone/>
            </a:pPr>
            <a:r>
              <a:rPr lang="ka-GE" sz="1800" dirty="0"/>
              <a:t>ინსინერატორის ექსპლუატაციის ეტაპზე </a:t>
            </a:r>
            <a:r>
              <a:rPr lang="ka-GE" sz="1800" dirty="0" smtClean="0"/>
              <a:t>ადგილი ექნება შემდეგი ნარჩენების წარმოქმნას:</a:t>
            </a:r>
          </a:p>
          <a:p>
            <a:pPr marL="0" indent="0">
              <a:buNone/>
            </a:pPr>
            <a:r>
              <a:rPr lang="ka-GE" sz="1800" b="1" dirty="0"/>
              <a:t>შერეული მუნიციპალური ნარჩენები (20 03 01).</a:t>
            </a:r>
            <a:endParaRPr lang="en-US" sz="1800" dirty="0"/>
          </a:p>
          <a:p>
            <a:r>
              <a:rPr lang="ka-GE" sz="1800" dirty="0" smtClean="0"/>
              <a:t>შერეული </a:t>
            </a:r>
            <a:r>
              <a:rPr lang="ka-GE" sz="1800" dirty="0"/>
              <a:t>მუნიციპალური ნარჩენების შეგროვდება მათთვის განკუთვნილ კონტეინერში და ლაბორატორიებში წარმოქმნილ მუნიციპალური ნარჩენებთან ერთად გატანილი იქნება შესაბამის ნაგავსაყრელზე, ქ. თბილისის დასუფთავების სამსახურის მიერ.</a:t>
            </a:r>
            <a:endParaRPr lang="en-US" sz="1800" dirty="0"/>
          </a:p>
          <a:p>
            <a:pPr marL="0" indent="0">
              <a:buNone/>
            </a:pPr>
            <a:r>
              <a:rPr lang="ka-GE" sz="1800" b="1" dirty="0" err="1"/>
              <a:t>ფლურესცენციული</a:t>
            </a:r>
            <a:r>
              <a:rPr lang="ka-GE" sz="1800" b="1" dirty="0"/>
              <a:t> მილები და სხვა ვერცხლის წყლის შემცველი ნარჩენები (20 01 21*).</a:t>
            </a:r>
            <a:endParaRPr lang="en-US" sz="1800" dirty="0"/>
          </a:p>
          <a:p>
            <a:r>
              <a:rPr lang="ka-GE" sz="1800" dirty="0" smtClean="0"/>
              <a:t>ნათურების </a:t>
            </a:r>
            <a:r>
              <a:rPr lang="ka-GE" sz="1800" dirty="0"/>
              <a:t>ნარჩენები განთავსდება ლაბორატორიაში წარმოქმნილ ანალოგიურ ნარჩენებთან ერთად და შემდგომი მართვის მიზნით, გადაეცემა შესაბამისი ნებართვის მქონე ორგანიზაციას, რომლის გამოვლენა განხორციელდება ტენდერის საშუალებით</a:t>
            </a:r>
            <a:r>
              <a:rPr lang="ka-GE" sz="1800" dirty="0" smtClean="0"/>
              <a:t>.</a:t>
            </a:r>
          </a:p>
          <a:p>
            <a:pPr marL="0" indent="0">
              <a:buNone/>
            </a:pPr>
            <a:r>
              <a:rPr lang="ka-GE" sz="1800" b="1" dirty="0" smtClean="0"/>
              <a:t>ინსინერაციის/წვის </a:t>
            </a:r>
            <a:r>
              <a:rPr lang="ka-GE" sz="1800" b="1" dirty="0"/>
              <a:t>შედეგად მიღებული </a:t>
            </a:r>
            <a:r>
              <a:rPr lang="ka-GE" sz="1800" b="1" dirty="0" smtClean="0"/>
              <a:t>ნაცარი (</a:t>
            </a:r>
            <a:r>
              <a:rPr lang="ka-GE" sz="1800" b="1" dirty="0"/>
              <a:t>10 01 14</a:t>
            </a:r>
            <a:r>
              <a:rPr lang="ka-GE" sz="1800" b="1" dirty="0" smtClean="0"/>
              <a:t>* და </a:t>
            </a:r>
            <a:r>
              <a:rPr lang="ka-GE" sz="1800" b="1" dirty="0"/>
              <a:t>10 01 </a:t>
            </a:r>
            <a:r>
              <a:rPr lang="ka-GE" sz="1800" b="1" dirty="0" smtClean="0"/>
              <a:t>15)</a:t>
            </a:r>
            <a:endParaRPr lang="en-US" sz="1800" b="1" dirty="0"/>
          </a:p>
          <a:p>
            <a:r>
              <a:rPr lang="ka-GE" sz="1800" dirty="0" smtClean="0"/>
              <a:t>ფერფლი </a:t>
            </a:r>
            <a:r>
              <a:rPr lang="ka-GE" sz="1800" dirty="0"/>
              <a:t>ჯერ განთავსდება პოლიეთილენის ტომრებში, ხოლო შემდეგ, 100 ან/და 200 ლიტრი მოცულობის, სპეციალურ, ჰერმეტულ პოლიეთილენის </a:t>
            </a:r>
            <a:r>
              <a:rPr lang="ka-GE" sz="1800" dirty="0" smtClean="0"/>
              <a:t>კონტეინერებში;</a:t>
            </a:r>
          </a:p>
          <a:p>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endParaRPr lang="en-US" sz="1800" dirty="0"/>
          </a:p>
          <a:p>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12533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fontScale="90000"/>
          </a:bodyPr>
          <a:lstStyle/>
          <a:p>
            <a:pPr algn="ctr"/>
            <a:r>
              <a:rPr lang="ka-GE" sz="2000" b="1" dirty="0"/>
              <a:t>ზემოქმედება ადამიანის ჯანმრთელობაზე და უსაფრთხოებასთან დაკავშირებული </a:t>
            </a:r>
            <a:r>
              <a:rPr lang="ka-GE" sz="2000" b="1" dirty="0" smtClean="0"/>
              <a:t>რისკები</a:t>
            </a:r>
            <a:endParaRPr lang="en-US" sz="2000" b="1" dirty="0">
              <a:latin typeface="Stylfaen"/>
            </a:endParaRPr>
          </a:p>
        </p:txBody>
      </p:sp>
      <p:sp>
        <p:nvSpPr>
          <p:cNvPr id="3" name="Content Placeholder 2"/>
          <p:cNvSpPr>
            <a:spLocks noGrp="1"/>
          </p:cNvSpPr>
          <p:nvPr>
            <p:ph idx="1"/>
          </p:nvPr>
        </p:nvSpPr>
        <p:spPr>
          <a:xfrm>
            <a:off x="838200" y="1154430"/>
            <a:ext cx="10515600" cy="5022533"/>
          </a:xfrm>
        </p:spPr>
        <p:txBody>
          <a:bodyPr>
            <a:normAutofit lnSpcReduction="10000"/>
          </a:bodyPr>
          <a:lstStyle/>
          <a:p>
            <a:pPr marL="0" indent="0">
              <a:lnSpc>
                <a:spcPct val="100000"/>
              </a:lnSpc>
              <a:buNone/>
            </a:pPr>
            <a:r>
              <a:rPr lang="ka-GE" sz="1800" dirty="0" smtClean="0"/>
              <a:t>სამედიცინო </a:t>
            </a:r>
            <a:r>
              <a:rPr lang="ka-GE" sz="1800" dirty="0"/>
              <a:t>ნარჩენები ინსინერატორში ჩაიტვირთება შეფუთვის გაუხსნელად, პოლიეთილენის პაკეტებით, წინასწარი მანიპულაციების გარეშე. რაც ამცირებს პერსონალის ნარჩენებთან კონტაქტის </a:t>
            </a:r>
            <a:r>
              <a:rPr lang="ka-GE" sz="1800" dirty="0" smtClean="0"/>
              <a:t>რისკებს.</a:t>
            </a:r>
          </a:p>
          <a:p>
            <a:pPr marL="0" indent="0">
              <a:lnSpc>
                <a:spcPct val="100000"/>
              </a:lnSpc>
              <a:buNone/>
            </a:pPr>
            <a:r>
              <a:rPr lang="ka-GE" sz="1800" dirty="0" smtClean="0"/>
              <a:t>ინსინერატორის </a:t>
            </a:r>
            <a:r>
              <a:rPr lang="ka-GE" sz="1800" dirty="0"/>
              <a:t>უბანზე მომუშავე პერსონალი აღჭურვილი იქნება ინდივიდუალური დაცვის საშუალებებით, კერძოდ: სპეცტანსაცმლით და </a:t>
            </a:r>
            <a:r>
              <a:rPr lang="ka-GE" sz="1800" dirty="0" smtClean="0"/>
              <a:t>ხელთათმანებით.</a:t>
            </a:r>
          </a:p>
          <a:p>
            <a:pPr marL="0" indent="0">
              <a:lnSpc>
                <a:spcPct val="100000"/>
              </a:lnSpc>
              <a:buNone/>
            </a:pPr>
            <a:r>
              <a:rPr lang="ka-GE" sz="1800" dirty="0" smtClean="0"/>
              <a:t>მოხდება </a:t>
            </a:r>
            <a:r>
              <a:rPr lang="ka-GE" sz="1800" dirty="0"/>
              <a:t>ნარჩენებთან მომუშავე პერსონალის ინფორმირება და გადამზადება (საჭიროების შემთხვევაში), რათა მათ თავიანთი მოვალეობები შეასრულონ მართებულად და </a:t>
            </a:r>
            <a:r>
              <a:rPr lang="ka-GE" sz="1800" dirty="0" smtClean="0"/>
              <a:t>უსაფრთხოდ.</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დადგენილ ნორმაზე მეტი რაოდენობის ნარჩენების </a:t>
            </a:r>
            <a:r>
              <a:rPr lang="ka-GE" sz="1800" dirty="0" smtClean="0"/>
              <a:t>განთავსება;</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a:t>
            </a:r>
            <a:r>
              <a:rPr lang="ka-GE" sz="1800" dirty="0" smtClean="0"/>
              <a:t>შენახვა;</a:t>
            </a:r>
          </a:p>
          <a:p>
            <a:pPr marL="0" indent="0">
              <a:lnSpc>
                <a:spcPct val="100000"/>
              </a:lnSpc>
              <a:buNone/>
            </a:pPr>
            <a:r>
              <a:rPr lang="ka-GE" sz="1800" dirty="0" smtClean="0"/>
              <a:t>დაუშვებელია </a:t>
            </a:r>
            <a:r>
              <a:rPr lang="ka-GE" sz="1800" dirty="0"/>
              <a:t>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a:t>
            </a:r>
            <a:r>
              <a:rPr lang="ka-GE" sz="1800" dirty="0" smtClean="0"/>
              <a:t>გარეშე;</a:t>
            </a:r>
          </a:p>
          <a:p>
            <a:pPr marL="0" indent="0">
              <a:lnSpc>
                <a:spcPct val="100000"/>
              </a:lnSpc>
              <a:buNone/>
            </a:pPr>
            <a:r>
              <a:rPr lang="ka-GE" sz="1800" dirty="0" smtClean="0"/>
              <a:t>ავადმყოფობის </a:t>
            </a:r>
            <a:r>
              <a:rPr lang="ka-GE" sz="1800" dirty="0"/>
              <a:t>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46525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4" name="Table 3"/>
          <p:cNvGraphicFramePr>
            <a:graphicFrameLocks noGrp="1"/>
          </p:cNvGraphicFramePr>
          <p:nvPr>
            <p:extLst>
              <p:ext uri="{D42A27DB-BD31-4B8C-83A1-F6EECF244321}">
                <p14:modId xmlns:p14="http://schemas.microsoft.com/office/powerpoint/2010/main" val="1415096097"/>
              </p:ext>
            </p:extLst>
          </p:nvPr>
        </p:nvGraphicFramePr>
        <p:xfrm>
          <a:off x="838200" y="971550"/>
          <a:ext cx="10603230" cy="5855399"/>
        </p:xfrm>
        <a:graphic>
          <a:graphicData uri="http://schemas.openxmlformats.org/drawingml/2006/table">
            <a:tbl>
              <a:tblPr firstRow="1" firstCol="1" lastRow="1" lastCol="1" bandRow="1" bandCol="1">
                <a:tableStyleId>{5C22544A-7EE6-4342-B048-85BDC9FD1C3A}</a:tableStyleId>
              </a:tblPr>
              <a:tblGrid>
                <a:gridCol w="1758015"/>
                <a:gridCol w="8845215"/>
              </a:tblGrid>
              <a:tr h="479734">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086417">
                <a:tc>
                  <a:txBody>
                    <a:bodyPr/>
                    <a:lstStyle/>
                    <a:p>
                      <a:pPr>
                        <a:lnSpc>
                          <a:spcPct val="107000"/>
                        </a:lnSpc>
                        <a:spcAft>
                          <a:spcPts val="600"/>
                        </a:spcAft>
                      </a:pPr>
                      <a:r>
                        <a:rPr lang="ka-GE" sz="1600" dirty="0">
                          <a:solidFill>
                            <a:schemeClr val="tx1"/>
                          </a:solidFill>
                          <a:effectLst/>
                        </a:rPr>
                        <a:t>ატმოსფერული ჰაერის მავნე ნივთიერებებით დაბინძურება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600" dirty="0">
                          <a:solidFill>
                            <a:schemeClr val="tx1"/>
                          </a:solidFill>
                          <a:effectLst/>
                        </a:rPr>
                        <a:t>ტერიტორიაზე იფუნქციონირებს, მხოლოდ 1 ინსინერატორი;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a:t>
                      </a:r>
                      <a:r>
                        <a:rPr lang="ka-GE" sz="1600" dirty="0" err="1">
                          <a:solidFill>
                            <a:schemeClr val="tx1"/>
                          </a:solidFill>
                          <a:effectLst/>
                        </a:rPr>
                        <a:t>თვითმონიტორინგის</a:t>
                      </a:r>
                      <a:r>
                        <a:rPr lang="ka-GE" sz="1600" dirty="0">
                          <a:solidFill>
                            <a:schemeClr val="tx1"/>
                          </a:solidFill>
                          <a:effectLst/>
                        </a:rPr>
                        <a:t> წარმოება „დაბინძურების სტაციონარული წყაროებიდან მავნე ნივთიერებათა გაფრქვევების </a:t>
                      </a:r>
                      <a:r>
                        <a:rPr lang="ka-GE" sz="1600" dirty="0" err="1">
                          <a:solidFill>
                            <a:schemeClr val="tx1"/>
                          </a:solidFill>
                          <a:effectLst/>
                        </a:rPr>
                        <a:t>თვითმონიტორინგის</a:t>
                      </a:r>
                      <a:r>
                        <a:rPr lang="ka-GE" sz="1600" dirty="0">
                          <a:solidFill>
                            <a:schemeClr val="tx1"/>
                          </a:solidFill>
                          <a:effectLst/>
                        </a:rPr>
                        <a:t> და ანგარიშგების წარმოების ტექნიკური რეგლამენტის დამტკიცების თაობაზე“ საქართველოს მთავრობის 20013 წლის 31 დეკემბრის N413 დადგენილების შესაბამისად;</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ემისიების მონიტორინგი ჩატარდება კვარტალში ერთხელ, ინსტრუმენტული ან საანგარიშო მეთოდის გამოყენებით.  </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2090764">
                <a:tc>
                  <a:txBody>
                    <a:bodyPr/>
                    <a:lstStyle/>
                    <a:p>
                      <a:pPr>
                        <a:lnSpc>
                          <a:spcPct val="107000"/>
                        </a:lnSpc>
                        <a:spcAft>
                          <a:spcPts val="600"/>
                        </a:spcAft>
                      </a:pPr>
                      <a:r>
                        <a:rPr lang="ka-GE" sz="1600">
                          <a:solidFill>
                            <a:schemeClr val="tx1"/>
                          </a:solidFill>
                          <a:effectLst/>
                        </a:rPr>
                        <a:t>ხმაურის გავრცელება</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600" dirty="0">
                          <a:solidFill>
                            <a:schemeClr val="tx1"/>
                          </a:solidFill>
                          <a:effectLst/>
                        </a:rPr>
                        <a:t>ტერიტორიაზე იფუნქციონირებს, მხოლოდ 1 ინსინერატორი;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ინსინერატორი, ჩვეულებრივ რეჟიმში იმუშავებს მხოლოდ დღის საათებში, ხოლო ღამის საათებში ინსინერატორის მუშაობასთან დაკავშირებით გადაწყვეტილება მიღებული იქნება მხოლოდ გადაუდებელი აუცილებლობის შემთხვევაში.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94239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5" name="Table 4"/>
          <p:cNvGraphicFramePr>
            <a:graphicFrameLocks noGrp="1"/>
          </p:cNvGraphicFramePr>
          <p:nvPr>
            <p:extLst>
              <p:ext uri="{D42A27DB-BD31-4B8C-83A1-F6EECF244321}">
                <p14:modId xmlns:p14="http://schemas.microsoft.com/office/powerpoint/2010/main" val="1316743275"/>
              </p:ext>
            </p:extLst>
          </p:nvPr>
        </p:nvGraphicFramePr>
        <p:xfrm>
          <a:off x="838200" y="971550"/>
          <a:ext cx="10515600" cy="5351307"/>
        </p:xfrm>
        <a:graphic>
          <a:graphicData uri="http://schemas.openxmlformats.org/drawingml/2006/table">
            <a:tbl>
              <a:tblPr firstRow="1" firstCol="1" lastRow="1" lastCol="1" bandRow="1" bandCol="1">
                <a:tableStyleId>{5C22544A-7EE6-4342-B048-85BDC9FD1C3A}</a:tableStyleId>
              </a:tblPr>
              <a:tblGrid>
                <a:gridCol w="1743486"/>
                <a:gridCol w="8772114"/>
              </a:tblGrid>
              <a:tr h="511293">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4837274">
                <a:tc>
                  <a:txBody>
                    <a:bodyPr/>
                    <a:lstStyle/>
                    <a:p>
                      <a:pPr>
                        <a:lnSpc>
                          <a:spcPct val="107000"/>
                        </a:lnSpc>
                        <a:spcAft>
                          <a:spcPts val="600"/>
                        </a:spcAft>
                      </a:pPr>
                      <a:r>
                        <a:rPr lang="ka-GE" sz="1600">
                          <a:solidFill>
                            <a:schemeClr val="tx1"/>
                          </a:solidFill>
                          <a:effectLst/>
                        </a:rPr>
                        <a:t>ნარჩენების მართვა და მასთან დაკავშირებული რისკები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600" dirty="0">
                          <a:solidFill>
                            <a:schemeClr val="tx1"/>
                          </a:solidFill>
                          <a:effectLst/>
                        </a:rPr>
                        <a:t>ინსინერატორის ოპერირების პერიოდში დასაქმებული პერსონალის სწავლება-ინსტრუქტაჟი მოხდება სამუშაოზე აყვანისას და შემდგომ წელიწადში ერთხელ;</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გამოყოფილი იქნება სათანადო მომზადების მქონე პერსონალი, რომლის  მოვალეობაში შევა როგორც სამედიცინო ნარჩენების, ასევე წარმოქმნილი ნაცრის რაოდენობრივი აღრიცხვა;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შემოტანილი სამედიცინო ნარჩენების და წარმოქმნილი ნაცრის მართვის პროცესი (შემოტანა, ინსინერატორში ჩატვირთვა, შეფუთული ნაცრის დროებითი განთავსება) განხორციელდება განსაკუთრებული სიფრთხილის ზომების დაცვით (აიკრძალება მათი დიდი სიმაღლეებიდან გადმოყარა, მიმოფანტვა და ა.შ.). აღნიშნული ოპერაციები განხორციელდება მკაცრი მონიტორინგის პირობებში;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ნარჩენების ინსინერაციის შედეგად წარმოქმნილი ნაცარი შეგროვდება მყარ ჰერმეტულ კონტეინერებში;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ნაცარს, დაავადებათა კონტროლის ცენტრის გადაწყვეტილების საფუძველზე, პერიოდულად ჩაუტარდება ლაბორატორიული კვლევა ტოქსიკური ელემენტების შემცველობაზე. ტოქსიკური ელემენტების არსებობის შემთხვევაში, ნაცარი, შემდგომის მართვის მიზნით გადაეცემა შესაბამისი ნებართვის მქონე ორგანიზაციას.</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საყოფაცხოვრებო ნარჩენების განთავსებისთვის ტერიტორიაზე დაიდგმება შესაბამისი კონტეინერები.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29145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3" name="Table 2"/>
          <p:cNvGraphicFramePr>
            <a:graphicFrameLocks noGrp="1"/>
          </p:cNvGraphicFramePr>
          <p:nvPr>
            <p:extLst>
              <p:ext uri="{D42A27DB-BD31-4B8C-83A1-F6EECF244321}">
                <p14:modId xmlns:p14="http://schemas.microsoft.com/office/powerpoint/2010/main" val="2767096168"/>
              </p:ext>
            </p:extLst>
          </p:nvPr>
        </p:nvGraphicFramePr>
        <p:xfrm>
          <a:off x="838200" y="971550"/>
          <a:ext cx="10515600" cy="5577168"/>
        </p:xfrm>
        <a:graphic>
          <a:graphicData uri="http://schemas.openxmlformats.org/drawingml/2006/table">
            <a:tbl>
              <a:tblPr firstRow="1" firstCol="1" lastRow="1" lastCol="1" bandRow="1" bandCol="1">
                <a:tableStyleId>{5C22544A-7EE6-4342-B048-85BDC9FD1C3A}</a:tableStyleId>
              </a:tblPr>
              <a:tblGrid>
                <a:gridCol w="1743486"/>
                <a:gridCol w="8772114"/>
              </a:tblGrid>
              <a:tr h="475077">
                <a:tc>
                  <a:txBody>
                    <a:bodyPr/>
                    <a:lstStyle/>
                    <a:p>
                      <a:pPr algn="ctr">
                        <a:lnSpc>
                          <a:spcPct val="107000"/>
                        </a:lnSpc>
                        <a:spcAft>
                          <a:spcPts val="600"/>
                        </a:spcAft>
                      </a:pPr>
                      <a:r>
                        <a:rPr lang="ka-GE" sz="1400" dirty="0">
                          <a:solidFill>
                            <a:schemeClr val="tx1"/>
                          </a:solidFill>
                          <a:effectLst/>
                        </a:rPr>
                        <a:t>გარემოზე ზემოქმედება</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400">
                          <a:solidFill>
                            <a:schemeClr val="tx1"/>
                          </a:solidFill>
                          <a:effectLst/>
                        </a:rPr>
                        <a:t>დაგეგმილი შემარბილებელი ღონისძიებები</a:t>
                      </a:r>
                      <a:endParaRPr lang="en-US" sz="14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5102091">
                <a:tc>
                  <a:txBody>
                    <a:bodyPr/>
                    <a:lstStyle/>
                    <a:p>
                      <a:pPr>
                        <a:lnSpc>
                          <a:spcPct val="107000"/>
                        </a:lnSpc>
                        <a:spcAft>
                          <a:spcPts val="600"/>
                        </a:spcAft>
                      </a:pPr>
                      <a:r>
                        <a:rPr lang="ka-GE" sz="1400" dirty="0">
                          <a:solidFill>
                            <a:schemeClr val="tx1"/>
                          </a:solidFill>
                          <a:effectLst/>
                        </a:rPr>
                        <a:t>ზემოქმედება ადამიანის ჯანმრთელობასა და უსაფრთხოებასთან დაკავშირებული რისკები</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400" dirty="0">
                          <a:solidFill>
                            <a:schemeClr val="tx1"/>
                          </a:solidFill>
                          <a:effectLst/>
                        </a:rPr>
                        <a:t>სამუშაოზე აყვანისას და შემდგომ წელიწადში რამდენჯერმე პერსონალს  ჩაუტარდება ტრეინინგები უსაფრთხოებისა და შრომის დაცვის საკითხებზე. პერსონალს განემარტება ინსინერაციას დაქვემდებარებული სამედიცინო ნარჩენებთან და ნაცართან მოპყრობის წესები;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ადმინისტრაციის მიერ გაკონტროლდება მომსახურე პერსონალის მიერ უსაფრთხოების მოთხოვნების შესრულება;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დაწესდება კონტროლი მომსახურე პერსონალის მიერ ჰიგიენური მოთხოვნების შესრულებაზე (განსაკუთრებით სამუშაოს დასრულების შემდგომ).</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გადამამუშავებელი დანადგარების სიახლოვეს კატეგორიულად აკრძალულია თამბაქოს მოწევა და საკვების მიღება;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პერსონალი აღჭურვილი იქნება ინდივიდუალური დაცვის საშუალებებით (ხელთათმანები, სპეცტანსაცმელი, პირბადე და სხვ.);</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სამუშაოზე არ დაიშვება პირი, რომელსაც არ აქვს ინდივიდუალური დაცვის საშუალებები, არ აქვს გავლილი შესაბამისი მომზადება, ასევე ავადმყოფობის ნიშნების არსებობის შემთხვევაში;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დადგენილ ნორმაზე მეტი რაოდენობის ნარჩენების განთავსება;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შენახვა;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დაუშვებელია 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გარეშე;</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ავადმყოფობის 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68720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3744" y="2563851"/>
            <a:ext cx="5723554" cy="523220"/>
          </a:xfrm>
          <a:prstGeom prst="rect">
            <a:avLst/>
          </a:prstGeom>
        </p:spPr>
        <p:txBody>
          <a:bodyPr wrap="square">
            <a:spAutoFit/>
          </a:bodyPr>
          <a:lstStyle/>
          <a:p>
            <a:pPr algn="ctr">
              <a:defRPr/>
            </a:pPr>
            <a:r>
              <a:rPr lang="ka-GE" sz="2800" i="1" kern="0" dirty="0">
                <a:ln w="0"/>
                <a:solidFill>
                  <a:schemeClr val="tx2">
                    <a:lumMod val="50000"/>
                  </a:schemeClr>
                </a:solidFill>
                <a:effectLst>
                  <a:outerShdw blurRad="38100" dist="19050" dir="2700000" algn="tl" rotWithShape="0">
                    <a:prstClr val="black">
                      <a:alpha val="40000"/>
                    </a:prstClr>
                  </a:outerShdw>
                </a:effectLst>
              </a:rPr>
              <a:t>გმადლობთ ყურადღებისთვის!</a:t>
            </a:r>
            <a:endParaRPr lang="en-GB" sz="2800" i="1" kern="0" dirty="0">
              <a:ln w="0"/>
              <a:solidFill>
                <a:schemeClr val="tx2">
                  <a:lumMod val="50000"/>
                </a:schemeClr>
              </a:solidFill>
              <a:effectLst>
                <a:outerShdw blurRad="38100" dist="19050" dir="2700000" algn="tl" rotWithShape="0">
                  <a:prstClr val="black">
                    <a:alpha val="40000"/>
                  </a:prstClr>
                </a:outerShdw>
              </a:effectLst>
            </a:endParaRPr>
          </a:p>
        </p:txBody>
      </p:sp>
      <p:sp>
        <p:nvSpPr>
          <p:cNvPr id="5" name="Subtitle 2"/>
          <p:cNvSpPr txBox="1">
            <a:spLocks/>
          </p:cNvSpPr>
          <p:nvPr/>
        </p:nvSpPr>
        <p:spPr>
          <a:xfrm>
            <a:off x="4804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a:latin typeface="Sylfaen" panose="010A0502050306030303" pitchFamily="18" charset="0"/>
              </a:rPr>
              <a:t>19</a:t>
            </a:r>
            <a:r>
              <a:rPr lang="ka-GE" sz="1600" kern="0" baseline="42000" dirty="0" err="1">
                <a:latin typeface="Sylfaen" panose="010A0502050306030303" pitchFamily="18" charset="0"/>
              </a:rPr>
              <a:t>დ</a:t>
            </a:r>
            <a:r>
              <a:rPr lang="ka-GE" sz="1600" kern="0" baseline="42000" dirty="0">
                <a:latin typeface="Sylfaen" panose="010A0502050306030303" pitchFamily="18" charset="0"/>
              </a:rPr>
              <a:t> </a:t>
            </a:r>
            <a:endParaRPr lang="ka-GE" sz="1600" kern="0" baseline="42000" dirty="0">
              <a:latin typeface="Sylfaen" panose="010A0502050306030303" pitchFamily="18" charset="0"/>
            </a:endParaRP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nvPr>
        </p:nvGraphicFramePr>
        <p:xfrm>
          <a:off x="1700176" y="4861808"/>
          <a:ext cx="2377410" cy="1083599"/>
        </p:xfrm>
        <a:graphic>
          <a:graphicData uri="http://schemas.openxmlformats.org/presentationml/2006/ole">
            <mc:AlternateContent xmlns:mc="http://schemas.openxmlformats.org/markup-compatibility/2006">
              <mc:Choice xmlns:v="urn:schemas-microsoft-com:vml" Requires="v">
                <p:oleObj spid="_x0000_s5124"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176" y="4861808"/>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04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1"/>
            <a:ext cx="10515600" cy="605789"/>
          </a:xfrm>
        </p:spPr>
        <p:txBody>
          <a:bodyPr>
            <a:normAutofit/>
          </a:bodyPr>
          <a:lstStyle/>
          <a:p>
            <a:pPr algn="ctr"/>
            <a:r>
              <a:rPr lang="ka-GE" sz="2000" b="1" dirty="0" smtClean="0">
                <a:latin typeface="Stylfaen"/>
              </a:rPr>
              <a:t>საქმიანობის ზოგადი აღწერა</a:t>
            </a:r>
            <a:endParaRPr lang="en-US" sz="2000" b="1" dirty="0">
              <a:latin typeface="Stylfaen"/>
            </a:endParaRPr>
          </a:p>
        </p:txBody>
      </p:sp>
      <p:sp>
        <p:nvSpPr>
          <p:cNvPr id="3" name="Content Placeholder 2"/>
          <p:cNvSpPr>
            <a:spLocks noGrp="1"/>
          </p:cNvSpPr>
          <p:nvPr>
            <p:ph idx="1"/>
          </p:nvPr>
        </p:nvSpPr>
        <p:spPr>
          <a:xfrm>
            <a:off x="838200" y="891540"/>
            <a:ext cx="9563100" cy="5033963"/>
          </a:xfrm>
        </p:spPr>
        <p:txBody>
          <a:bodyPr>
            <a:normAutofit/>
          </a:bodyPr>
          <a:lstStyle/>
          <a:p>
            <a:pPr marL="0" indent="0">
              <a:buNone/>
            </a:pPr>
            <a:r>
              <a:rPr lang="ka-GE" sz="1800" dirty="0"/>
              <a:t>გზშ-ის ანგარიში ეხება, ქ. თბილისში, კახეთის </a:t>
            </a:r>
            <a:r>
              <a:rPr lang="ka-GE" sz="1800" dirty="0" smtClean="0"/>
              <a:t>გზატკეცილზე მდებარე, </a:t>
            </a:r>
            <a:r>
              <a:rPr lang="ka-GE" sz="1800" dirty="0"/>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ცენტრის </a:t>
            </a:r>
            <a:r>
              <a:rPr lang="ka-GE" sz="1800" dirty="0" smtClean="0"/>
              <a:t>ტერიტორიაზე არსებულ, </a:t>
            </a:r>
            <a:r>
              <a:rPr lang="ka-GE" sz="1800" dirty="0"/>
              <a:t>სახიფათო ნარჩენების (სამედიცინო </a:t>
            </a:r>
            <a:r>
              <a:rPr lang="ka-GE" sz="1800" dirty="0" smtClean="0"/>
              <a:t>ნარჩენები</a:t>
            </a:r>
            <a:r>
              <a:rPr lang="ka-GE" sz="1800" dirty="0"/>
              <a:t>) ინსინერაციის საწარმოს ექსპლუატაციის პირობების </a:t>
            </a:r>
            <a:r>
              <a:rPr lang="ka-GE" sz="1800" dirty="0" smtClean="0"/>
              <a:t>ცვლილებას;</a:t>
            </a:r>
          </a:p>
          <a:p>
            <a:pPr marL="0" indent="0">
              <a:buNone/>
            </a:pPr>
            <a:r>
              <a:rPr lang="ka-GE" sz="1800" dirty="0" smtClean="0"/>
              <a:t>დღეისათვის </a:t>
            </a:r>
            <a:r>
              <a:rPr lang="ka-GE" sz="1800" dirty="0"/>
              <a:t>ექსპლუატაციაში არსებულ ინსინერატორზე, </a:t>
            </a:r>
            <a:r>
              <a:rPr lang="ka-GE" sz="1800" dirty="0" smtClean="0"/>
              <a:t>გაცემულია </a:t>
            </a:r>
            <a:r>
              <a:rPr lang="ka-GE" sz="1800" dirty="0"/>
              <a:t>გარემოსდაცვითი </a:t>
            </a:r>
            <a:r>
              <a:rPr lang="ka-GE" sz="1800" dirty="0" smtClean="0"/>
              <a:t>გადაწყვეტილება;</a:t>
            </a:r>
          </a:p>
          <a:p>
            <a:pPr marL="0" indent="0">
              <a:buNone/>
            </a:pPr>
            <a:r>
              <a:rPr lang="ka-GE" sz="1800" dirty="0" smtClean="0"/>
              <a:t>პროექტის ექსპლუატაციის პირობების ცვლილება ითვალისწინებს, ზემოაღნიშნულ ტერიტორიაზე, ახალი, მოდერნიზებული, „PYROLYTIC“ ფირმის, CP-50-A ტიპის ინსინერატორის მონტაჟს, რომლის მაქსიმალური წარმადობა იქნება 60 კგ/სთ;</a:t>
            </a:r>
          </a:p>
          <a:p>
            <a:pPr marL="0" indent="0">
              <a:buNone/>
            </a:pPr>
            <a:r>
              <a:rPr lang="ka-GE" sz="1800" dirty="0"/>
              <a:t>ლაბორატორიაში/საწარმოში უფრო მძლავრი ინსინერატორის განთავსების საჭიროება განპირობებულია ქვეყანაში შექმნილი ეპიდემიური მდგომარეობით და პროექტის განხორციელება, წარმოადგენს გადაუდებელ საჭიროებას</a:t>
            </a:r>
            <a:r>
              <a:rPr lang="ka-GE" sz="1800" dirty="0" smtClean="0"/>
              <a:t>.</a:t>
            </a:r>
          </a:p>
          <a:p>
            <a:pPr marL="0" indent="0">
              <a:buNone/>
            </a:pPr>
            <a:r>
              <a:rPr lang="ka-GE" sz="1800" dirty="0"/>
              <a:t>არსებული ინსინერატორი, ახალი ინსინერატორის ექსპლუატაციაში გაშვების შემდეგ ტერიტორიაზე დარჩება და მისი გამოყენება მოხდება, მხოლოდ საჭიროების შემთხვევაში, ორივე ინსინერატორის ერთდროულად მუშაობა არ არის გათვალისწინებული.</a:t>
            </a:r>
            <a:endParaRPr lang="en-US" sz="1800" dirty="0"/>
          </a:p>
          <a:p>
            <a:pPr marL="0" indent="0">
              <a:buNone/>
            </a:pPr>
            <a:endParaRPr lang="en-US" sz="1800" dirty="0"/>
          </a:p>
          <a:p>
            <a:pPr marL="0" indent="0">
              <a:buNone/>
            </a:pPr>
            <a:endParaRPr lang="en-US" sz="1800" dirty="0"/>
          </a:p>
          <a:p>
            <a:pPr marL="0" indent="0">
              <a:buNone/>
            </a:pPr>
            <a:endParaRPr lang="ka-GE" sz="1800" dirty="0" smtClean="0"/>
          </a:p>
          <a:p>
            <a:pPr marL="0" indent="0">
              <a:buNone/>
            </a:pPr>
            <a:endParaRPr lang="en-US" sz="1800" dirty="0">
              <a:latin typeface="Sylfane"/>
            </a:endParaRPr>
          </a:p>
        </p:txBody>
      </p:sp>
    </p:spTree>
    <p:extLst>
      <p:ext uri="{BB962C8B-B14F-4D97-AF65-F5344CB8AC3E}">
        <p14:creationId xmlns:p14="http://schemas.microsoft.com/office/powerpoint/2010/main" val="7715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დაგეგმილი საქმიანობის ადგილის მოკლე </a:t>
            </a:r>
            <a:r>
              <a:rPr lang="ka-GE" sz="2000" b="1" dirty="0" smtClean="0"/>
              <a:t>მიმოხილვა</a:t>
            </a:r>
            <a:endParaRPr lang="en-US" sz="2000" b="1" dirty="0">
              <a:latin typeface="Stylfaen"/>
            </a:endParaRPr>
          </a:p>
        </p:txBody>
      </p:sp>
      <p:sp>
        <p:nvSpPr>
          <p:cNvPr id="3" name="Content Placeholder 2"/>
          <p:cNvSpPr>
            <a:spLocks noGrp="1"/>
          </p:cNvSpPr>
          <p:nvPr>
            <p:ph idx="1"/>
          </p:nvPr>
        </p:nvSpPr>
        <p:spPr>
          <a:xfrm>
            <a:off x="838200" y="982980"/>
            <a:ext cx="10515600" cy="4851083"/>
          </a:xfrm>
        </p:spPr>
        <p:txBody>
          <a:bodyPr>
            <a:normAutofit fontScale="92500"/>
          </a:bodyPr>
          <a:lstStyle/>
          <a:p>
            <a:pPr marL="0" indent="0">
              <a:buNone/>
            </a:pPr>
            <a:r>
              <a:rPr lang="ka-GE" sz="1800" dirty="0" smtClean="0"/>
              <a:t>ტერიტორიაზე </a:t>
            </a:r>
            <a:r>
              <a:rPr lang="ka-GE" sz="1800" dirty="0"/>
              <a:t>განთავსებულია როგორც არსებული ინსინერატორის შენობა ასევე ახალი ინსინერატორისთვის განკუთვნილი შენობა-ნაგებობა, რომლის ზომებია 740 სმ x 500 სმ, H = 410 სმ. შენობა განთავსდა მოქმედი ინსინერატორის შენობის გვერდით, არსებულ თავისუფალ </a:t>
            </a:r>
            <a:r>
              <a:rPr lang="ka-GE" sz="1800" dirty="0" smtClean="0"/>
              <a:t>ტერიტორიაზე;</a:t>
            </a:r>
          </a:p>
          <a:p>
            <a:pPr marL="0" indent="0">
              <a:buNone/>
            </a:pPr>
            <a:r>
              <a:rPr lang="ka-GE" sz="1800" dirty="0" smtClean="0"/>
              <a:t>ეროვნული </a:t>
            </a:r>
            <a:r>
              <a:rPr lang="ka-GE" sz="1800" dirty="0"/>
              <a:t>ცენტრის ტერიტორია შემოღობილია მაღალი ღობით, უზრუნველყოფილია სადღეღამისო დაცვა და ტერიტორიის საზღვრები მკაცრად </a:t>
            </a:r>
            <a:r>
              <a:rPr lang="ka-GE" sz="1800" dirty="0" smtClean="0"/>
              <a:t>კონტროლდება;</a:t>
            </a:r>
          </a:p>
          <a:p>
            <a:pPr marL="0" indent="0">
              <a:buNone/>
            </a:pPr>
            <a:r>
              <a:rPr lang="ka-GE" sz="1800" dirty="0"/>
              <a:t>ტერიტორიას ჩრდილოეთიდან, დაახლოებით 50 მ მანძილზე ესაზღვრება კახეთის გზატკეცილი, აღმოსავლეთის მხრიდან თავისუფალი ტერიტორია და ≈400 მ-ს დაცილებით მშენებარე შენობა-ნაგებობები. ტერიტორიის სამხრეთით და სამხრეთ-დასავლეთით მდებარეობს საცხოვრებელი </a:t>
            </a:r>
            <a:r>
              <a:rPr lang="ka-GE" sz="1800" dirty="0" smtClean="0"/>
              <a:t>ზონები;</a:t>
            </a:r>
          </a:p>
          <a:p>
            <a:pPr marL="0" indent="0">
              <a:buNone/>
            </a:pPr>
            <a:r>
              <a:rPr lang="ka-GE" sz="1800" dirty="0" smtClean="0"/>
              <a:t>ეროვნული </a:t>
            </a:r>
            <a:r>
              <a:rPr lang="ka-GE" sz="1800" dirty="0"/>
              <a:t>ცენტრის ტერიტორიიდან სამხრეთ-დასავლეთით დაახლოებით 250 მ-ს დაცილებით გადის მაგისტრალური რკინიგზის ხაზი, 150-200 მ-ს დაშორებით მდებარეობს სოფ. ალექსეევკის შედარებით მჭიდროდ დასახლებული </a:t>
            </a:r>
            <a:r>
              <a:rPr lang="ka-GE" sz="1800" dirty="0" smtClean="0"/>
              <a:t>ტეროტორია.</a:t>
            </a:r>
          </a:p>
          <a:p>
            <a:pPr marL="0" indent="0">
              <a:buNone/>
            </a:pPr>
            <a:r>
              <a:rPr lang="ka-GE" sz="1800" dirty="0" smtClean="0"/>
              <a:t>ახალი </a:t>
            </a:r>
            <a:r>
              <a:rPr lang="ka-GE" sz="1800" dirty="0"/>
              <a:t>ინსინერატორის განთავსების ადგილიდან უახლოესი საცხოვრებელი სახლი მდებარეობს სამხრეთის მიმართულებით და დაცილების მანძილი შეადგენს ≈105-110 მ-ს</a:t>
            </a:r>
            <a:r>
              <a:rPr lang="ka-GE" sz="1800" dirty="0" smtClean="0"/>
              <a:t>.</a:t>
            </a:r>
          </a:p>
          <a:p>
            <a:pPr marL="0" indent="0">
              <a:buNone/>
            </a:pPr>
            <a:r>
              <a:rPr lang="ka-GE" sz="1800" dirty="0"/>
              <a:t>ინსინერატორის შენობიდან კახეთის გზატკეცილამდე პირდაპირი მანძილი შეადგენს დაახლოებით 270 მ-ს</a:t>
            </a:r>
            <a:endParaRPr lang="en-US" sz="1800" dirty="0"/>
          </a:p>
          <a:p>
            <a:pPr marL="0" indent="0">
              <a:buNone/>
            </a:pPr>
            <a:r>
              <a:rPr lang="ka-GE" sz="1800" dirty="0"/>
              <a:t>ინსინერაციის უბანზე დასაქმებულია და მომავალშიც იმუშავებს 2-3 ადამიანი. საქმიანობა არ ითვალისწინებს დამატებითი სამუშაო ადგილების შექმნას.</a:t>
            </a:r>
            <a:endParaRPr lang="en-US" sz="1800" dirty="0"/>
          </a:p>
          <a:p>
            <a:pPr marL="0" indent="0">
              <a:buNone/>
            </a:pPr>
            <a:endParaRPr lang="en-US" sz="1800" dirty="0"/>
          </a:p>
          <a:p>
            <a:pPr marL="0" indent="0">
              <a:buNone/>
            </a:pPr>
            <a:endParaRPr lang="ka-GE" sz="1800" dirty="0" smtClean="0"/>
          </a:p>
          <a:p>
            <a:pPr marL="0" indent="0">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21470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2145"/>
          </a:xfrm>
        </p:spPr>
        <p:txBody>
          <a:bodyPr>
            <a:normAutofit/>
          </a:bodyPr>
          <a:lstStyle/>
          <a:p>
            <a:pPr algn="ctr"/>
            <a:r>
              <a:rPr lang="ka-GE" sz="2000" b="1" dirty="0"/>
              <a:t>ინსინერატორის განთავსების ტერიტორიის ხედები </a:t>
            </a:r>
            <a:endParaRPr lang="en-US" sz="2000" b="1" dirty="0">
              <a:latin typeface="Sylfane"/>
            </a:endParaRPr>
          </a:p>
        </p:txBody>
      </p:sp>
      <p:pic>
        <p:nvPicPr>
          <p:cNvPr id="6" name="Picture 5" descr="D:\Nika\Desktop\insineratori axali\fotoi\20200515_14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440178" y="1017268"/>
            <a:ext cx="3440429" cy="2537462"/>
          </a:xfrm>
          <a:prstGeom prst="rect">
            <a:avLst/>
          </a:prstGeom>
          <a:noFill/>
          <a:ln>
            <a:noFill/>
          </a:ln>
        </p:spPr>
      </p:pic>
      <p:pic>
        <p:nvPicPr>
          <p:cNvPr id="7" name="Picture 6" descr="D:\Nika\Desktop\insineratori axali\fotoi\20200515_1459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950" y="1017269"/>
            <a:ext cx="3779520" cy="2537461"/>
          </a:xfrm>
          <a:prstGeom prst="rect">
            <a:avLst/>
          </a:prstGeom>
          <a:noFill/>
          <a:ln>
            <a:noFill/>
          </a:ln>
        </p:spPr>
      </p:pic>
      <p:pic>
        <p:nvPicPr>
          <p:cNvPr id="8" name="Picture 7" descr="D:\Nika\Desktop\insineratori axali\fotoi\20200515_145949.jpg"/>
          <p:cNvPicPr/>
          <p:nvPr/>
        </p:nvPicPr>
        <p:blipFill rotWithShape="1">
          <a:blip r:embed="rId4" cstate="print">
            <a:extLst>
              <a:ext uri="{28A0092B-C50C-407E-A947-70E740481C1C}">
                <a14:useLocalDpi xmlns:a14="http://schemas.microsoft.com/office/drawing/2010/main" val="0"/>
              </a:ext>
            </a:extLst>
          </a:blip>
          <a:srcRect r="11807"/>
          <a:stretch/>
        </p:blipFill>
        <p:spPr bwMode="auto">
          <a:xfrm>
            <a:off x="1440179" y="3760470"/>
            <a:ext cx="3440430" cy="2537460"/>
          </a:xfrm>
          <a:prstGeom prst="rect">
            <a:avLst/>
          </a:prstGeom>
          <a:noFill/>
          <a:ln>
            <a:noFill/>
          </a:ln>
          <a:extLst>
            <a:ext uri="{53640926-AAD7-44D8-BBD7-CCE9431645EC}">
              <a14:shadowObscured xmlns:a14="http://schemas.microsoft.com/office/drawing/2010/main"/>
            </a:ext>
          </a:extLst>
        </p:spPr>
      </p:pic>
      <p:pic>
        <p:nvPicPr>
          <p:cNvPr id="9" name="Picture 8" descr="D:\Nika\Desktop\insineratori axali\fotoi\20200515_14594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0" y="3760470"/>
            <a:ext cx="3779520" cy="2537460"/>
          </a:xfrm>
          <a:prstGeom prst="rect">
            <a:avLst/>
          </a:prstGeom>
          <a:noFill/>
          <a:ln>
            <a:noFill/>
          </a:ln>
        </p:spPr>
      </p:pic>
    </p:spTree>
    <p:extLst>
      <p:ext uri="{BB962C8B-B14F-4D97-AF65-F5344CB8AC3E}">
        <p14:creationId xmlns:p14="http://schemas.microsoft.com/office/powerpoint/2010/main" val="290217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საქმიანობის განხორციელების ტერიტორიის სიტუაციური სქემა </a:t>
            </a:r>
            <a:endParaRPr lang="en-US" sz="2000" b="1" dirty="0">
              <a:latin typeface="Sylfane"/>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75715" y="1175067"/>
            <a:ext cx="9251950" cy="5079365"/>
          </a:xfrm>
          <a:prstGeom prst="rect">
            <a:avLst/>
          </a:prstGeom>
          <a:noFill/>
          <a:ln>
            <a:noFill/>
          </a:ln>
        </p:spPr>
      </p:pic>
    </p:spTree>
    <p:extLst>
      <p:ext uri="{BB962C8B-B14F-4D97-AF65-F5344CB8AC3E}">
        <p14:creationId xmlns:p14="http://schemas.microsoft.com/office/powerpoint/2010/main" val="8559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a:bodyPr>
          <a:lstStyle/>
          <a:p>
            <a:pPr algn="ctr"/>
            <a:r>
              <a:rPr lang="ka-GE" sz="2000" b="1" dirty="0"/>
              <a:t>„PYROLYTIC“ ფირმის, CP-50-A ტიპის</a:t>
            </a:r>
            <a:r>
              <a:rPr lang="en-US" sz="2000" b="1" dirty="0" smtClean="0">
                <a:latin typeface="Sylfane"/>
              </a:rPr>
              <a:t> </a:t>
            </a:r>
            <a:r>
              <a:rPr lang="ka-GE" sz="2000" b="1" dirty="0" smtClean="0">
                <a:latin typeface="Sylfane"/>
              </a:rPr>
              <a:t>ინსინერატორის</a:t>
            </a:r>
            <a:r>
              <a:rPr lang="en-US" sz="2000" b="1" dirty="0" smtClean="0">
                <a:latin typeface="Sylfane"/>
              </a:rPr>
              <a:t> </a:t>
            </a:r>
            <a:r>
              <a:rPr lang="en-US" sz="2000" b="1" dirty="0">
                <a:latin typeface="Sylfane"/>
              </a:rPr>
              <a:t>აღწერა</a:t>
            </a:r>
          </a:p>
        </p:txBody>
      </p:sp>
      <p:sp>
        <p:nvSpPr>
          <p:cNvPr id="3" name="Content Placeholder 2"/>
          <p:cNvSpPr>
            <a:spLocks noGrp="1"/>
          </p:cNvSpPr>
          <p:nvPr>
            <p:ph idx="1"/>
          </p:nvPr>
        </p:nvSpPr>
        <p:spPr>
          <a:xfrm>
            <a:off x="838200" y="1234440"/>
            <a:ext cx="10515600" cy="4942523"/>
          </a:xfrm>
        </p:spPr>
        <p:txBody>
          <a:bodyPr>
            <a:normAutofit fontScale="92500" lnSpcReduction="20000"/>
          </a:bodyPr>
          <a:lstStyle/>
          <a:p>
            <a:pPr marL="0" indent="0">
              <a:lnSpc>
                <a:spcPct val="110000"/>
              </a:lnSpc>
              <a:buNone/>
            </a:pPr>
            <a:r>
              <a:rPr lang="ka-GE" sz="1800" dirty="0"/>
              <a:t>ახალი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ტექნიკური დოკუმენტაციის მიხედვით, ინსინერატორის მაქსიმალური სიმძლავრე შეადგენს 60 კგ/სთ-ს ან 480 კგ/დღ, 8 სთ/დღ-იანი </a:t>
            </a:r>
            <a:r>
              <a:rPr lang="ka-GE" sz="1800" dirty="0" smtClean="0"/>
              <a:t>მუშაობის პირობებში;</a:t>
            </a:r>
          </a:p>
          <a:p>
            <a:pPr marL="0" indent="0">
              <a:lnSpc>
                <a:spcPct val="110000"/>
              </a:lnSpc>
              <a:buNone/>
            </a:pPr>
            <a:r>
              <a:rPr lang="ka-GE" sz="1800" dirty="0"/>
              <a:t>საპროექტო ინსინერატორი შემადგენლობაშია:</a:t>
            </a:r>
            <a:endParaRPr lang="en-US" sz="1800" dirty="0"/>
          </a:p>
          <a:p>
            <a:pPr lvl="0">
              <a:lnSpc>
                <a:spcPct val="110000"/>
              </a:lnSpc>
            </a:pPr>
            <a:r>
              <a:rPr lang="ka-GE" sz="1800" dirty="0" smtClean="0">
                <a:effectLst/>
              </a:rPr>
              <a:t>ნარჩენების წვის კამერა (პირველი კამერა):</a:t>
            </a:r>
            <a:endParaRPr lang="en-US" sz="1800" dirty="0" smtClean="0">
              <a:effectLst/>
            </a:endParaRPr>
          </a:p>
          <a:p>
            <a:pPr lvl="0">
              <a:lnSpc>
                <a:spcPct val="110000"/>
              </a:lnSpc>
            </a:pPr>
            <a:r>
              <a:rPr lang="ka-GE" sz="1800" dirty="0" smtClean="0">
                <a:effectLst/>
              </a:rPr>
              <a:t>კარი ნარჩენების მექანიკური ჩატვირთვისთვის; </a:t>
            </a:r>
            <a:endParaRPr lang="en-US" sz="1800" dirty="0" smtClean="0">
              <a:effectLst/>
            </a:endParaRPr>
          </a:p>
          <a:p>
            <a:pPr lvl="0">
              <a:lnSpc>
                <a:spcPct val="110000"/>
              </a:lnSpc>
            </a:pPr>
            <a:r>
              <a:rPr lang="ka-GE" sz="1800" dirty="0" smtClean="0">
                <a:effectLst/>
              </a:rPr>
              <a:t>წვის სანთურა, რომელიც გამოიყენება ნარჩენების </a:t>
            </a:r>
            <a:r>
              <a:rPr lang="ka-GE" sz="1800" dirty="0" err="1" smtClean="0">
                <a:effectLst/>
              </a:rPr>
              <a:t>აალებისთვის</a:t>
            </a:r>
            <a:r>
              <a:rPr lang="ka-GE" sz="1800" dirty="0" smtClean="0">
                <a:effectLst/>
              </a:rPr>
              <a:t>.</a:t>
            </a:r>
            <a:endParaRPr lang="ka-GE" sz="1800" dirty="0"/>
          </a:p>
          <a:p>
            <a:pPr lvl="0">
              <a:lnSpc>
                <a:spcPct val="110000"/>
              </a:lnSpc>
            </a:pPr>
            <a:r>
              <a:rPr lang="ka-GE" sz="1800" dirty="0" smtClean="0">
                <a:effectLst/>
              </a:rPr>
              <a:t>აირის შემდგომი წვის კამერა (მეორე კამერა):</a:t>
            </a:r>
            <a:endParaRPr lang="en-US" sz="1800" dirty="0" smtClean="0">
              <a:effectLst/>
            </a:endParaRPr>
          </a:p>
          <a:p>
            <a:pPr lvl="0">
              <a:lnSpc>
                <a:spcPct val="110000"/>
              </a:lnSpc>
            </a:pPr>
            <a:r>
              <a:rPr lang="ka-GE" sz="1800" dirty="0" smtClean="0">
                <a:effectLst/>
              </a:rPr>
              <a:t>აირების წვის სანთურა;</a:t>
            </a:r>
            <a:endParaRPr lang="en-US" sz="1800" dirty="0" smtClean="0">
              <a:effectLst/>
            </a:endParaRPr>
          </a:p>
          <a:p>
            <a:pPr lvl="0">
              <a:lnSpc>
                <a:spcPct val="110000"/>
              </a:lnSpc>
            </a:pPr>
            <a:r>
              <a:rPr lang="ka-GE" sz="1800" dirty="0" smtClean="0">
                <a:effectLst/>
              </a:rPr>
              <a:t>მოწყობილობა, რომელიც იწოვს ჰაერს აირების შემდგომი წვის მიზნით;</a:t>
            </a:r>
            <a:endParaRPr lang="en-US" sz="1800" dirty="0" smtClean="0">
              <a:effectLst/>
            </a:endParaRPr>
          </a:p>
          <a:p>
            <a:pPr lvl="0">
              <a:lnSpc>
                <a:spcPct val="110000"/>
              </a:lnSpc>
            </a:pPr>
            <a:r>
              <a:rPr lang="ka-GE" sz="1800" dirty="0" smtClean="0">
                <a:effectLst/>
              </a:rPr>
              <a:t>მოწყობილობა, რომელიც იწოვს გამაგრილებელ ჰაერს ნამწვი არიებისთვის;</a:t>
            </a:r>
            <a:endParaRPr lang="en-US" sz="1800" dirty="0" smtClean="0">
              <a:effectLst/>
            </a:endParaRPr>
          </a:p>
          <a:p>
            <a:pPr lvl="0">
              <a:lnSpc>
                <a:spcPct val="110000"/>
              </a:lnSpc>
            </a:pPr>
            <a:r>
              <a:rPr lang="ka-GE" sz="1800" dirty="0" smtClean="0">
                <a:effectLst/>
              </a:rPr>
              <a:t>ნამწვი აირების საევაკუაციო არხი.</a:t>
            </a:r>
            <a:endParaRPr lang="en-US" sz="1800" dirty="0" smtClean="0">
              <a:effectLst/>
            </a:endParaRPr>
          </a:p>
          <a:p>
            <a:pPr lvl="0">
              <a:lnSpc>
                <a:spcPct val="110000"/>
              </a:lnSpc>
            </a:pPr>
            <a:r>
              <a:rPr lang="ka-GE" sz="1800" dirty="0" smtClean="0">
                <a:effectLst/>
              </a:rPr>
              <a:t>სრული მართვის პანელი, რომელიც ავტომატურად უზრუნველყოფს სრულ ციკლს.</a:t>
            </a:r>
            <a:endParaRPr lang="en-US" sz="1800" dirty="0" smtClean="0">
              <a:effectLst/>
            </a:endParaRPr>
          </a:p>
          <a:p>
            <a:pPr marL="0" indent="0">
              <a:lnSpc>
                <a:spcPct val="110000"/>
              </a:lnSpc>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17810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a:bodyPr>
          <a:lstStyle/>
          <a:p>
            <a:pPr algn="ctr"/>
            <a:r>
              <a:rPr lang="ka-GE" sz="2000" b="1" dirty="0"/>
              <a:t>ინსინერატორის სქემა </a:t>
            </a:r>
            <a:endParaRPr lang="en-US" sz="2000" b="1" dirty="0">
              <a:latin typeface="Stylfaen"/>
            </a:endParaRPr>
          </a:p>
        </p:txBody>
      </p:sp>
      <p:pic>
        <p:nvPicPr>
          <p:cNvPr id="4" name="Picture 3"/>
          <p:cNvPicPr/>
          <p:nvPr/>
        </p:nvPicPr>
        <p:blipFill>
          <a:blip r:embed="rId2"/>
          <a:stretch>
            <a:fillRect/>
          </a:stretch>
        </p:blipFill>
        <p:spPr>
          <a:xfrm>
            <a:off x="2377440" y="1051560"/>
            <a:ext cx="7098030" cy="4983480"/>
          </a:xfrm>
          <a:prstGeom prst="rect">
            <a:avLst/>
          </a:prstGeom>
        </p:spPr>
      </p:pic>
    </p:spTree>
    <p:extLst>
      <p:ext uri="{BB962C8B-B14F-4D97-AF65-F5344CB8AC3E}">
        <p14:creationId xmlns:p14="http://schemas.microsoft.com/office/powerpoint/2010/main" val="134294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565"/>
          </a:xfrm>
        </p:spPr>
        <p:txBody>
          <a:bodyPr>
            <a:normAutofit/>
          </a:bodyPr>
          <a:lstStyle/>
          <a:p>
            <a:pPr algn="ctr"/>
            <a:r>
              <a:rPr lang="en-US" sz="2000" b="1" dirty="0"/>
              <a:t>ინსინერატორში </a:t>
            </a:r>
            <a:r>
              <a:rPr lang="ka-GE" sz="2000" b="1" dirty="0" smtClean="0"/>
              <a:t>დასამუშავებელი</a:t>
            </a:r>
            <a:r>
              <a:rPr lang="en-US" sz="2000" b="1" dirty="0" smtClean="0"/>
              <a:t> </a:t>
            </a:r>
            <a:r>
              <a:rPr lang="ka-GE" sz="2000" b="1" dirty="0" smtClean="0"/>
              <a:t>ნარჩენები და წარმოქმნილი</a:t>
            </a:r>
            <a:r>
              <a:rPr lang="en-US" sz="2000" b="1" dirty="0" smtClean="0"/>
              <a:t> </a:t>
            </a:r>
            <a:r>
              <a:rPr lang="ka-GE" sz="2000" b="1" dirty="0" smtClean="0"/>
              <a:t>ნარჩენის</a:t>
            </a:r>
            <a:r>
              <a:rPr lang="en-US" sz="2000" b="1" dirty="0" smtClean="0"/>
              <a:t> </a:t>
            </a:r>
            <a:r>
              <a:rPr lang="ka-GE" sz="2000" b="1" dirty="0" smtClean="0"/>
              <a:t>მართვა</a:t>
            </a:r>
            <a:endParaRPr lang="ka-GE" sz="2000" b="1" dirty="0">
              <a:latin typeface="Stylfaen"/>
            </a:endParaRPr>
          </a:p>
        </p:txBody>
      </p:sp>
      <p:sp>
        <p:nvSpPr>
          <p:cNvPr id="3" name="Content Placeholder 2"/>
          <p:cNvSpPr>
            <a:spLocks noGrp="1"/>
          </p:cNvSpPr>
          <p:nvPr>
            <p:ph idx="1"/>
          </p:nvPr>
        </p:nvSpPr>
        <p:spPr>
          <a:xfrm>
            <a:off x="838200" y="1028700"/>
            <a:ext cx="10515600" cy="5033963"/>
          </a:xfrm>
        </p:spPr>
        <p:txBody>
          <a:bodyPr>
            <a:normAutofit/>
          </a:bodyPr>
          <a:lstStyle/>
          <a:p>
            <a:pPr marL="0" indent="0">
              <a:buNone/>
            </a:pPr>
            <a:r>
              <a:rPr lang="ka-GE" sz="1800" dirty="0"/>
              <a:t>ინსინერატორის ექსპლუატაციის ეტაპზე იგეგმება ლაბორატორიებში წარმოქმნილი ნარჩენების ინსინერაცია. რომელებიც </a:t>
            </a:r>
            <a:r>
              <a:rPr lang="ka-GE" sz="1800" dirty="0" smtClean="0"/>
              <a:t>გაერთიანებულია </a:t>
            </a:r>
            <a:r>
              <a:rPr lang="ka-GE" sz="1800" dirty="0"/>
              <a:t>შემდეგ ჯგუფებში:</a:t>
            </a:r>
            <a:endParaRPr lang="en-US" sz="1800" dirty="0"/>
          </a:p>
          <a:p>
            <a:pPr lvl="0"/>
            <a:r>
              <a:rPr lang="ka-GE" sz="1800" dirty="0" smtClean="0">
                <a:effectLst/>
              </a:rPr>
              <a:t>07  - ნარჩენები ორგანული ქიმიური პროცესებიდან;</a:t>
            </a:r>
            <a:endParaRPr lang="en-US" sz="1800" dirty="0" smtClean="0">
              <a:effectLst/>
            </a:endParaRPr>
          </a:p>
          <a:p>
            <a:pPr lvl="0"/>
            <a:r>
              <a:rPr lang="ka-GE" sz="1800" dirty="0" smtClean="0">
                <a:effectLst/>
              </a:rPr>
              <a:t>18 - ნარჩენები, რომლების წარმოიქმნება ადამიანის ან ცხოველის სამედიცინო მომსახურებით ან/და მასთან დაკავშირებული კვლევის შედეგად (გარდა საკვები ობიექტების ნარჩენებისა, რომლებიც არ არის წარმოდგენილი რაიმე უშუალო სამედიცინო აქტივობის შედეგად).</a:t>
            </a:r>
            <a:endParaRPr lang="en-US" sz="1800" dirty="0" smtClean="0">
              <a:effectLst/>
            </a:endParaRPr>
          </a:p>
          <a:p>
            <a:pPr marL="0" indent="0">
              <a:buNone/>
            </a:pPr>
            <a:r>
              <a:rPr lang="ka-GE" sz="1800" dirty="0" smtClean="0"/>
              <a:t>ინსინერატორის </a:t>
            </a:r>
            <a:r>
              <a:rPr lang="ka-GE" sz="1800" dirty="0"/>
              <a:t>წარმადობის გათვალისწინებით, გასაუვნებელი ნარჩენების რაოდენობა, წლის განმავლობაში შეადგენს დაახლოებით:</a:t>
            </a:r>
            <a:endParaRPr lang="en-US" sz="1800" dirty="0"/>
          </a:p>
          <a:p>
            <a:pPr marL="0" indent="0" algn="ctr">
              <a:buNone/>
            </a:pPr>
            <a:r>
              <a:rPr lang="ka-GE" sz="1800" dirty="0"/>
              <a:t>60 კგ x 8 სთ x 250 დღე = 120000 კგ/წელ =</a:t>
            </a:r>
            <a:r>
              <a:rPr lang="ka-GE" sz="1800" b="1" dirty="0"/>
              <a:t> 120,00 ტ/წელ</a:t>
            </a:r>
            <a:endParaRPr lang="en-US" sz="1800" dirty="0"/>
          </a:p>
          <a:p>
            <a:pPr marL="0" indent="0">
              <a:buNone/>
            </a:pPr>
            <a:r>
              <a:rPr lang="ka-GE" sz="1800" dirty="0"/>
              <a:t>მიღებული ნაცრის შესაძლოდ მაქსიმალური რაოდენობა იქნება: </a:t>
            </a:r>
            <a:endParaRPr lang="en-US" sz="1800" dirty="0"/>
          </a:p>
          <a:p>
            <a:pPr marL="0" indent="0" algn="ctr">
              <a:buNone/>
            </a:pPr>
            <a:r>
              <a:rPr lang="ka-GE" sz="1800" dirty="0" smtClean="0"/>
              <a:t>120000</a:t>
            </a:r>
            <a:r>
              <a:rPr lang="en-US" sz="1800" dirty="0" smtClean="0"/>
              <a:t> </a:t>
            </a:r>
            <a:r>
              <a:rPr lang="ka-GE" sz="1800" dirty="0" smtClean="0"/>
              <a:t>კგ/წელ </a:t>
            </a:r>
            <a:r>
              <a:rPr lang="ka-GE" sz="1800" dirty="0"/>
              <a:t>X 0,05 = 6000 </a:t>
            </a:r>
            <a:r>
              <a:rPr lang="ka-GE" sz="1800" dirty="0" smtClean="0"/>
              <a:t>კგ/წელ = </a:t>
            </a:r>
            <a:r>
              <a:rPr lang="ka-GE" sz="1800" b="1" dirty="0" smtClean="0"/>
              <a:t>6 ტ/წ </a:t>
            </a:r>
            <a:r>
              <a:rPr lang="ka-GE" sz="1800" dirty="0"/>
              <a:t>ნაცარი (ფერფლი).</a:t>
            </a:r>
            <a:endParaRPr lang="en-US" sz="1800" dirty="0"/>
          </a:p>
          <a:p>
            <a:pPr marL="0" indent="0">
              <a:buNone/>
            </a:pPr>
            <a:r>
              <a:rPr lang="ka-GE" sz="1800" b="1" u="sng" dirty="0" smtClean="0"/>
              <a:t>ნარჩენების </a:t>
            </a:r>
            <a:r>
              <a:rPr lang="ka-GE" sz="1800" b="1" u="sng" dirty="0"/>
              <a:t>ზუსტი შემადგენლობის დადგენამდე ეს ნარჩენები სახიფათოდ </a:t>
            </a:r>
            <a:r>
              <a:rPr lang="ka-GE" sz="1800" b="1" u="sng" dirty="0" smtClean="0"/>
              <a:t>ჩაითვლება;</a:t>
            </a:r>
          </a:p>
          <a:p>
            <a:pPr marL="0" indent="0">
              <a:buNone/>
            </a:pPr>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r>
              <a:rPr lang="ka-GE" sz="1800" dirty="0" smtClean="0"/>
              <a:t>.</a:t>
            </a:r>
            <a:endParaRPr lang="en-US" sz="1800" dirty="0"/>
          </a:p>
        </p:txBody>
      </p:sp>
    </p:spTree>
    <p:extLst>
      <p:ext uri="{BB962C8B-B14F-4D97-AF65-F5344CB8AC3E}">
        <p14:creationId xmlns:p14="http://schemas.microsoft.com/office/powerpoint/2010/main" val="41310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გზშ-ის განხილვიდან ამოღებული ზემოქმედებების </a:t>
            </a:r>
            <a:r>
              <a:rPr lang="ka-GE" sz="2000" b="1" dirty="0" smtClean="0"/>
              <a:t>სახეები</a:t>
            </a:r>
            <a:endParaRPr lang="en-US" sz="2000" b="1" dirty="0">
              <a:latin typeface="Stylfaen"/>
            </a:endParaRPr>
          </a:p>
        </p:txBody>
      </p:sp>
      <p:sp>
        <p:nvSpPr>
          <p:cNvPr id="3" name="Content Placeholder 2"/>
          <p:cNvSpPr>
            <a:spLocks noGrp="1"/>
          </p:cNvSpPr>
          <p:nvPr>
            <p:ph idx="1"/>
          </p:nvPr>
        </p:nvSpPr>
        <p:spPr>
          <a:xfrm>
            <a:off x="838200" y="1234440"/>
            <a:ext cx="10515600" cy="4942523"/>
          </a:xfrm>
        </p:spPr>
        <p:txBody>
          <a:bodyPr>
            <a:normAutofit/>
          </a:bodyPr>
          <a:lstStyle/>
          <a:p>
            <a:r>
              <a:rPr lang="ka-GE" sz="1800" dirty="0"/>
              <a:t>საშიში გეოლოგიური მოვლენების განვითარების </a:t>
            </a:r>
            <a:r>
              <a:rPr lang="ka-GE" sz="1800" dirty="0" smtClean="0"/>
              <a:t>რისკი;</a:t>
            </a:r>
          </a:p>
          <a:p>
            <a:r>
              <a:rPr lang="ka-GE" sz="1800" dirty="0"/>
              <a:t>ნიადაგის ნაყოფიერ ფენაზე ზემოქმედების </a:t>
            </a:r>
            <a:r>
              <a:rPr lang="ka-GE" sz="1800" dirty="0" smtClean="0"/>
              <a:t>რისკები;</a:t>
            </a:r>
          </a:p>
          <a:p>
            <a:r>
              <a:rPr lang="ka-GE" sz="1800" dirty="0"/>
              <a:t>გრუნტზე და გრუნტის წყლებზე </a:t>
            </a:r>
            <a:r>
              <a:rPr lang="ka-GE" sz="1800" dirty="0" smtClean="0"/>
              <a:t>ზემოქმედება;</a:t>
            </a:r>
          </a:p>
          <a:p>
            <a:r>
              <a:rPr lang="ka-GE" sz="1800" dirty="0"/>
              <a:t>სანიაღვრე </a:t>
            </a:r>
            <a:r>
              <a:rPr lang="ka-GE" sz="1800" dirty="0" smtClean="0"/>
              <a:t>წყლების დაბინძურების რისკი;</a:t>
            </a:r>
            <a:endParaRPr lang="en-US" sz="1800" dirty="0"/>
          </a:p>
          <a:p>
            <a:r>
              <a:rPr lang="ka-GE" sz="1800" dirty="0"/>
              <a:t>ზემოქმედება </a:t>
            </a:r>
            <a:r>
              <a:rPr lang="ka-GE" sz="1800" dirty="0" smtClean="0"/>
              <a:t>კულტურული მემკვიდრეობის </a:t>
            </a:r>
            <a:r>
              <a:rPr lang="ka-GE" sz="1800" dirty="0"/>
              <a:t>ძეგლებზე, არქეოლოგიური ძეგლების </a:t>
            </a:r>
            <a:r>
              <a:rPr lang="ka-GE" sz="1800" dirty="0" smtClean="0"/>
              <a:t>დაზიანება;</a:t>
            </a:r>
          </a:p>
          <a:p>
            <a:r>
              <a:rPr lang="ka-GE" sz="1800" dirty="0" smtClean="0"/>
              <a:t>ზემოქმედება </a:t>
            </a:r>
            <a:r>
              <a:rPr lang="ka-GE" sz="1800" dirty="0"/>
              <a:t>დაცულ </a:t>
            </a:r>
            <a:r>
              <a:rPr lang="ka-GE" sz="1800" dirty="0" smtClean="0"/>
              <a:t>ტერიტორიებზე;</a:t>
            </a:r>
          </a:p>
          <a:p>
            <a:r>
              <a:rPr lang="ka-GE" sz="1800" dirty="0" smtClean="0"/>
              <a:t>ბიოლოგიურ გარემოზე ზემოქმედება;</a:t>
            </a:r>
            <a:endParaRPr lang="en-US" sz="1800" dirty="0"/>
          </a:p>
          <a:p>
            <a:r>
              <a:rPr lang="ka-GE" sz="1800" dirty="0"/>
              <a:t>ვიზუალურ-ლანდშაფტური </a:t>
            </a:r>
            <a:r>
              <a:rPr lang="ka-GE" sz="1800" dirty="0" smtClean="0"/>
              <a:t>ზემოქმედება;</a:t>
            </a:r>
            <a:endParaRPr lang="en-US" sz="1800" dirty="0"/>
          </a:p>
          <a:p>
            <a:r>
              <a:rPr lang="ka-GE" sz="1800" dirty="0" smtClean="0"/>
              <a:t>ზედაპირული </a:t>
            </a:r>
            <a:r>
              <a:rPr lang="ka-GE" sz="1800" dirty="0"/>
              <a:t>წყლების </a:t>
            </a:r>
            <a:r>
              <a:rPr lang="ka-GE" sz="1800" dirty="0" smtClean="0"/>
              <a:t>დაბინძურების რისკები. </a:t>
            </a:r>
            <a:endParaRPr lang="en-US" sz="1800" dirty="0"/>
          </a:p>
          <a:p>
            <a:endParaRPr lang="en-US" sz="1800" dirty="0">
              <a:latin typeface="Sylfane"/>
            </a:endParaRPr>
          </a:p>
        </p:txBody>
      </p:sp>
    </p:spTree>
    <p:extLst>
      <p:ext uri="{BB962C8B-B14F-4D97-AF65-F5344CB8AC3E}">
        <p14:creationId xmlns:p14="http://schemas.microsoft.com/office/powerpoint/2010/main" val="130359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1663</Words>
  <Application>Microsoft Office PowerPoint</Application>
  <PresentationFormat>Widescreen</PresentationFormat>
  <Paragraphs>171</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Stylfaen</vt:lpstr>
      <vt:lpstr>Sylfaen</vt:lpstr>
      <vt:lpstr>Sylfane</vt:lpstr>
      <vt:lpstr>Symbol</vt:lpstr>
      <vt:lpstr>Times New Roman</vt:lpstr>
      <vt:lpstr>Office Theme</vt:lpstr>
      <vt:lpstr>Visio</vt:lpstr>
      <vt:lpstr>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ქ. თბილისში, ეროვნული ცენტრის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 </vt:lpstr>
      <vt:lpstr>საქმიანობის ზოგადი აღწერა</vt:lpstr>
      <vt:lpstr>დაგეგმილი საქმიანობის ადგილის მოკლე მიმოხილვა</vt:lpstr>
      <vt:lpstr>ინსინერატორის განთავსების ტერიტორიის ხედები </vt:lpstr>
      <vt:lpstr>საქმიანობის განხორციელების ტერიტორიის სიტუაციური სქემა </vt:lpstr>
      <vt:lpstr>„PYROLYTIC“ ფირმის, CP-50-A ტიპის ინსინერატორის აღწერა</vt:lpstr>
      <vt:lpstr>ინსინერატორის სქემა </vt:lpstr>
      <vt:lpstr>ინსინერატორში დასამუშავებელი ნარჩენები და წარმოქმნილი ნარჩენის მართვა</vt:lpstr>
      <vt:lpstr>გზშ-ის განხილვიდან ამოღებული ზემოქმედებების სახეები</vt:lpstr>
      <vt:lpstr>ზემოქმედება ატმოსფერული ჰაერის ხარისხზე</vt:lpstr>
      <vt:lpstr>ხმაურის გავრცელება</vt:lpstr>
      <vt:lpstr>ნარჩენების წარმოქმნის და მართვის შედეგად მოსალოდნელი ზემოქმედება</vt:lpstr>
      <vt:lpstr>ზემოქმედება ადამიანის ჯანმრთელობაზე და უსაფრთხოებასთან დაკავშირებული რისკები</vt:lpstr>
      <vt:lpstr>შემარბილებელი ღონისძიებები</vt:lpstr>
      <vt:lpstr>შემარბილებელი ღონისძიებები</vt:lpstr>
      <vt:lpstr>შემარბილებელი ღონისძიებები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ქ. თბილისში, ეროვნული ცენტრის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 </dc:title>
  <dc:creator>Giorgi</dc:creator>
  <cp:lastModifiedBy>Giorgi</cp:lastModifiedBy>
  <cp:revision>13</cp:revision>
  <dcterms:created xsi:type="dcterms:W3CDTF">2021-02-10T06:52:56Z</dcterms:created>
  <dcterms:modified xsi:type="dcterms:W3CDTF">2021-02-10T11:08:09Z</dcterms:modified>
</cp:coreProperties>
</file>