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30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23056A-8C43-441B-B3F2-4EE9D6FDECCB}" type="datetimeFigureOut">
              <a:rPr lang="en-US" smtClean="0"/>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E177CF-57AD-4329-8962-413041F0309D}" type="slidenum">
              <a:rPr lang="en-US" smtClean="0"/>
              <a:t>‹#›</a:t>
            </a:fld>
            <a:endParaRPr lang="en-US"/>
          </a:p>
        </p:txBody>
      </p:sp>
    </p:spTree>
    <p:extLst>
      <p:ext uri="{BB962C8B-B14F-4D97-AF65-F5344CB8AC3E}">
        <p14:creationId xmlns:p14="http://schemas.microsoft.com/office/powerpoint/2010/main" val="1832345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23056A-8C43-441B-B3F2-4EE9D6FDECCB}" type="datetimeFigureOut">
              <a:rPr lang="en-US" smtClean="0"/>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E177CF-57AD-4329-8962-413041F0309D}" type="slidenum">
              <a:rPr lang="en-US" smtClean="0"/>
              <a:t>‹#›</a:t>
            </a:fld>
            <a:endParaRPr lang="en-US"/>
          </a:p>
        </p:txBody>
      </p:sp>
    </p:spTree>
    <p:extLst>
      <p:ext uri="{BB962C8B-B14F-4D97-AF65-F5344CB8AC3E}">
        <p14:creationId xmlns:p14="http://schemas.microsoft.com/office/powerpoint/2010/main" val="1475149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23056A-8C43-441B-B3F2-4EE9D6FDECCB}" type="datetimeFigureOut">
              <a:rPr lang="en-US" smtClean="0"/>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E177CF-57AD-4329-8962-413041F0309D}" type="slidenum">
              <a:rPr lang="en-US" smtClean="0"/>
              <a:t>‹#›</a:t>
            </a:fld>
            <a:endParaRPr lang="en-US"/>
          </a:p>
        </p:txBody>
      </p:sp>
    </p:spTree>
    <p:extLst>
      <p:ext uri="{BB962C8B-B14F-4D97-AF65-F5344CB8AC3E}">
        <p14:creationId xmlns:p14="http://schemas.microsoft.com/office/powerpoint/2010/main" val="2561909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23056A-8C43-441B-B3F2-4EE9D6FDECCB}" type="datetimeFigureOut">
              <a:rPr lang="en-US" smtClean="0"/>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E177CF-57AD-4329-8962-413041F0309D}" type="slidenum">
              <a:rPr lang="en-US" smtClean="0"/>
              <a:t>‹#›</a:t>
            </a:fld>
            <a:endParaRPr lang="en-US"/>
          </a:p>
        </p:txBody>
      </p:sp>
    </p:spTree>
    <p:extLst>
      <p:ext uri="{BB962C8B-B14F-4D97-AF65-F5344CB8AC3E}">
        <p14:creationId xmlns:p14="http://schemas.microsoft.com/office/powerpoint/2010/main" val="3421519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23056A-8C43-441B-B3F2-4EE9D6FDECCB}" type="datetimeFigureOut">
              <a:rPr lang="en-US" smtClean="0"/>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E177CF-57AD-4329-8962-413041F0309D}" type="slidenum">
              <a:rPr lang="en-US" smtClean="0"/>
              <a:t>‹#›</a:t>
            </a:fld>
            <a:endParaRPr lang="en-US"/>
          </a:p>
        </p:txBody>
      </p:sp>
    </p:spTree>
    <p:extLst>
      <p:ext uri="{BB962C8B-B14F-4D97-AF65-F5344CB8AC3E}">
        <p14:creationId xmlns:p14="http://schemas.microsoft.com/office/powerpoint/2010/main" val="2800166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23056A-8C43-441B-B3F2-4EE9D6FDECCB}" type="datetimeFigureOut">
              <a:rPr lang="en-US" smtClean="0"/>
              <a:t>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E177CF-57AD-4329-8962-413041F0309D}" type="slidenum">
              <a:rPr lang="en-US" smtClean="0"/>
              <a:t>‹#›</a:t>
            </a:fld>
            <a:endParaRPr lang="en-US"/>
          </a:p>
        </p:txBody>
      </p:sp>
    </p:spTree>
    <p:extLst>
      <p:ext uri="{BB962C8B-B14F-4D97-AF65-F5344CB8AC3E}">
        <p14:creationId xmlns:p14="http://schemas.microsoft.com/office/powerpoint/2010/main" val="2066389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23056A-8C43-441B-B3F2-4EE9D6FDECCB}" type="datetimeFigureOut">
              <a:rPr lang="en-US" smtClean="0"/>
              <a:t>2/10/2021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E177CF-57AD-4329-8962-413041F0309D}" type="slidenum">
              <a:rPr lang="en-US" smtClean="0"/>
              <a:t>‹#›</a:t>
            </a:fld>
            <a:endParaRPr lang="en-US"/>
          </a:p>
        </p:txBody>
      </p:sp>
    </p:spTree>
    <p:extLst>
      <p:ext uri="{BB962C8B-B14F-4D97-AF65-F5344CB8AC3E}">
        <p14:creationId xmlns:p14="http://schemas.microsoft.com/office/powerpoint/2010/main" val="4193048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23056A-8C43-441B-B3F2-4EE9D6FDECCB}" type="datetimeFigureOut">
              <a:rPr lang="en-US" smtClean="0"/>
              <a:t>2/10/2021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E177CF-57AD-4329-8962-413041F0309D}" type="slidenum">
              <a:rPr lang="en-US" smtClean="0"/>
              <a:t>‹#›</a:t>
            </a:fld>
            <a:endParaRPr lang="en-US"/>
          </a:p>
        </p:txBody>
      </p:sp>
    </p:spTree>
    <p:extLst>
      <p:ext uri="{BB962C8B-B14F-4D97-AF65-F5344CB8AC3E}">
        <p14:creationId xmlns:p14="http://schemas.microsoft.com/office/powerpoint/2010/main" val="2014514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23056A-8C43-441B-B3F2-4EE9D6FDECCB}" type="datetimeFigureOut">
              <a:rPr lang="en-US" smtClean="0"/>
              <a:t>2/10/2021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E177CF-57AD-4329-8962-413041F0309D}" type="slidenum">
              <a:rPr lang="en-US" smtClean="0"/>
              <a:t>‹#›</a:t>
            </a:fld>
            <a:endParaRPr lang="en-US"/>
          </a:p>
        </p:txBody>
      </p:sp>
    </p:spTree>
    <p:extLst>
      <p:ext uri="{BB962C8B-B14F-4D97-AF65-F5344CB8AC3E}">
        <p14:creationId xmlns:p14="http://schemas.microsoft.com/office/powerpoint/2010/main" val="772275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23056A-8C43-441B-B3F2-4EE9D6FDECCB}" type="datetimeFigureOut">
              <a:rPr lang="en-US" smtClean="0"/>
              <a:t>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E177CF-57AD-4329-8962-413041F0309D}" type="slidenum">
              <a:rPr lang="en-US" smtClean="0"/>
              <a:t>‹#›</a:t>
            </a:fld>
            <a:endParaRPr lang="en-US"/>
          </a:p>
        </p:txBody>
      </p:sp>
    </p:spTree>
    <p:extLst>
      <p:ext uri="{BB962C8B-B14F-4D97-AF65-F5344CB8AC3E}">
        <p14:creationId xmlns:p14="http://schemas.microsoft.com/office/powerpoint/2010/main" val="1738172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23056A-8C43-441B-B3F2-4EE9D6FDECCB}" type="datetimeFigureOut">
              <a:rPr lang="en-US" smtClean="0"/>
              <a:t>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E177CF-57AD-4329-8962-413041F0309D}" type="slidenum">
              <a:rPr lang="en-US" smtClean="0"/>
              <a:t>‹#›</a:t>
            </a:fld>
            <a:endParaRPr lang="en-US"/>
          </a:p>
        </p:txBody>
      </p:sp>
    </p:spTree>
    <p:extLst>
      <p:ext uri="{BB962C8B-B14F-4D97-AF65-F5344CB8AC3E}">
        <p14:creationId xmlns:p14="http://schemas.microsoft.com/office/powerpoint/2010/main" val="2059169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23056A-8C43-441B-B3F2-4EE9D6FDECCB}" type="datetimeFigureOut">
              <a:rPr lang="en-US" smtClean="0"/>
              <a:t>2/10/2021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E177CF-57AD-4329-8962-413041F0309D}" type="slidenum">
              <a:rPr lang="en-US" smtClean="0"/>
              <a:t>‹#›</a:t>
            </a:fld>
            <a:endParaRPr lang="en-US"/>
          </a:p>
        </p:txBody>
      </p:sp>
    </p:spTree>
    <p:extLst>
      <p:ext uri="{BB962C8B-B14F-4D97-AF65-F5344CB8AC3E}">
        <p14:creationId xmlns:p14="http://schemas.microsoft.com/office/powerpoint/2010/main" val="15553589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ka-GE" sz="2000" b="1" dirty="0"/>
              <a:t>სსიპ  ლ. საყვარელიძის სახელობის დაავადებათა კონტროლისა და საზოგადოებრივი ჯანმრთელობის ეროვნული ცენტრი</a:t>
            </a:r>
            <a:r>
              <a:rPr lang="en-US" sz="2000" dirty="0"/>
              <a:t/>
            </a:r>
            <a:br>
              <a:rPr lang="en-US" sz="2000" dirty="0"/>
            </a:br>
            <a:r>
              <a:rPr lang="ka-GE" sz="2000" dirty="0"/>
              <a:t> </a:t>
            </a:r>
            <a:r>
              <a:rPr lang="en-US" sz="2000" dirty="0"/>
              <a:t/>
            </a:r>
            <a:br>
              <a:rPr lang="en-US" sz="2000" dirty="0"/>
            </a:br>
            <a:r>
              <a:rPr lang="ka-GE" sz="2000" dirty="0"/>
              <a:t> </a:t>
            </a:r>
            <a:r>
              <a:rPr lang="en-US" sz="2000" dirty="0"/>
              <a:t/>
            </a:r>
            <a:br>
              <a:rPr lang="en-US" sz="2000" dirty="0"/>
            </a:br>
            <a:r>
              <a:rPr lang="ka-GE" sz="2000" b="1" dirty="0"/>
              <a:t>ქუთაისის ფილიალის  სახიფათო ნარჩენების (სამედიცინო ნარჩენების) ინსინერაციის საწარმოს ექსპლუატაციის პირობების ცვლილება (წარმადობის გაზრდა</a:t>
            </a:r>
            <a:r>
              <a:rPr lang="ka-GE" sz="2000" b="1" dirty="0" smtClean="0"/>
              <a:t>)</a:t>
            </a:r>
            <a:endParaRPr lang="en-US" sz="2000" dirty="0">
              <a:latin typeface="Stylfaen"/>
            </a:endParaRPr>
          </a:p>
        </p:txBody>
      </p:sp>
      <p:sp>
        <p:nvSpPr>
          <p:cNvPr id="3" name="Subtitle 2"/>
          <p:cNvSpPr>
            <a:spLocks noGrp="1"/>
          </p:cNvSpPr>
          <p:nvPr>
            <p:ph type="subTitle" idx="1"/>
          </p:nvPr>
        </p:nvSpPr>
        <p:spPr>
          <a:xfrm>
            <a:off x="1524000" y="4411980"/>
            <a:ext cx="9144000" cy="845820"/>
          </a:xfrm>
        </p:spPr>
        <p:txBody>
          <a:bodyPr>
            <a:normAutofit/>
          </a:bodyPr>
          <a:lstStyle/>
          <a:p>
            <a:r>
              <a:rPr lang="ka-GE" sz="2000" b="1" dirty="0"/>
              <a:t>გარემოზე ზემოქმედების შეფასების </a:t>
            </a:r>
            <a:r>
              <a:rPr lang="ka-GE" sz="2000" b="1" dirty="0" smtClean="0"/>
              <a:t>ანგარიში</a:t>
            </a:r>
            <a:endParaRPr lang="en-US" sz="2000" dirty="0"/>
          </a:p>
        </p:txBody>
      </p:sp>
      <p:pic>
        <p:nvPicPr>
          <p:cNvPr id="4" name="Picture 3"/>
          <p:cNvPicPr>
            <a:picLocks noChangeAspect="1"/>
          </p:cNvPicPr>
          <p:nvPr/>
        </p:nvPicPr>
        <p:blipFill>
          <a:blip r:embed="rId2"/>
          <a:stretch>
            <a:fillRect/>
          </a:stretch>
        </p:blipFill>
        <p:spPr>
          <a:xfrm>
            <a:off x="121024" y="79857"/>
            <a:ext cx="1658256" cy="1042506"/>
          </a:xfrm>
          <a:prstGeom prst="rect">
            <a:avLst/>
          </a:prstGeom>
        </p:spPr>
      </p:pic>
    </p:spTree>
    <p:extLst>
      <p:ext uri="{BB962C8B-B14F-4D97-AF65-F5344CB8AC3E}">
        <p14:creationId xmlns:p14="http://schemas.microsoft.com/office/powerpoint/2010/main" val="4171896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37845"/>
          </a:xfrm>
        </p:spPr>
        <p:txBody>
          <a:bodyPr>
            <a:normAutofit/>
          </a:bodyPr>
          <a:lstStyle/>
          <a:p>
            <a:pPr algn="ctr"/>
            <a:r>
              <a:rPr lang="ka-GE" sz="2000" b="1" dirty="0"/>
              <a:t>ზემოქმედება ატმოსფერული ჰაერის </a:t>
            </a:r>
            <a:r>
              <a:rPr lang="ka-GE" sz="2000" b="1" dirty="0" smtClean="0"/>
              <a:t>ხარისხზე</a:t>
            </a:r>
            <a:endParaRPr lang="en-US" sz="2000" b="1" dirty="0">
              <a:latin typeface="Stylfaen"/>
            </a:endParaRPr>
          </a:p>
        </p:txBody>
      </p:sp>
      <p:graphicFrame>
        <p:nvGraphicFramePr>
          <p:cNvPr id="3" name="Table 2"/>
          <p:cNvGraphicFramePr>
            <a:graphicFrameLocks noGrp="1"/>
          </p:cNvGraphicFramePr>
          <p:nvPr>
            <p:extLst>
              <p:ext uri="{D42A27DB-BD31-4B8C-83A1-F6EECF244321}">
                <p14:modId xmlns:p14="http://schemas.microsoft.com/office/powerpoint/2010/main" val="588540903"/>
              </p:ext>
            </p:extLst>
          </p:nvPr>
        </p:nvGraphicFramePr>
        <p:xfrm>
          <a:off x="838200" y="982980"/>
          <a:ext cx="10603230" cy="5363281"/>
        </p:xfrm>
        <a:graphic>
          <a:graphicData uri="http://schemas.openxmlformats.org/drawingml/2006/table">
            <a:tbl>
              <a:tblPr firstRow="1" firstCol="1" bandRow="1">
                <a:tableStyleId>{5C22544A-7EE6-4342-B048-85BDC9FD1C3A}</a:tableStyleId>
              </a:tblPr>
              <a:tblGrid>
                <a:gridCol w="863103"/>
                <a:gridCol w="4934743"/>
                <a:gridCol w="2788650"/>
                <a:gridCol w="2016734"/>
              </a:tblGrid>
              <a:tr h="780342">
                <a:tc gridSpan="2">
                  <a:txBody>
                    <a:bodyPr/>
                    <a:lstStyle/>
                    <a:p>
                      <a:pPr algn="ctr" fontAlgn="base">
                        <a:lnSpc>
                          <a:spcPct val="107000"/>
                        </a:lnSpc>
                      </a:pPr>
                      <a:r>
                        <a:rPr lang="ka-GE" sz="1600" dirty="0">
                          <a:effectLst/>
                        </a:rPr>
                        <a:t>მავნე ნივთიერების </a:t>
                      </a:r>
                      <a:endParaRPr lang="en-US" sz="1600" dirty="0">
                        <a:effectLst/>
                        <a:latin typeface="Calibri" panose="020F0502020204030204" pitchFamily="34" charset="0"/>
                      </a:endParaRPr>
                    </a:p>
                  </a:txBody>
                  <a:tcPr marL="68580" marR="68580" marT="0" marB="0" anchor="ctr"/>
                </a:tc>
                <a:tc hMerge="1">
                  <a:txBody>
                    <a:bodyPr/>
                    <a:lstStyle/>
                    <a:p>
                      <a:endParaRPr lang="en-US"/>
                    </a:p>
                  </a:txBody>
                  <a:tcPr/>
                </a:tc>
                <a:tc gridSpan="2">
                  <a:txBody>
                    <a:bodyPr/>
                    <a:lstStyle/>
                    <a:p>
                      <a:pPr algn="ctr" fontAlgn="base">
                        <a:lnSpc>
                          <a:spcPct val="107000"/>
                        </a:lnSpc>
                      </a:pPr>
                      <a:r>
                        <a:rPr lang="ka-GE" sz="1600">
                          <a:effectLst/>
                        </a:rPr>
                        <a:t>მავნე ნივთიერებათა ზღვრულად დასაშვები კონცენტრაციის წილი ობიექტიდან</a:t>
                      </a:r>
                      <a:endParaRPr lang="en-US" sz="1600">
                        <a:effectLst/>
                        <a:latin typeface="Calibri" panose="020F0502020204030204" pitchFamily="34" charset="0"/>
                      </a:endParaRPr>
                    </a:p>
                  </a:txBody>
                  <a:tcPr marL="68580" marR="68580" marT="0" marB="0" anchor="ctr"/>
                </a:tc>
                <a:tc hMerge="1">
                  <a:txBody>
                    <a:bodyPr/>
                    <a:lstStyle/>
                    <a:p>
                      <a:endParaRPr lang="en-US"/>
                    </a:p>
                  </a:txBody>
                  <a:tcPr/>
                </a:tc>
              </a:tr>
              <a:tr h="780342">
                <a:tc>
                  <a:txBody>
                    <a:bodyPr/>
                    <a:lstStyle/>
                    <a:p>
                      <a:pPr algn="ctr" fontAlgn="base">
                        <a:lnSpc>
                          <a:spcPct val="107000"/>
                        </a:lnSpc>
                      </a:pPr>
                      <a:r>
                        <a:rPr lang="ka-GE" sz="1600">
                          <a:effectLst/>
                        </a:rPr>
                        <a:t>კოდი</a:t>
                      </a:r>
                      <a:endParaRPr lang="en-US" sz="1600">
                        <a:effectLst/>
                        <a:latin typeface="Calibri" panose="020F0502020204030204" pitchFamily="34" charset="0"/>
                      </a:endParaRPr>
                    </a:p>
                  </a:txBody>
                  <a:tcPr marL="68580" marR="68580" marT="0" marB="0" anchor="ctr"/>
                </a:tc>
                <a:tc>
                  <a:txBody>
                    <a:bodyPr/>
                    <a:lstStyle/>
                    <a:p>
                      <a:pPr algn="ctr" fontAlgn="base">
                        <a:lnSpc>
                          <a:spcPct val="107000"/>
                        </a:lnSpc>
                      </a:pPr>
                      <a:r>
                        <a:rPr lang="ka-GE" sz="1600" dirty="0">
                          <a:effectLst/>
                        </a:rPr>
                        <a:t>დასახელება</a:t>
                      </a:r>
                      <a:endParaRPr lang="en-US" sz="1600" dirty="0">
                        <a:effectLst/>
                        <a:latin typeface="Calibri" panose="020F0502020204030204" pitchFamily="34" charset="0"/>
                      </a:endParaRPr>
                    </a:p>
                  </a:txBody>
                  <a:tcPr marL="68580" marR="68580" marT="0" marB="0" anchor="ctr"/>
                </a:tc>
                <a:tc>
                  <a:txBody>
                    <a:bodyPr/>
                    <a:lstStyle/>
                    <a:p>
                      <a:pPr algn="ctr" fontAlgn="base">
                        <a:lnSpc>
                          <a:spcPct val="107000"/>
                        </a:lnSpc>
                        <a:spcAft>
                          <a:spcPts val="600"/>
                        </a:spcAft>
                      </a:pPr>
                      <a:r>
                        <a:rPr lang="ka-GE" sz="1600" dirty="0">
                          <a:effectLst/>
                        </a:rPr>
                        <a:t>უახლოესი დასახლებული პუნქტის საზღვარზე</a:t>
                      </a:r>
                      <a:endParaRPr lang="en-US" sz="1600" dirty="0">
                        <a:effectLst/>
                        <a:latin typeface="Calibri" panose="020F0502020204030204" pitchFamily="34" charset="0"/>
                      </a:endParaRPr>
                    </a:p>
                  </a:txBody>
                  <a:tcPr marL="68580" marR="68580" marT="0" marB="0" anchor="ctr"/>
                </a:tc>
                <a:tc>
                  <a:txBody>
                    <a:bodyPr/>
                    <a:lstStyle/>
                    <a:p>
                      <a:pPr algn="ctr" fontAlgn="base">
                        <a:lnSpc>
                          <a:spcPct val="107000"/>
                        </a:lnSpc>
                        <a:spcAft>
                          <a:spcPts val="600"/>
                        </a:spcAft>
                      </a:pPr>
                      <a:r>
                        <a:rPr lang="ka-GE" sz="1600">
                          <a:effectLst/>
                        </a:rPr>
                        <a:t>500 მ რადიუსის საზღვარზე</a:t>
                      </a:r>
                      <a:endParaRPr lang="en-US" sz="1600">
                        <a:effectLst/>
                        <a:latin typeface="Calibri" panose="020F0502020204030204" pitchFamily="34" charset="0"/>
                      </a:endParaRPr>
                    </a:p>
                  </a:txBody>
                  <a:tcPr marL="68580" marR="68580" marT="0" marB="0" anchor="ctr"/>
                </a:tc>
              </a:tr>
              <a:tr h="383526">
                <a:tc>
                  <a:txBody>
                    <a:bodyPr/>
                    <a:lstStyle/>
                    <a:p>
                      <a:pPr algn="ctr" fontAlgn="base">
                        <a:lnSpc>
                          <a:spcPct val="107000"/>
                        </a:lnSpc>
                      </a:pPr>
                      <a:r>
                        <a:rPr lang="ka-GE" sz="1600">
                          <a:effectLst/>
                        </a:rPr>
                        <a:t>1</a:t>
                      </a:r>
                      <a:endParaRPr lang="en-US" sz="1600">
                        <a:effectLst/>
                        <a:latin typeface="Calibri" panose="020F0502020204030204" pitchFamily="34" charset="0"/>
                      </a:endParaRPr>
                    </a:p>
                  </a:txBody>
                  <a:tcPr marL="68580" marR="68580" marT="0" marB="0" anchor="ctr"/>
                </a:tc>
                <a:tc>
                  <a:txBody>
                    <a:bodyPr/>
                    <a:lstStyle/>
                    <a:p>
                      <a:pPr algn="ctr" fontAlgn="base">
                        <a:lnSpc>
                          <a:spcPct val="107000"/>
                        </a:lnSpc>
                      </a:pPr>
                      <a:r>
                        <a:rPr lang="ka-GE" sz="1600">
                          <a:effectLst/>
                        </a:rPr>
                        <a:t>2</a:t>
                      </a:r>
                      <a:endParaRPr lang="en-US" sz="1600">
                        <a:effectLst/>
                        <a:latin typeface="Calibri" panose="020F0502020204030204" pitchFamily="34" charset="0"/>
                      </a:endParaRPr>
                    </a:p>
                  </a:txBody>
                  <a:tcPr marL="68580" marR="68580" marT="0" marB="0" anchor="ctr"/>
                </a:tc>
                <a:tc>
                  <a:txBody>
                    <a:bodyPr/>
                    <a:lstStyle/>
                    <a:p>
                      <a:pPr algn="ctr" fontAlgn="base">
                        <a:lnSpc>
                          <a:spcPct val="107000"/>
                        </a:lnSpc>
                        <a:spcAft>
                          <a:spcPts val="600"/>
                        </a:spcAft>
                      </a:pPr>
                      <a:r>
                        <a:rPr lang="ka-GE" sz="1600" dirty="0">
                          <a:effectLst/>
                        </a:rPr>
                        <a:t>3</a:t>
                      </a:r>
                      <a:endParaRPr lang="en-US" sz="1600" dirty="0">
                        <a:effectLst/>
                        <a:latin typeface="Calibri" panose="020F0502020204030204" pitchFamily="34" charset="0"/>
                      </a:endParaRPr>
                    </a:p>
                  </a:txBody>
                  <a:tcPr marL="68580" marR="68580" marT="0" marB="0" anchor="ctr"/>
                </a:tc>
                <a:tc>
                  <a:txBody>
                    <a:bodyPr/>
                    <a:lstStyle/>
                    <a:p>
                      <a:pPr algn="ctr" fontAlgn="base">
                        <a:lnSpc>
                          <a:spcPct val="107000"/>
                        </a:lnSpc>
                        <a:spcAft>
                          <a:spcPts val="600"/>
                        </a:spcAft>
                      </a:pPr>
                      <a:r>
                        <a:rPr lang="ka-GE" sz="1600">
                          <a:effectLst/>
                        </a:rPr>
                        <a:t>4</a:t>
                      </a:r>
                      <a:endParaRPr lang="en-US" sz="1600">
                        <a:effectLst/>
                        <a:latin typeface="Calibri" panose="020F0502020204030204" pitchFamily="34" charset="0"/>
                      </a:endParaRPr>
                    </a:p>
                  </a:txBody>
                  <a:tcPr marL="68580" marR="68580" marT="0" marB="0" anchor="ctr"/>
                </a:tc>
              </a:tr>
              <a:tr h="397125">
                <a:tc>
                  <a:txBody>
                    <a:bodyPr/>
                    <a:lstStyle/>
                    <a:p>
                      <a:pPr>
                        <a:lnSpc>
                          <a:spcPct val="107000"/>
                        </a:lnSpc>
                        <a:spcAft>
                          <a:spcPts val="600"/>
                        </a:spcAft>
                      </a:pPr>
                      <a:r>
                        <a:rPr lang="ka-GE" sz="1600">
                          <a:effectLst/>
                        </a:rPr>
                        <a:t>0133</a:t>
                      </a:r>
                      <a:endParaRPr lang="en-US" sz="16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600"/>
                        </a:spcAft>
                      </a:pPr>
                      <a:r>
                        <a:rPr lang="ka-GE" sz="1600">
                          <a:effectLst/>
                        </a:rPr>
                        <a:t>კადმიუმის ოქსიდი (კადმიუმზე გადაანგარიშებით)</a:t>
                      </a:r>
                      <a:endParaRPr lang="en-US" sz="16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fontAlgn="base">
                        <a:lnSpc>
                          <a:spcPct val="107000"/>
                        </a:lnSpc>
                        <a:spcAft>
                          <a:spcPts val="600"/>
                        </a:spcAft>
                      </a:pPr>
                      <a:r>
                        <a:rPr lang="ka-GE" sz="1600" dirty="0">
                          <a:effectLst/>
                        </a:rPr>
                        <a:t>0.01</a:t>
                      </a:r>
                      <a:endParaRPr lang="en-US" sz="1600" dirty="0">
                        <a:effectLst/>
                        <a:latin typeface="Calibri" panose="020F0502020204030204" pitchFamily="34" charset="0"/>
                      </a:endParaRPr>
                    </a:p>
                  </a:txBody>
                  <a:tcPr marL="68580" marR="68580" marT="0" marB="0" anchor="ctr"/>
                </a:tc>
                <a:tc>
                  <a:txBody>
                    <a:bodyPr/>
                    <a:lstStyle/>
                    <a:p>
                      <a:pPr algn="ctr" fontAlgn="base">
                        <a:lnSpc>
                          <a:spcPct val="107000"/>
                        </a:lnSpc>
                        <a:spcAft>
                          <a:spcPts val="600"/>
                        </a:spcAft>
                      </a:pPr>
                      <a:r>
                        <a:rPr lang="ka-GE" sz="1600" dirty="0">
                          <a:effectLst/>
                        </a:rPr>
                        <a:t>1.44E-03</a:t>
                      </a:r>
                      <a:endParaRPr lang="en-US" sz="1600" dirty="0">
                        <a:effectLst/>
                        <a:latin typeface="Calibri" panose="020F0502020204030204" pitchFamily="34" charset="0"/>
                      </a:endParaRPr>
                    </a:p>
                  </a:txBody>
                  <a:tcPr marL="68580" marR="68580" marT="0" marB="0" anchor="ctr"/>
                </a:tc>
              </a:tr>
              <a:tr h="397125">
                <a:tc>
                  <a:txBody>
                    <a:bodyPr/>
                    <a:lstStyle/>
                    <a:p>
                      <a:pPr>
                        <a:lnSpc>
                          <a:spcPct val="107000"/>
                        </a:lnSpc>
                        <a:spcAft>
                          <a:spcPts val="600"/>
                        </a:spcAft>
                      </a:pPr>
                      <a:r>
                        <a:rPr lang="ka-GE" sz="1600">
                          <a:effectLst/>
                        </a:rPr>
                        <a:t>0183</a:t>
                      </a:r>
                      <a:endParaRPr lang="en-US" sz="16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600"/>
                        </a:spcAft>
                      </a:pPr>
                      <a:r>
                        <a:rPr lang="ka-GE" sz="1600">
                          <a:effectLst/>
                        </a:rPr>
                        <a:t>ვერცხლისწყალი (ლითონური ვერცხლისწყალი)</a:t>
                      </a:r>
                      <a:endParaRPr lang="en-US" sz="16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ka-GE" sz="1600">
                          <a:effectLst/>
                        </a:rPr>
                        <a:t>0.20</a:t>
                      </a:r>
                      <a:endParaRPr lang="en-US" sz="16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base">
                        <a:lnSpc>
                          <a:spcPct val="107000"/>
                        </a:lnSpc>
                        <a:spcAft>
                          <a:spcPts val="600"/>
                        </a:spcAft>
                      </a:pPr>
                      <a:r>
                        <a:rPr lang="ka-GE" sz="1600" dirty="0">
                          <a:effectLst/>
                        </a:rPr>
                        <a:t>0.03</a:t>
                      </a:r>
                      <a:endParaRPr lang="en-US" sz="1600" dirty="0">
                        <a:effectLst/>
                        <a:latin typeface="Calibri" panose="020F0502020204030204" pitchFamily="34" charset="0"/>
                      </a:endParaRPr>
                    </a:p>
                  </a:txBody>
                  <a:tcPr marL="68580" marR="68580" marT="0" marB="0" anchor="ctr"/>
                </a:tc>
              </a:tr>
              <a:tr h="397125">
                <a:tc>
                  <a:txBody>
                    <a:bodyPr/>
                    <a:lstStyle/>
                    <a:p>
                      <a:pPr>
                        <a:lnSpc>
                          <a:spcPct val="107000"/>
                        </a:lnSpc>
                        <a:spcAft>
                          <a:spcPts val="600"/>
                        </a:spcAft>
                      </a:pPr>
                      <a:r>
                        <a:rPr lang="ka-GE" sz="1600">
                          <a:effectLst/>
                        </a:rPr>
                        <a:t>0184</a:t>
                      </a:r>
                      <a:endParaRPr lang="en-US" sz="16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600"/>
                        </a:spcAft>
                      </a:pPr>
                      <a:r>
                        <a:rPr lang="ka-GE" sz="1600">
                          <a:effectLst/>
                        </a:rPr>
                        <a:t>ტყვია და მისი არაორგანული ნაერთები (ტყვიაზე გადაანგარიშებით)</a:t>
                      </a:r>
                      <a:endParaRPr lang="en-US" sz="16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ka-GE" sz="1600">
                          <a:effectLst/>
                        </a:rPr>
                        <a:t>0.40</a:t>
                      </a:r>
                      <a:endParaRPr lang="en-US" sz="16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base">
                        <a:lnSpc>
                          <a:spcPct val="107000"/>
                        </a:lnSpc>
                        <a:spcAft>
                          <a:spcPts val="600"/>
                        </a:spcAft>
                      </a:pPr>
                      <a:r>
                        <a:rPr lang="ka-GE" sz="1600" dirty="0">
                          <a:effectLst/>
                        </a:rPr>
                        <a:t>0.05</a:t>
                      </a:r>
                      <a:endParaRPr lang="en-US" sz="1600" dirty="0">
                        <a:effectLst/>
                        <a:latin typeface="Calibri" panose="020F0502020204030204" pitchFamily="34" charset="0"/>
                      </a:endParaRPr>
                    </a:p>
                  </a:txBody>
                  <a:tcPr marL="68580" marR="68580" marT="0" marB="0" anchor="ctr"/>
                </a:tc>
              </a:tr>
              <a:tr h="397125">
                <a:tc>
                  <a:txBody>
                    <a:bodyPr/>
                    <a:lstStyle/>
                    <a:p>
                      <a:pPr>
                        <a:lnSpc>
                          <a:spcPct val="107000"/>
                        </a:lnSpc>
                        <a:spcAft>
                          <a:spcPts val="600"/>
                        </a:spcAft>
                      </a:pPr>
                      <a:r>
                        <a:rPr lang="ka-GE" sz="1600">
                          <a:effectLst/>
                        </a:rPr>
                        <a:t>0301</a:t>
                      </a:r>
                      <a:endParaRPr lang="en-US" sz="16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600"/>
                        </a:spcAft>
                      </a:pPr>
                      <a:r>
                        <a:rPr lang="ka-GE" sz="1600">
                          <a:effectLst/>
                        </a:rPr>
                        <a:t>აზოტის დიოქსიდი (აზოტის (IV) ოქსიდი)</a:t>
                      </a:r>
                      <a:endParaRPr lang="en-US" sz="16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ka-GE" sz="1600">
                          <a:effectLst/>
                        </a:rPr>
                        <a:t>0.31</a:t>
                      </a:r>
                      <a:endParaRPr lang="en-US" sz="16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base">
                        <a:lnSpc>
                          <a:spcPct val="107000"/>
                        </a:lnSpc>
                        <a:spcAft>
                          <a:spcPts val="600"/>
                        </a:spcAft>
                      </a:pPr>
                      <a:r>
                        <a:rPr lang="ka-GE" sz="1600" dirty="0">
                          <a:effectLst/>
                        </a:rPr>
                        <a:t>0.17</a:t>
                      </a:r>
                      <a:endParaRPr lang="en-US" sz="1600" dirty="0">
                        <a:effectLst/>
                        <a:latin typeface="Calibri" panose="020F0502020204030204" pitchFamily="34" charset="0"/>
                      </a:endParaRPr>
                    </a:p>
                  </a:txBody>
                  <a:tcPr marL="68580" marR="68580" marT="0" marB="0" anchor="ctr"/>
                </a:tc>
              </a:tr>
              <a:tr h="397125">
                <a:tc>
                  <a:txBody>
                    <a:bodyPr/>
                    <a:lstStyle/>
                    <a:p>
                      <a:pPr>
                        <a:lnSpc>
                          <a:spcPct val="107000"/>
                        </a:lnSpc>
                        <a:spcAft>
                          <a:spcPts val="600"/>
                        </a:spcAft>
                      </a:pPr>
                      <a:r>
                        <a:rPr lang="ka-GE" sz="1600">
                          <a:effectLst/>
                        </a:rPr>
                        <a:t>0337</a:t>
                      </a:r>
                      <a:endParaRPr lang="en-US" sz="16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600"/>
                        </a:spcAft>
                      </a:pPr>
                      <a:r>
                        <a:rPr lang="ka-GE" sz="1600">
                          <a:effectLst/>
                        </a:rPr>
                        <a:t>ნახშირბადის ოქსიდი</a:t>
                      </a:r>
                      <a:endParaRPr lang="en-US" sz="16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ka-GE" sz="1600">
                          <a:effectLst/>
                        </a:rPr>
                        <a:t>0.31</a:t>
                      </a:r>
                      <a:endParaRPr lang="en-US" sz="16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base">
                        <a:lnSpc>
                          <a:spcPct val="107000"/>
                        </a:lnSpc>
                        <a:spcAft>
                          <a:spcPts val="600"/>
                        </a:spcAft>
                      </a:pPr>
                      <a:r>
                        <a:rPr lang="ka-GE" sz="1600" dirty="0">
                          <a:effectLst/>
                        </a:rPr>
                        <a:t>0.30</a:t>
                      </a:r>
                      <a:endParaRPr lang="en-US" sz="1600" dirty="0">
                        <a:effectLst/>
                        <a:latin typeface="Calibri" panose="020F0502020204030204" pitchFamily="34" charset="0"/>
                      </a:endParaRPr>
                    </a:p>
                  </a:txBody>
                  <a:tcPr marL="68580" marR="68580" marT="0" marB="0" anchor="ctr"/>
                </a:tc>
              </a:tr>
              <a:tr h="397125">
                <a:tc>
                  <a:txBody>
                    <a:bodyPr/>
                    <a:lstStyle/>
                    <a:p>
                      <a:pPr>
                        <a:lnSpc>
                          <a:spcPct val="107000"/>
                        </a:lnSpc>
                        <a:spcAft>
                          <a:spcPts val="600"/>
                        </a:spcAft>
                      </a:pPr>
                      <a:r>
                        <a:rPr lang="ka-GE" sz="1600">
                          <a:effectLst/>
                        </a:rPr>
                        <a:t>2902</a:t>
                      </a:r>
                      <a:endParaRPr lang="en-US" sz="16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600"/>
                        </a:spcAft>
                      </a:pPr>
                      <a:r>
                        <a:rPr lang="ka-GE" sz="1600">
                          <a:effectLst/>
                        </a:rPr>
                        <a:t>შეწონილი  ნაწილაკები</a:t>
                      </a:r>
                      <a:endParaRPr lang="en-US" sz="16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ka-GE" sz="1600">
                          <a:effectLst/>
                        </a:rPr>
                        <a:t>0.45</a:t>
                      </a:r>
                      <a:endParaRPr lang="en-US" sz="16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base">
                        <a:lnSpc>
                          <a:spcPct val="107000"/>
                        </a:lnSpc>
                        <a:spcAft>
                          <a:spcPts val="600"/>
                        </a:spcAft>
                      </a:pPr>
                      <a:r>
                        <a:rPr lang="ka-GE" sz="1600" dirty="0">
                          <a:effectLst/>
                        </a:rPr>
                        <a:t>0.41</a:t>
                      </a:r>
                      <a:endParaRPr lang="en-US" sz="1600" dirty="0">
                        <a:effectLst/>
                        <a:latin typeface="Calibri" panose="020F0502020204030204" pitchFamily="34" charset="0"/>
                      </a:endParaRPr>
                    </a:p>
                  </a:txBody>
                  <a:tcPr marL="68580" marR="68580" marT="0" marB="0" anchor="ctr"/>
                </a:tc>
              </a:tr>
              <a:tr h="919413">
                <a:tc>
                  <a:txBody>
                    <a:bodyPr/>
                    <a:lstStyle/>
                    <a:p>
                      <a:pPr>
                        <a:lnSpc>
                          <a:spcPct val="107000"/>
                        </a:lnSpc>
                        <a:spcAft>
                          <a:spcPts val="600"/>
                        </a:spcAft>
                      </a:pPr>
                      <a:r>
                        <a:rPr lang="ka-GE" sz="1600">
                          <a:effectLst/>
                        </a:rPr>
                        <a:t>6030</a:t>
                      </a:r>
                      <a:endParaRPr lang="en-US" sz="16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600"/>
                        </a:spcAft>
                      </a:pPr>
                      <a:r>
                        <a:rPr lang="ka-GE" sz="1600">
                          <a:effectLst/>
                        </a:rPr>
                        <a:t>ჯამური ზემოქმედების ჯგუფი დარიშხანის ანჰიდრიდი და ტყვიის აცეტატი</a:t>
                      </a:r>
                      <a:endParaRPr lang="en-US" sz="16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ka-GE" sz="1600">
                          <a:effectLst/>
                        </a:rPr>
                        <a:t>0.40</a:t>
                      </a:r>
                      <a:endParaRPr lang="en-US" sz="16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base">
                        <a:lnSpc>
                          <a:spcPct val="107000"/>
                        </a:lnSpc>
                        <a:spcAft>
                          <a:spcPts val="600"/>
                        </a:spcAft>
                      </a:pPr>
                      <a:r>
                        <a:rPr lang="ka-GE" sz="1600" dirty="0">
                          <a:effectLst/>
                        </a:rPr>
                        <a:t>0.05</a:t>
                      </a:r>
                      <a:endParaRPr lang="en-US" sz="1600" dirty="0">
                        <a:effectLst/>
                        <a:latin typeface="Calibri" panose="020F0502020204030204" pitchFamily="34" charset="0"/>
                      </a:endParaRPr>
                    </a:p>
                  </a:txBody>
                  <a:tcPr marL="68580" marR="68580" marT="0" marB="0" anchor="ctr"/>
                </a:tc>
              </a:tr>
            </a:tbl>
          </a:graphicData>
        </a:graphic>
      </p:graphicFrame>
    </p:spTree>
    <p:extLst>
      <p:ext uri="{BB962C8B-B14F-4D97-AF65-F5344CB8AC3E}">
        <p14:creationId xmlns:p14="http://schemas.microsoft.com/office/powerpoint/2010/main" val="2509134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37845"/>
          </a:xfrm>
        </p:spPr>
        <p:txBody>
          <a:bodyPr>
            <a:normAutofit/>
          </a:bodyPr>
          <a:lstStyle/>
          <a:p>
            <a:pPr algn="ctr"/>
            <a:r>
              <a:rPr lang="ka-GE" sz="2000" b="1" dirty="0"/>
              <a:t>ხმაურის </a:t>
            </a:r>
            <a:r>
              <a:rPr lang="ka-GE" sz="2000" b="1" dirty="0" smtClean="0"/>
              <a:t>გავრცელება</a:t>
            </a:r>
            <a:endParaRPr lang="en-US" sz="2000" b="1" dirty="0">
              <a:latin typeface="Sylfane"/>
            </a:endParaRPr>
          </a:p>
        </p:txBody>
      </p:sp>
      <p:sp>
        <p:nvSpPr>
          <p:cNvPr id="3" name="Content Placeholder 2"/>
          <p:cNvSpPr>
            <a:spLocks noGrp="1"/>
          </p:cNvSpPr>
          <p:nvPr>
            <p:ph idx="1"/>
          </p:nvPr>
        </p:nvSpPr>
        <p:spPr>
          <a:xfrm>
            <a:off x="838200" y="1131570"/>
            <a:ext cx="10515600" cy="5045393"/>
          </a:xfrm>
        </p:spPr>
        <p:txBody>
          <a:bodyPr>
            <a:normAutofit/>
          </a:bodyPr>
          <a:lstStyle/>
          <a:p>
            <a:pPr marL="0" indent="0">
              <a:buNone/>
            </a:pPr>
            <a:r>
              <a:rPr lang="ka-GE" sz="1800" dirty="0" smtClean="0"/>
              <a:t>საწარმოში, </a:t>
            </a:r>
            <a:r>
              <a:rPr lang="ka-GE" sz="1800" dirty="0"/>
              <a:t>ექსპლუატაციაში იქნება </a:t>
            </a:r>
            <a:r>
              <a:rPr lang="ka-GE" sz="1800" dirty="0" smtClean="0"/>
              <a:t>მხოლოდ</a:t>
            </a:r>
            <a:r>
              <a:rPr lang="ka-GE" sz="1800" dirty="0" smtClean="0"/>
              <a:t> </a:t>
            </a:r>
            <a:r>
              <a:rPr lang="ka-GE" sz="1800" dirty="0"/>
              <a:t>ახალი </a:t>
            </a:r>
            <a:r>
              <a:rPr lang="ka-GE" sz="1800" dirty="0" smtClean="0"/>
              <a:t>ინსინერატორი;</a:t>
            </a:r>
          </a:p>
          <a:p>
            <a:pPr marL="0" indent="0">
              <a:buNone/>
            </a:pPr>
            <a:r>
              <a:rPr lang="ka-GE" sz="1800" dirty="0" smtClean="0"/>
              <a:t>ინსინერატორის </a:t>
            </a:r>
            <a:r>
              <a:rPr lang="ka-GE" sz="1800" dirty="0"/>
              <a:t>ფუნქციონირების პროცესში შენობის გარეთ ხმაურის დონე 65 დბ-ს არ </a:t>
            </a:r>
            <a:r>
              <a:rPr lang="ka-GE" sz="1800" dirty="0" smtClean="0"/>
              <a:t>გადააჭარბებს;</a:t>
            </a:r>
          </a:p>
          <a:p>
            <a:pPr marL="0" indent="0">
              <a:buNone/>
            </a:pPr>
            <a:r>
              <a:rPr lang="ka-GE" sz="1800" dirty="0" smtClean="0"/>
              <a:t>ხმაურის </a:t>
            </a:r>
            <a:r>
              <a:rPr lang="ka-GE" sz="1800" dirty="0"/>
              <a:t>გავრცელების საანგარიშო წერტილად განისაზღვრა უახლოესი საცხოვრებელი სახლი, რომელიც საწარმოდან დაცილებულია დაახლოებით </a:t>
            </a:r>
            <a:r>
              <a:rPr lang="ka-GE" sz="1800" dirty="0" smtClean="0"/>
              <a:t>40</a:t>
            </a:r>
            <a:r>
              <a:rPr lang="ka-GE" sz="1800" dirty="0" smtClean="0"/>
              <a:t> </a:t>
            </a:r>
            <a:r>
              <a:rPr lang="ka-GE" sz="1800" dirty="0"/>
              <a:t>მ </a:t>
            </a:r>
            <a:r>
              <a:rPr lang="ka-GE" sz="1800" dirty="0" smtClean="0"/>
              <a:t>მანძილით;</a:t>
            </a:r>
          </a:p>
          <a:p>
            <a:pPr marL="0" indent="0">
              <a:buNone/>
            </a:pPr>
            <a:r>
              <a:rPr lang="ka-GE" sz="1800" dirty="0" smtClean="0"/>
              <a:t>თუ </a:t>
            </a:r>
            <a:r>
              <a:rPr lang="ka-GE" sz="1800" dirty="0"/>
              <a:t>გავითვალისწინებთ, რომ საწარმოო შენობის გარეთ ხმაურის მაქსიმალური დონე იქნება 65 დბ, </a:t>
            </a:r>
            <a:r>
              <a:rPr lang="ka-GE" sz="1800" dirty="0" smtClean="0"/>
              <a:t>საანგარიშო </a:t>
            </a:r>
            <a:r>
              <a:rPr lang="ka-GE" sz="1800" dirty="0"/>
              <a:t>წერტილთან, კერძოდ საწარმოდან </a:t>
            </a:r>
            <a:r>
              <a:rPr lang="ka-GE" sz="1800" dirty="0" smtClean="0"/>
              <a:t>40</a:t>
            </a:r>
            <a:r>
              <a:rPr lang="ka-GE" sz="1800" dirty="0" smtClean="0"/>
              <a:t> </a:t>
            </a:r>
            <a:r>
              <a:rPr lang="ka-GE" sz="1800" dirty="0"/>
              <a:t>მ მანძილზე, ხმაურის </a:t>
            </a:r>
            <a:r>
              <a:rPr lang="ka-GE" sz="1800" dirty="0" smtClean="0"/>
              <a:t>დონე იქნება </a:t>
            </a:r>
            <a:r>
              <a:rPr lang="ka-GE" sz="1800" dirty="0" smtClean="0"/>
              <a:t>43</a:t>
            </a:r>
            <a:r>
              <a:rPr lang="ka-GE" sz="1800" dirty="0" smtClean="0"/>
              <a:t> </a:t>
            </a:r>
            <a:r>
              <a:rPr lang="ka-GE" sz="1800" dirty="0" smtClean="0"/>
              <a:t>დბ;</a:t>
            </a:r>
          </a:p>
          <a:p>
            <a:pPr marL="0" indent="0">
              <a:buNone/>
            </a:pPr>
            <a:endParaRPr lang="ka-GE" sz="1800" b="1" dirty="0" smtClean="0"/>
          </a:p>
          <a:p>
            <a:pPr marL="0" indent="0">
              <a:buNone/>
            </a:pPr>
            <a:r>
              <a:rPr lang="ka-GE" sz="1800" b="1" dirty="0" smtClean="0"/>
              <a:t>ნორმა:</a:t>
            </a:r>
          </a:p>
          <a:p>
            <a:pPr marL="0" indent="0">
              <a:buNone/>
            </a:pPr>
            <a:r>
              <a:rPr lang="ka-GE" sz="1800" b="1" dirty="0" smtClean="0"/>
              <a:t>საქართველოს </a:t>
            </a:r>
            <a:r>
              <a:rPr lang="ka-GE" sz="1800" b="1" dirty="0"/>
              <a:t>მთავრობის 2017 წლის 15 აგვისტოს N398 დადგენილებით დამტკიცებული ტექნიკური რეგლამენტის მიხედვით, მოცემულ შემთხვევაში უახლოეს საცხოვრებელ სახლთან ხმაურის დასაშვები ნორმა, დღის საათებში შეადგენს 45 დბ-ს, ხოლო ღამის საათებში 40 დბ-ს (ტერიტორიები, რომლებიც უშუალოდ ემიჯნებიან დაბალ სართულიან (სართულების რაოდენობა ≤6) საცხოვრებელ სახლებს, სამედიცინო დაწესებულებებს).</a:t>
            </a:r>
            <a:endParaRPr lang="en-US" sz="1800" b="1" dirty="0"/>
          </a:p>
          <a:p>
            <a:pPr marL="0" indent="0">
              <a:buNone/>
            </a:pPr>
            <a:endParaRPr lang="ka-GE" sz="1800" dirty="0" smtClean="0"/>
          </a:p>
          <a:p>
            <a:pPr marL="0" indent="0">
              <a:buNone/>
            </a:pPr>
            <a:endParaRPr lang="en-US" sz="1800" dirty="0"/>
          </a:p>
          <a:p>
            <a:pPr marL="0" indent="0">
              <a:buNone/>
            </a:pPr>
            <a:endParaRPr lang="en-US" sz="1800" dirty="0"/>
          </a:p>
        </p:txBody>
      </p:sp>
    </p:spTree>
    <p:extLst>
      <p:ext uri="{BB962C8B-B14F-4D97-AF65-F5344CB8AC3E}">
        <p14:creationId xmlns:p14="http://schemas.microsoft.com/office/powerpoint/2010/main" val="3606828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0705"/>
          </a:xfrm>
        </p:spPr>
        <p:txBody>
          <a:bodyPr>
            <a:normAutofit/>
          </a:bodyPr>
          <a:lstStyle/>
          <a:p>
            <a:pPr algn="ctr"/>
            <a:r>
              <a:rPr lang="ka-GE" sz="2000" b="1" dirty="0"/>
              <a:t>ნარჩენების წარმოქმნის და მართვის შედეგად მოსალოდნელი </a:t>
            </a:r>
            <a:r>
              <a:rPr lang="ka-GE" sz="2000" b="1" dirty="0" smtClean="0"/>
              <a:t>ზემოქმედება</a:t>
            </a:r>
            <a:endParaRPr lang="en-US" sz="2000" b="1" dirty="0">
              <a:latin typeface="Stylfaen"/>
            </a:endParaRPr>
          </a:p>
        </p:txBody>
      </p:sp>
      <p:sp>
        <p:nvSpPr>
          <p:cNvPr id="3" name="Content Placeholder 2"/>
          <p:cNvSpPr>
            <a:spLocks noGrp="1"/>
          </p:cNvSpPr>
          <p:nvPr>
            <p:ph idx="1"/>
          </p:nvPr>
        </p:nvSpPr>
        <p:spPr>
          <a:xfrm>
            <a:off x="842010" y="1131570"/>
            <a:ext cx="10515600" cy="4937760"/>
          </a:xfrm>
        </p:spPr>
        <p:txBody>
          <a:bodyPr>
            <a:normAutofit/>
          </a:bodyPr>
          <a:lstStyle/>
          <a:p>
            <a:pPr marL="0" indent="0">
              <a:buNone/>
            </a:pPr>
            <a:r>
              <a:rPr lang="ka-GE" sz="1800" dirty="0"/>
              <a:t>ინსინერატორის ექსპლუატაციის ეტაპზე </a:t>
            </a:r>
            <a:r>
              <a:rPr lang="ka-GE" sz="1800" dirty="0" smtClean="0"/>
              <a:t>ადგილი ექნება შემდეგი ნარჩენების წარმოქმნას:</a:t>
            </a:r>
          </a:p>
          <a:p>
            <a:pPr marL="0" indent="0">
              <a:buNone/>
            </a:pPr>
            <a:r>
              <a:rPr lang="ka-GE" sz="1800" b="1" dirty="0"/>
              <a:t>შერეული მუნიციპალური ნარჩენები (20 03 01).</a:t>
            </a:r>
            <a:endParaRPr lang="en-US" sz="1800" dirty="0"/>
          </a:p>
          <a:p>
            <a:r>
              <a:rPr lang="ka-GE" sz="1800" dirty="0" smtClean="0"/>
              <a:t>შერეული </a:t>
            </a:r>
            <a:r>
              <a:rPr lang="ka-GE" sz="1800" dirty="0"/>
              <a:t>მუნიციპალური ნარჩენების შეგროვდება მათთვის განკუთვნილ კონტეინერში და ლაბორატორიებში წარმოქმნილ მუნიციპალური ნარჩენებთან ერთად გატანილი იქნება შესაბამის ნაგავსაყრელზე, ქ. თბილისის დასუფთავების სამსახურის მიერ.</a:t>
            </a:r>
            <a:endParaRPr lang="en-US" sz="1800" dirty="0"/>
          </a:p>
          <a:p>
            <a:pPr marL="0" indent="0">
              <a:buNone/>
            </a:pPr>
            <a:r>
              <a:rPr lang="ka-GE" sz="1800" b="1" dirty="0" err="1"/>
              <a:t>ფლურესცენციული</a:t>
            </a:r>
            <a:r>
              <a:rPr lang="ka-GE" sz="1800" b="1" dirty="0"/>
              <a:t> მილები და სხვა ვერცხლის წყლის შემცველი ნარჩენები (20 01 21*).</a:t>
            </a:r>
            <a:endParaRPr lang="en-US" sz="1800" dirty="0"/>
          </a:p>
          <a:p>
            <a:r>
              <a:rPr lang="ka-GE" sz="1800" dirty="0" smtClean="0"/>
              <a:t>ნათურების </a:t>
            </a:r>
            <a:r>
              <a:rPr lang="ka-GE" sz="1800" dirty="0"/>
              <a:t>ნარჩენები განთავსდება ლაბორატორიაში წარმოქმნილ ანალოგიურ ნარჩენებთან ერთად და შემდგომი მართვის მიზნით, გადაეცემა შესაბამისი ნებართვის მქონე ორგანიზაციას, რომლის გამოვლენა განხორციელდება ტენდერის საშუალებით</a:t>
            </a:r>
            <a:r>
              <a:rPr lang="ka-GE" sz="1800" dirty="0" smtClean="0"/>
              <a:t>.</a:t>
            </a:r>
          </a:p>
          <a:p>
            <a:pPr marL="0" indent="0">
              <a:buNone/>
            </a:pPr>
            <a:r>
              <a:rPr lang="ka-GE" sz="1800" b="1" dirty="0" smtClean="0"/>
              <a:t>ინსინერაციის/წვის </a:t>
            </a:r>
            <a:r>
              <a:rPr lang="ka-GE" sz="1800" b="1" dirty="0"/>
              <a:t>შედეგად მიღებული </a:t>
            </a:r>
            <a:r>
              <a:rPr lang="ka-GE" sz="1800" b="1" dirty="0" smtClean="0"/>
              <a:t>ნაცარი (</a:t>
            </a:r>
            <a:r>
              <a:rPr lang="ka-GE" sz="1800" b="1" dirty="0"/>
              <a:t>10 01 14</a:t>
            </a:r>
            <a:r>
              <a:rPr lang="ka-GE" sz="1800" b="1" dirty="0" smtClean="0"/>
              <a:t>* და </a:t>
            </a:r>
            <a:r>
              <a:rPr lang="ka-GE" sz="1800" b="1" dirty="0"/>
              <a:t>10 01 </a:t>
            </a:r>
            <a:r>
              <a:rPr lang="ka-GE" sz="1800" b="1" dirty="0" smtClean="0"/>
              <a:t>15)</a:t>
            </a:r>
            <a:endParaRPr lang="en-US" sz="1800" b="1" dirty="0"/>
          </a:p>
          <a:p>
            <a:r>
              <a:rPr lang="ka-GE" sz="1800" dirty="0" smtClean="0"/>
              <a:t>ფერფლი </a:t>
            </a:r>
            <a:r>
              <a:rPr lang="ka-GE" sz="1800" dirty="0"/>
              <a:t>ჯერ განთავსდება პოლიეთილენის ტომრებში, ხოლო შემდეგ, 100 ან/და 200 ლიტრი მოცულობის, სპეციალურ, ჰერმეტულ პოლიეთილენის </a:t>
            </a:r>
            <a:r>
              <a:rPr lang="ka-GE" sz="1800" dirty="0" smtClean="0"/>
              <a:t>კონტეინერებში;</a:t>
            </a:r>
          </a:p>
          <a:p>
            <a:r>
              <a:rPr lang="ka-GE" sz="1800" dirty="0"/>
              <a:t>ნაცრის სახიფათოობის დადგენის მიზნით, ინსინერატორის ექსპლუატაციის ეტაპზე, ნაცარს პერიოდულად ჩაუტარდება ანალიზი. ნაცარში სახიფათო კომპონენტების აღმოჩენის შემთხვევაში, ნაცარი შემდგომი მართვის მიზნით გადაეცემა შესაბამისი ნებართვის მქონე კომპანიას.</a:t>
            </a:r>
            <a:endParaRPr lang="en-US" sz="1800" dirty="0"/>
          </a:p>
          <a:p>
            <a:endParaRPr lang="en-US" sz="1800" dirty="0"/>
          </a:p>
          <a:p>
            <a:pPr marL="0" indent="0">
              <a:buNone/>
            </a:pPr>
            <a:endParaRPr lang="en-US" sz="1800" dirty="0">
              <a:latin typeface="Sylfane"/>
            </a:endParaRPr>
          </a:p>
        </p:txBody>
      </p:sp>
    </p:spTree>
    <p:extLst>
      <p:ext uri="{BB962C8B-B14F-4D97-AF65-F5344CB8AC3E}">
        <p14:creationId xmlns:p14="http://schemas.microsoft.com/office/powerpoint/2010/main" val="3125331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0705"/>
          </a:xfrm>
        </p:spPr>
        <p:txBody>
          <a:bodyPr>
            <a:normAutofit fontScale="90000"/>
          </a:bodyPr>
          <a:lstStyle/>
          <a:p>
            <a:pPr algn="ctr"/>
            <a:r>
              <a:rPr lang="ka-GE" sz="2000" b="1" dirty="0"/>
              <a:t>ზემოქმედება ადამიანის ჯანმრთელობაზე და უსაფრთხოებასთან დაკავშირებული </a:t>
            </a:r>
            <a:r>
              <a:rPr lang="ka-GE" sz="2000" b="1" dirty="0" smtClean="0"/>
              <a:t>რისკები</a:t>
            </a:r>
            <a:endParaRPr lang="en-US" sz="2000" b="1" dirty="0">
              <a:latin typeface="Stylfaen"/>
            </a:endParaRPr>
          </a:p>
        </p:txBody>
      </p:sp>
      <p:sp>
        <p:nvSpPr>
          <p:cNvPr id="3" name="Content Placeholder 2"/>
          <p:cNvSpPr>
            <a:spLocks noGrp="1"/>
          </p:cNvSpPr>
          <p:nvPr>
            <p:ph idx="1"/>
          </p:nvPr>
        </p:nvSpPr>
        <p:spPr>
          <a:xfrm>
            <a:off x="838200" y="1154430"/>
            <a:ext cx="10515600" cy="5022533"/>
          </a:xfrm>
        </p:spPr>
        <p:txBody>
          <a:bodyPr>
            <a:normAutofit lnSpcReduction="10000"/>
          </a:bodyPr>
          <a:lstStyle/>
          <a:p>
            <a:pPr marL="0" indent="0">
              <a:lnSpc>
                <a:spcPct val="100000"/>
              </a:lnSpc>
              <a:buNone/>
            </a:pPr>
            <a:r>
              <a:rPr lang="ka-GE" sz="1800" dirty="0" smtClean="0"/>
              <a:t>სამედიცინო </a:t>
            </a:r>
            <a:r>
              <a:rPr lang="ka-GE" sz="1800" dirty="0"/>
              <a:t>ნარჩენები ინსინერატორში ჩაიტვირთება შეფუთვის გაუხსნელად, პოლიეთილენის პაკეტებით, წინასწარი მანიპულაციების გარეშე. რაც ამცირებს პერსონალის ნარჩენებთან კონტაქტის </a:t>
            </a:r>
            <a:r>
              <a:rPr lang="ka-GE" sz="1800" dirty="0" smtClean="0"/>
              <a:t>რისკებს.</a:t>
            </a:r>
          </a:p>
          <a:p>
            <a:pPr marL="0" indent="0">
              <a:lnSpc>
                <a:spcPct val="100000"/>
              </a:lnSpc>
              <a:buNone/>
            </a:pPr>
            <a:r>
              <a:rPr lang="ka-GE" sz="1800" dirty="0" smtClean="0"/>
              <a:t>ინსინერატორის </a:t>
            </a:r>
            <a:r>
              <a:rPr lang="ka-GE" sz="1800" dirty="0"/>
              <a:t>უბანზე მომუშავე პერსონალი აღჭურვილი იქნება ინდივიდუალური დაცვის საშუალებებით, კერძოდ: სპეცტანსაცმლით და </a:t>
            </a:r>
            <a:r>
              <a:rPr lang="ka-GE" sz="1800" dirty="0" smtClean="0"/>
              <a:t>ხელთათმანებით.</a:t>
            </a:r>
          </a:p>
          <a:p>
            <a:pPr marL="0" indent="0">
              <a:lnSpc>
                <a:spcPct val="100000"/>
              </a:lnSpc>
              <a:buNone/>
            </a:pPr>
            <a:r>
              <a:rPr lang="ka-GE" sz="1800" dirty="0" smtClean="0"/>
              <a:t>მოხდება </a:t>
            </a:r>
            <a:r>
              <a:rPr lang="ka-GE" sz="1800" dirty="0"/>
              <a:t>ნარჩენებთან მომუშავე პერსონალის ინფორმირება და გადამზადება (საჭიროების შემთხვევაში), რათა მათ თავიანთი მოვალეობები შეასრულონ მართებულად და </a:t>
            </a:r>
            <a:r>
              <a:rPr lang="ka-GE" sz="1800" dirty="0" smtClean="0"/>
              <a:t>უსაფრთხოდ.</a:t>
            </a:r>
          </a:p>
          <a:p>
            <a:pPr marL="0" indent="0">
              <a:lnSpc>
                <a:spcPct val="100000"/>
              </a:lnSpc>
              <a:buNone/>
            </a:pPr>
            <a:r>
              <a:rPr lang="ka-GE" sz="1800" dirty="0" smtClean="0"/>
              <a:t>ნარჩენების </a:t>
            </a:r>
            <a:r>
              <a:rPr lang="ka-GE" sz="1800" dirty="0"/>
              <a:t>დასაწყობების ადგილზე დაუშვებელია დადგენილ ნორმაზე მეტი რაოდენობის ნარჩენების </a:t>
            </a:r>
            <a:r>
              <a:rPr lang="ka-GE" sz="1800" dirty="0" smtClean="0"/>
              <a:t>განთავსება;</a:t>
            </a:r>
          </a:p>
          <a:p>
            <a:pPr marL="0" indent="0">
              <a:lnSpc>
                <a:spcPct val="100000"/>
              </a:lnSpc>
              <a:buNone/>
            </a:pPr>
            <a:r>
              <a:rPr lang="ka-GE" sz="1800" dirty="0" smtClean="0"/>
              <a:t>ნარჩენების </a:t>
            </a:r>
            <a:r>
              <a:rPr lang="ka-GE" sz="1800" dirty="0"/>
              <a:t>დასაწყობების ადგილზე დაუშვებელია უცხო საგნების, პირადი ტანსაცმლის, სპეცტანსაცმლის, ინდ. დაცვის საშუალებების </a:t>
            </a:r>
            <a:r>
              <a:rPr lang="ka-GE" sz="1800" dirty="0" smtClean="0"/>
              <a:t>შენახვა;</a:t>
            </a:r>
          </a:p>
          <a:p>
            <a:pPr marL="0" indent="0">
              <a:lnSpc>
                <a:spcPct val="100000"/>
              </a:lnSpc>
              <a:buNone/>
            </a:pPr>
            <a:r>
              <a:rPr lang="ka-GE" sz="1800" dirty="0" smtClean="0"/>
              <a:t>დაუშვებელია </a:t>
            </a:r>
            <a:r>
              <a:rPr lang="ka-GE" sz="1800" dirty="0"/>
              <a:t>რაიმე ტიპის ზემოქმედება ტარაზე, სადაც განთავსებულია სამედიცინო ნარჩენები ან ნაცარი. ტარის ჰერმეტულობის დარღვევის შემთხვევაში ნარჩენები უნდა მოთავსდეს ახალ ტარაში, პირდაპირი კონტაქტის </a:t>
            </a:r>
            <a:r>
              <a:rPr lang="ka-GE" sz="1800" dirty="0" smtClean="0"/>
              <a:t>გარეშე;</a:t>
            </a:r>
          </a:p>
          <a:p>
            <a:pPr marL="0" indent="0">
              <a:lnSpc>
                <a:spcPct val="100000"/>
              </a:lnSpc>
              <a:buNone/>
            </a:pPr>
            <a:r>
              <a:rPr lang="ka-GE" sz="1800" dirty="0" smtClean="0"/>
              <a:t>ავადმყოფობის </a:t>
            </a:r>
            <a:r>
              <a:rPr lang="ka-GE" sz="1800" dirty="0"/>
              <a:t>ნებისმიერი ნიშნების გამოვლენის შემთხვევაში პერსონალმა უნდა შეწყვიტოს მუშაობა და მიმართოს სამედიცინო პუნქტს.</a:t>
            </a:r>
            <a:endParaRPr lang="en-US" sz="1800" dirty="0"/>
          </a:p>
          <a:p>
            <a:pPr marL="0" indent="0">
              <a:buNone/>
            </a:pPr>
            <a:endParaRPr lang="en-US" sz="1800" dirty="0">
              <a:latin typeface="Sylfane"/>
            </a:endParaRPr>
          </a:p>
        </p:txBody>
      </p:sp>
    </p:spTree>
    <p:extLst>
      <p:ext uri="{BB962C8B-B14F-4D97-AF65-F5344CB8AC3E}">
        <p14:creationId xmlns:p14="http://schemas.microsoft.com/office/powerpoint/2010/main" val="3465259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06425"/>
          </a:xfrm>
        </p:spPr>
        <p:txBody>
          <a:bodyPr>
            <a:normAutofit/>
          </a:bodyPr>
          <a:lstStyle/>
          <a:p>
            <a:pPr algn="ctr"/>
            <a:r>
              <a:rPr lang="en-US" sz="2000" b="1" dirty="0"/>
              <a:t>შემარბილებელი ღონისძიებები</a:t>
            </a:r>
            <a:endParaRPr lang="en-US" sz="2000" b="1" dirty="0">
              <a:latin typeface="Stylfaen"/>
            </a:endParaRPr>
          </a:p>
        </p:txBody>
      </p:sp>
      <p:graphicFrame>
        <p:nvGraphicFramePr>
          <p:cNvPr id="4" name="Table 3"/>
          <p:cNvGraphicFramePr>
            <a:graphicFrameLocks noGrp="1"/>
          </p:cNvGraphicFramePr>
          <p:nvPr>
            <p:extLst>
              <p:ext uri="{D42A27DB-BD31-4B8C-83A1-F6EECF244321}">
                <p14:modId xmlns:p14="http://schemas.microsoft.com/office/powerpoint/2010/main" val="983464784"/>
              </p:ext>
            </p:extLst>
          </p:nvPr>
        </p:nvGraphicFramePr>
        <p:xfrm>
          <a:off x="838200" y="971550"/>
          <a:ext cx="10603230" cy="5699024"/>
        </p:xfrm>
        <a:graphic>
          <a:graphicData uri="http://schemas.openxmlformats.org/drawingml/2006/table">
            <a:tbl>
              <a:tblPr firstRow="1" firstCol="1" lastRow="1" lastCol="1" bandRow="1" bandCol="1">
                <a:tableStyleId>{5C22544A-7EE6-4342-B048-85BDC9FD1C3A}</a:tableStyleId>
              </a:tblPr>
              <a:tblGrid>
                <a:gridCol w="1758015"/>
                <a:gridCol w="8845215"/>
              </a:tblGrid>
              <a:tr h="479734">
                <a:tc>
                  <a:txBody>
                    <a:bodyPr/>
                    <a:lstStyle/>
                    <a:p>
                      <a:pPr algn="ctr">
                        <a:lnSpc>
                          <a:spcPct val="107000"/>
                        </a:lnSpc>
                        <a:spcAft>
                          <a:spcPts val="600"/>
                        </a:spcAft>
                      </a:pPr>
                      <a:r>
                        <a:rPr lang="ka-GE" sz="1600" dirty="0">
                          <a:solidFill>
                            <a:schemeClr val="tx1"/>
                          </a:solidFill>
                          <a:effectLst/>
                        </a:rPr>
                        <a:t>გარემოზე ზემოქმედება</a:t>
                      </a:r>
                      <a:endParaRPr lang="en-US" sz="1600" dirty="0">
                        <a:solidFill>
                          <a:schemeClr val="tx1"/>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07000"/>
                        </a:lnSpc>
                        <a:spcAft>
                          <a:spcPts val="600"/>
                        </a:spcAft>
                      </a:pPr>
                      <a:r>
                        <a:rPr lang="ka-GE" sz="1600" dirty="0">
                          <a:solidFill>
                            <a:schemeClr val="tx1"/>
                          </a:solidFill>
                          <a:effectLst/>
                        </a:rPr>
                        <a:t>დაგეგმილი შემარბილებელი ღონისძიებები</a:t>
                      </a:r>
                      <a:endParaRPr lang="en-US" sz="1600" dirty="0">
                        <a:solidFill>
                          <a:schemeClr val="tx1"/>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r>
              <a:tr h="3086417">
                <a:tc>
                  <a:txBody>
                    <a:bodyPr/>
                    <a:lstStyle/>
                    <a:p>
                      <a:pPr>
                        <a:lnSpc>
                          <a:spcPct val="107000"/>
                        </a:lnSpc>
                        <a:spcAft>
                          <a:spcPts val="600"/>
                        </a:spcAft>
                      </a:pPr>
                      <a:r>
                        <a:rPr lang="ka-GE" sz="1600" dirty="0">
                          <a:solidFill>
                            <a:schemeClr val="tx1"/>
                          </a:solidFill>
                          <a:effectLst/>
                        </a:rPr>
                        <a:t>ატმოსფერული ჰაერის მავნე ნივთიერებებით დაბინძურება</a:t>
                      </a:r>
                      <a:endParaRPr lang="en-US" sz="1600" dirty="0">
                        <a:solidFill>
                          <a:schemeClr val="tx1"/>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342900" marR="33655" lvl="0" indent="-342900" algn="just">
                        <a:lnSpc>
                          <a:spcPct val="103000"/>
                        </a:lnSpc>
                        <a:spcAft>
                          <a:spcPts val="0"/>
                        </a:spcAft>
                        <a:buFont typeface="Symbol" panose="05050102010706020507" pitchFamily="18" charset="2"/>
                        <a:buChar char=""/>
                      </a:pPr>
                      <a:r>
                        <a:rPr lang="ka-GE" sz="1600" dirty="0" smtClean="0">
                          <a:solidFill>
                            <a:schemeClr val="tx1"/>
                          </a:solidFill>
                          <a:effectLst/>
                        </a:rPr>
                        <a:t>უზრუნველყოფილი </a:t>
                      </a:r>
                      <a:r>
                        <a:rPr lang="ka-GE" sz="1600" dirty="0">
                          <a:solidFill>
                            <a:schemeClr val="tx1"/>
                          </a:solidFill>
                          <a:effectLst/>
                        </a:rPr>
                        <a:t>იქნება ინსინერატორის წვის კამერების მუშაობის რეჟიმის სისტემატური კონტროლი;</a:t>
                      </a:r>
                      <a:endParaRPr lang="en-US" sz="1600" dirty="0">
                        <a:solidFill>
                          <a:schemeClr val="tx1"/>
                        </a:solidFill>
                        <a:effectLst/>
                      </a:endParaRPr>
                    </a:p>
                    <a:p>
                      <a:pPr marL="342900" marR="33655" lvl="0" indent="-342900" algn="just">
                        <a:lnSpc>
                          <a:spcPct val="103000"/>
                        </a:lnSpc>
                        <a:spcAft>
                          <a:spcPts val="0"/>
                        </a:spcAft>
                        <a:buFont typeface="Symbol" panose="05050102010706020507" pitchFamily="18" charset="2"/>
                        <a:buChar char=""/>
                      </a:pPr>
                      <a:r>
                        <a:rPr lang="ka-GE" sz="1600" dirty="0">
                          <a:solidFill>
                            <a:schemeClr val="tx1"/>
                          </a:solidFill>
                          <a:effectLst/>
                        </a:rPr>
                        <a:t>მოსახლეობის და მიმდებარედ არსებული ობიექტების ხელმძღვანელობის მხრიდან საჩივრების შემოსვლის შემთხვევაში მოხდება მათი დაფიქსირება/აღრიცხვა და სათანადო რეაგირება.</a:t>
                      </a:r>
                      <a:endParaRPr lang="en-US" sz="1600" dirty="0">
                        <a:solidFill>
                          <a:schemeClr val="tx1"/>
                        </a:solidFill>
                        <a:effectLst/>
                      </a:endParaRPr>
                    </a:p>
                    <a:p>
                      <a:pPr marL="342900" marR="33655" lvl="0" indent="-342900" algn="just">
                        <a:lnSpc>
                          <a:spcPct val="103000"/>
                        </a:lnSpc>
                        <a:spcAft>
                          <a:spcPts val="0"/>
                        </a:spcAft>
                        <a:buFont typeface="Symbol" panose="05050102010706020507" pitchFamily="18" charset="2"/>
                        <a:buChar char=""/>
                      </a:pPr>
                      <a:r>
                        <a:rPr lang="ka-GE" sz="1600" dirty="0">
                          <a:solidFill>
                            <a:schemeClr val="tx1"/>
                          </a:solidFill>
                          <a:effectLst/>
                        </a:rPr>
                        <a:t>უზრუნველყოფილი იქნება </a:t>
                      </a:r>
                      <a:r>
                        <a:rPr lang="ka-GE" sz="1600" dirty="0" err="1">
                          <a:solidFill>
                            <a:schemeClr val="tx1"/>
                          </a:solidFill>
                          <a:effectLst/>
                        </a:rPr>
                        <a:t>თვითმონიტორინგის</a:t>
                      </a:r>
                      <a:r>
                        <a:rPr lang="ka-GE" sz="1600" dirty="0">
                          <a:solidFill>
                            <a:schemeClr val="tx1"/>
                          </a:solidFill>
                          <a:effectLst/>
                        </a:rPr>
                        <a:t> წარმოება „დაბინძურების სტაციონარული წყაროებიდან მავნე ნივთიერებათა გაფრქვევების </a:t>
                      </a:r>
                      <a:r>
                        <a:rPr lang="ka-GE" sz="1600" dirty="0" err="1">
                          <a:solidFill>
                            <a:schemeClr val="tx1"/>
                          </a:solidFill>
                          <a:effectLst/>
                        </a:rPr>
                        <a:t>თვითმონიტორინგის</a:t>
                      </a:r>
                      <a:r>
                        <a:rPr lang="ka-GE" sz="1600" dirty="0">
                          <a:solidFill>
                            <a:schemeClr val="tx1"/>
                          </a:solidFill>
                          <a:effectLst/>
                        </a:rPr>
                        <a:t> და ანგარიშგების წარმოების ტექნიკური რეგლამენტის დამტკიცების თაობაზე“ საქართველოს მთავრობის 20013 წლის 31 დეკემბრის N413 დადგენილების შესაბამისად;</a:t>
                      </a:r>
                      <a:endParaRPr lang="en-US" sz="1600" dirty="0">
                        <a:solidFill>
                          <a:schemeClr val="tx1"/>
                        </a:solidFill>
                        <a:effectLst/>
                      </a:endParaRPr>
                    </a:p>
                    <a:p>
                      <a:pPr marL="342900" marR="33655" lvl="0" indent="-342900" algn="just">
                        <a:lnSpc>
                          <a:spcPct val="103000"/>
                        </a:lnSpc>
                        <a:spcAft>
                          <a:spcPts val="0"/>
                        </a:spcAft>
                        <a:buFont typeface="Symbol" panose="05050102010706020507" pitchFamily="18" charset="2"/>
                        <a:buChar char=""/>
                      </a:pPr>
                      <a:r>
                        <a:rPr lang="ka-GE" sz="1600" dirty="0">
                          <a:solidFill>
                            <a:schemeClr val="tx1"/>
                          </a:solidFill>
                          <a:effectLst/>
                        </a:rPr>
                        <a:t>ემისიების მონიტორინგი ჩატარდება კვარტალში ერთხელ, ინსტრუმენტული ან საანგარიშო მეთოდის გამოყენებით.  </a:t>
                      </a:r>
                      <a:endParaRPr lang="en-US" sz="1600" dirty="0">
                        <a:solidFill>
                          <a:schemeClr val="tx1"/>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r>
              <a:tr h="2090764">
                <a:tc>
                  <a:txBody>
                    <a:bodyPr/>
                    <a:lstStyle/>
                    <a:p>
                      <a:pPr>
                        <a:lnSpc>
                          <a:spcPct val="107000"/>
                        </a:lnSpc>
                        <a:spcAft>
                          <a:spcPts val="600"/>
                        </a:spcAft>
                      </a:pPr>
                      <a:r>
                        <a:rPr lang="ka-GE" sz="1600">
                          <a:solidFill>
                            <a:schemeClr val="tx1"/>
                          </a:solidFill>
                          <a:effectLst/>
                        </a:rPr>
                        <a:t>ხმაურის გავრცელება</a:t>
                      </a:r>
                      <a:endParaRPr lang="en-US" sz="1600">
                        <a:solidFill>
                          <a:schemeClr val="tx1"/>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342900" marR="33655" lvl="0" indent="-342900" algn="just">
                        <a:lnSpc>
                          <a:spcPct val="103000"/>
                        </a:lnSpc>
                        <a:spcAft>
                          <a:spcPts val="0"/>
                        </a:spcAft>
                        <a:buFont typeface="Symbol" panose="05050102010706020507" pitchFamily="18" charset="2"/>
                        <a:buChar char=""/>
                      </a:pPr>
                      <a:r>
                        <a:rPr lang="ka-GE" sz="1600" dirty="0" smtClean="0">
                          <a:solidFill>
                            <a:schemeClr val="tx1"/>
                          </a:solidFill>
                          <a:effectLst/>
                        </a:rPr>
                        <a:t>ინსინერატორი</a:t>
                      </a:r>
                      <a:r>
                        <a:rPr lang="ka-GE" sz="1600" dirty="0">
                          <a:solidFill>
                            <a:schemeClr val="tx1"/>
                          </a:solidFill>
                          <a:effectLst/>
                        </a:rPr>
                        <a:t>, ჩვეულებრივ რეჟიმში იმუშავებს მხოლოდ დღის საათებში, ხოლო ღამის საათებში ინსინერატორის მუშაობასთან დაკავშირებით გადაწყვეტილება მიღებული იქნება მხოლოდ გადაუდებელი აუცილებლობის შემთხვევაში.</a:t>
                      </a:r>
                      <a:endParaRPr lang="en-US" sz="1600" dirty="0">
                        <a:solidFill>
                          <a:schemeClr val="tx1"/>
                        </a:solidFill>
                        <a:effectLst/>
                      </a:endParaRPr>
                    </a:p>
                    <a:p>
                      <a:pPr marL="342900" marR="33655" lvl="0" indent="-342900" algn="just">
                        <a:lnSpc>
                          <a:spcPct val="103000"/>
                        </a:lnSpc>
                        <a:spcAft>
                          <a:spcPts val="0"/>
                        </a:spcAft>
                        <a:buFont typeface="Symbol" panose="05050102010706020507" pitchFamily="18" charset="2"/>
                        <a:buChar char=""/>
                      </a:pPr>
                      <a:r>
                        <a:rPr lang="ka-GE" sz="1600" dirty="0">
                          <a:solidFill>
                            <a:schemeClr val="tx1"/>
                          </a:solidFill>
                          <a:effectLst/>
                        </a:rPr>
                        <a:t>უზრუნველყოფილი იქნება ინსინერატორის წვის კამერების მუშაობის რეჟიმის სისტემატური კონტროლი;</a:t>
                      </a:r>
                      <a:endParaRPr lang="en-US" sz="1600" dirty="0">
                        <a:solidFill>
                          <a:schemeClr val="tx1"/>
                        </a:solidFill>
                        <a:effectLst/>
                      </a:endParaRPr>
                    </a:p>
                    <a:p>
                      <a:pPr marL="342900" marR="33655" lvl="0" indent="-342900" algn="just">
                        <a:lnSpc>
                          <a:spcPct val="103000"/>
                        </a:lnSpc>
                        <a:spcAft>
                          <a:spcPts val="0"/>
                        </a:spcAft>
                        <a:buFont typeface="Symbol" panose="05050102010706020507" pitchFamily="18" charset="2"/>
                        <a:buChar char=""/>
                      </a:pPr>
                      <a:r>
                        <a:rPr lang="ka-GE" sz="1600" dirty="0">
                          <a:solidFill>
                            <a:schemeClr val="tx1"/>
                          </a:solidFill>
                          <a:effectLst/>
                        </a:rPr>
                        <a:t>მოსახლეობის და მიმდებარედ არსებული ობიექტების ხელმძღვანელობის მხრიდან საჩივრების შემოსვლის შემთხვევაში მოხდება მათი დაფიქსირება/აღრიცხვა და სათანადო რეაგირება.</a:t>
                      </a:r>
                      <a:endParaRPr lang="en-US" sz="1600" dirty="0">
                        <a:solidFill>
                          <a:schemeClr val="tx1"/>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r>
            </a:tbl>
          </a:graphicData>
        </a:graphic>
      </p:graphicFrame>
    </p:spTree>
    <p:extLst>
      <p:ext uri="{BB962C8B-B14F-4D97-AF65-F5344CB8AC3E}">
        <p14:creationId xmlns:p14="http://schemas.microsoft.com/office/powerpoint/2010/main" val="1942394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06425"/>
          </a:xfrm>
        </p:spPr>
        <p:txBody>
          <a:bodyPr>
            <a:normAutofit/>
          </a:bodyPr>
          <a:lstStyle/>
          <a:p>
            <a:pPr algn="ctr"/>
            <a:r>
              <a:rPr lang="en-US" sz="2000" b="1" dirty="0"/>
              <a:t>შემარბილებელი ღონისძიებები</a:t>
            </a:r>
            <a:endParaRPr lang="en-US" sz="2000" b="1" dirty="0">
              <a:latin typeface="Stylfaen"/>
            </a:endParaRPr>
          </a:p>
        </p:txBody>
      </p:sp>
      <p:graphicFrame>
        <p:nvGraphicFramePr>
          <p:cNvPr id="5" name="Table 4"/>
          <p:cNvGraphicFramePr>
            <a:graphicFrameLocks noGrp="1"/>
          </p:cNvGraphicFramePr>
          <p:nvPr>
            <p:extLst>
              <p:ext uri="{D42A27DB-BD31-4B8C-83A1-F6EECF244321}">
                <p14:modId xmlns:p14="http://schemas.microsoft.com/office/powerpoint/2010/main" val="1316743275"/>
              </p:ext>
            </p:extLst>
          </p:nvPr>
        </p:nvGraphicFramePr>
        <p:xfrm>
          <a:off x="838200" y="971550"/>
          <a:ext cx="10515600" cy="5359117"/>
        </p:xfrm>
        <a:graphic>
          <a:graphicData uri="http://schemas.openxmlformats.org/drawingml/2006/table">
            <a:tbl>
              <a:tblPr firstRow="1" firstCol="1" lastRow="1" lastCol="1" bandRow="1" bandCol="1">
                <a:tableStyleId>{5C22544A-7EE6-4342-B048-85BDC9FD1C3A}</a:tableStyleId>
              </a:tblPr>
              <a:tblGrid>
                <a:gridCol w="1743486"/>
                <a:gridCol w="8772114"/>
              </a:tblGrid>
              <a:tr h="511293">
                <a:tc>
                  <a:txBody>
                    <a:bodyPr/>
                    <a:lstStyle/>
                    <a:p>
                      <a:pPr algn="ctr">
                        <a:lnSpc>
                          <a:spcPct val="107000"/>
                        </a:lnSpc>
                        <a:spcAft>
                          <a:spcPts val="600"/>
                        </a:spcAft>
                      </a:pPr>
                      <a:r>
                        <a:rPr lang="ka-GE" sz="1600" dirty="0">
                          <a:solidFill>
                            <a:schemeClr val="tx1"/>
                          </a:solidFill>
                          <a:effectLst/>
                        </a:rPr>
                        <a:t>გარემოზე ზემოქმედება</a:t>
                      </a:r>
                      <a:endParaRPr lang="en-US" sz="1600" dirty="0">
                        <a:solidFill>
                          <a:schemeClr val="tx1"/>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07000"/>
                        </a:lnSpc>
                        <a:spcAft>
                          <a:spcPts val="600"/>
                        </a:spcAft>
                      </a:pPr>
                      <a:r>
                        <a:rPr lang="ka-GE" sz="1600" dirty="0">
                          <a:solidFill>
                            <a:schemeClr val="tx1"/>
                          </a:solidFill>
                          <a:effectLst/>
                        </a:rPr>
                        <a:t>დაგეგმილი შემარბილებელი ღონისძიებები</a:t>
                      </a:r>
                      <a:endParaRPr lang="en-US" sz="1600" dirty="0">
                        <a:solidFill>
                          <a:schemeClr val="tx1"/>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r>
              <a:tr h="4837274">
                <a:tc>
                  <a:txBody>
                    <a:bodyPr/>
                    <a:lstStyle/>
                    <a:p>
                      <a:pPr>
                        <a:lnSpc>
                          <a:spcPct val="107000"/>
                        </a:lnSpc>
                        <a:spcAft>
                          <a:spcPts val="600"/>
                        </a:spcAft>
                      </a:pPr>
                      <a:r>
                        <a:rPr lang="ka-GE" sz="1600">
                          <a:solidFill>
                            <a:schemeClr val="tx1"/>
                          </a:solidFill>
                          <a:effectLst/>
                        </a:rPr>
                        <a:t>ნარჩენების მართვა და მასთან დაკავშირებული რისკები</a:t>
                      </a:r>
                      <a:endParaRPr lang="en-US" sz="1600">
                        <a:solidFill>
                          <a:schemeClr val="tx1"/>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342900" marR="33655" lvl="0" indent="-342900" algn="just">
                        <a:lnSpc>
                          <a:spcPct val="103000"/>
                        </a:lnSpc>
                        <a:spcBef>
                          <a:spcPts val="600"/>
                        </a:spcBef>
                        <a:spcAft>
                          <a:spcPts val="0"/>
                        </a:spcAft>
                        <a:buFont typeface="Symbol" panose="05050102010706020507" pitchFamily="18" charset="2"/>
                        <a:buChar char=""/>
                      </a:pPr>
                      <a:r>
                        <a:rPr lang="ka-GE" sz="1600" dirty="0">
                          <a:solidFill>
                            <a:schemeClr val="tx1"/>
                          </a:solidFill>
                          <a:effectLst/>
                        </a:rPr>
                        <a:t>ინსინერატორის ოპერირების პერიოდში დასაქმებული პერსონალის სწავლება-ინსტრუქტაჟი მოხდება სამუშაოზე აყვანისას და შემდგომ წელიწადში ერთხელ;</a:t>
                      </a:r>
                      <a:endParaRPr lang="en-US" sz="1600" dirty="0">
                        <a:solidFill>
                          <a:schemeClr val="tx1"/>
                        </a:solidFill>
                        <a:effectLst/>
                      </a:endParaRPr>
                    </a:p>
                    <a:p>
                      <a:pPr marL="342900" marR="33655" lvl="0" indent="-342900" algn="just">
                        <a:lnSpc>
                          <a:spcPct val="103000"/>
                        </a:lnSpc>
                        <a:spcAft>
                          <a:spcPts val="0"/>
                        </a:spcAft>
                        <a:buFont typeface="Symbol" panose="05050102010706020507" pitchFamily="18" charset="2"/>
                        <a:buChar char=""/>
                      </a:pPr>
                      <a:r>
                        <a:rPr lang="ka-GE" sz="1600" dirty="0">
                          <a:solidFill>
                            <a:schemeClr val="tx1"/>
                          </a:solidFill>
                          <a:effectLst/>
                        </a:rPr>
                        <a:t>გამოყოფილი იქნება სათანადო მომზადების მქონე პერსონალი, რომლის  მოვალეობაში შევა როგორც სამედიცინო ნარჩენების, ასევე წარმოქმნილი ნაცრის რაოდენობრივი აღრიცხვა;</a:t>
                      </a:r>
                      <a:endParaRPr lang="en-US" sz="1600" dirty="0">
                        <a:solidFill>
                          <a:schemeClr val="tx1"/>
                        </a:solidFill>
                        <a:effectLst/>
                      </a:endParaRPr>
                    </a:p>
                    <a:p>
                      <a:pPr marL="342900" marR="33655" lvl="0" indent="-342900" algn="just">
                        <a:lnSpc>
                          <a:spcPct val="103000"/>
                        </a:lnSpc>
                        <a:spcAft>
                          <a:spcPts val="0"/>
                        </a:spcAft>
                        <a:buFont typeface="Symbol" panose="05050102010706020507" pitchFamily="18" charset="2"/>
                        <a:buChar char=""/>
                      </a:pPr>
                      <a:r>
                        <a:rPr lang="ka-GE" sz="1600" dirty="0">
                          <a:solidFill>
                            <a:schemeClr val="tx1"/>
                          </a:solidFill>
                          <a:effectLst/>
                        </a:rPr>
                        <a:t>შემოტანილი სამედიცინო ნარჩენების და წარმოქმნილი ნაცრის მართვის პროცესი (შემოტანა, ინსინერატორში ჩატვირთვა, შეფუთული ნაცრის დროებითი განთავსება) განხორციელდება განსაკუთრებული სიფრთხილის ზომების დაცვით (აიკრძალება მათი დიდი სიმაღლეებიდან გადმოყარა, მიმოფანტვა და ა.შ.). აღნიშნული ოპერაციები განხორციელდება მკაცრი მონიტორინგის პირობებში;</a:t>
                      </a:r>
                      <a:endParaRPr lang="en-US" sz="1600" dirty="0">
                        <a:solidFill>
                          <a:schemeClr val="tx1"/>
                        </a:solidFill>
                        <a:effectLst/>
                      </a:endParaRPr>
                    </a:p>
                    <a:p>
                      <a:pPr marL="342900" marR="33655" lvl="0" indent="-342900" algn="just">
                        <a:lnSpc>
                          <a:spcPct val="103000"/>
                        </a:lnSpc>
                        <a:spcAft>
                          <a:spcPts val="0"/>
                        </a:spcAft>
                        <a:buFont typeface="Symbol" panose="05050102010706020507" pitchFamily="18" charset="2"/>
                        <a:buChar char=""/>
                      </a:pPr>
                      <a:r>
                        <a:rPr lang="ka-GE" sz="1600" dirty="0">
                          <a:solidFill>
                            <a:schemeClr val="tx1"/>
                          </a:solidFill>
                          <a:effectLst/>
                        </a:rPr>
                        <a:t>ნარჩენების ინსინერაციის შედეგად წარმოქმნილი ნაცარი შეგროვდება მყარ ჰერმეტულ კონტეინერებში;</a:t>
                      </a:r>
                      <a:endParaRPr lang="en-US" sz="1600" dirty="0">
                        <a:solidFill>
                          <a:schemeClr val="tx1"/>
                        </a:solidFill>
                        <a:effectLst/>
                      </a:endParaRPr>
                    </a:p>
                    <a:p>
                      <a:pPr marL="342900" marR="33655" lvl="0" indent="-342900" algn="just">
                        <a:lnSpc>
                          <a:spcPct val="103000"/>
                        </a:lnSpc>
                        <a:spcAft>
                          <a:spcPts val="0"/>
                        </a:spcAft>
                        <a:buFont typeface="Symbol" panose="05050102010706020507" pitchFamily="18" charset="2"/>
                        <a:buChar char=""/>
                      </a:pPr>
                      <a:r>
                        <a:rPr lang="ka-GE" sz="1600" dirty="0">
                          <a:solidFill>
                            <a:schemeClr val="tx1"/>
                          </a:solidFill>
                          <a:effectLst/>
                        </a:rPr>
                        <a:t>ნაცარს, დაავადებათა კონტროლის ცენტრის გადაწყვეტილების საფუძველზე, პერიოდულად ჩაუტარდება ლაბორატორიული კვლევა ტოქსიკური ელემენტების შემცველობაზე. ტოქსიკური ელემენტების არსებობის შემთხვევაში, ნაცარი, შემდგომის მართვის მიზნით გადაეცემა შესაბამისი ნებართვის მქონე ორგანიზაციას.</a:t>
                      </a:r>
                      <a:endParaRPr lang="en-US" sz="1600" dirty="0">
                        <a:solidFill>
                          <a:schemeClr val="tx1"/>
                        </a:solidFill>
                        <a:effectLst/>
                      </a:endParaRPr>
                    </a:p>
                    <a:p>
                      <a:pPr marL="342900" marR="33655" lvl="0" indent="-342900" algn="just">
                        <a:lnSpc>
                          <a:spcPct val="103000"/>
                        </a:lnSpc>
                        <a:spcAft>
                          <a:spcPts val="0"/>
                        </a:spcAft>
                        <a:buFont typeface="Symbol" panose="05050102010706020507" pitchFamily="18" charset="2"/>
                        <a:buChar char=""/>
                      </a:pPr>
                      <a:r>
                        <a:rPr lang="ka-GE" sz="1600" dirty="0">
                          <a:solidFill>
                            <a:schemeClr val="tx1"/>
                          </a:solidFill>
                          <a:effectLst/>
                        </a:rPr>
                        <a:t>საყოფაცხოვრებო ნარჩენების განთავსებისთვის ტერიტორიაზე დაიდგმება შესაბამისი კონტეინერები.</a:t>
                      </a:r>
                      <a:endParaRPr lang="en-US" sz="1600" dirty="0">
                        <a:solidFill>
                          <a:schemeClr val="tx1"/>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r>
            </a:tbl>
          </a:graphicData>
        </a:graphic>
      </p:graphicFrame>
    </p:spTree>
    <p:extLst>
      <p:ext uri="{BB962C8B-B14F-4D97-AF65-F5344CB8AC3E}">
        <p14:creationId xmlns:p14="http://schemas.microsoft.com/office/powerpoint/2010/main" val="1291453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06425"/>
          </a:xfrm>
        </p:spPr>
        <p:txBody>
          <a:bodyPr>
            <a:normAutofit/>
          </a:bodyPr>
          <a:lstStyle/>
          <a:p>
            <a:pPr algn="ctr"/>
            <a:r>
              <a:rPr lang="en-US" sz="2000" b="1" dirty="0"/>
              <a:t>შემარბილებელი ღონისძიებები</a:t>
            </a:r>
            <a:endParaRPr lang="en-US" sz="2000" b="1" dirty="0">
              <a:latin typeface="Stylfaen"/>
            </a:endParaRPr>
          </a:p>
        </p:txBody>
      </p:sp>
      <p:graphicFrame>
        <p:nvGraphicFramePr>
          <p:cNvPr id="3" name="Table 2"/>
          <p:cNvGraphicFramePr>
            <a:graphicFrameLocks noGrp="1"/>
          </p:cNvGraphicFramePr>
          <p:nvPr>
            <p:extLst>
              <p:ext uri="{D42A27DB-BD31-4B8C-83A1-F6EECF244321}">
                <p14:modId xmlns:p14="http://schemas.microsoft.com/office/powerpoint/2010/main" val="2767096168"/>
              </p:ext>
            </p:extLst>
          </p:nvPr>
        </p:nvGraphicFramePr>
        <p:xfrm>
          <a:off x="838200" y="971550"/>
          <a:ext cx="10515600" cy="5577168"/>
        </p:xfrm>
        <a:graphic>
          <a:graphicData uri="http://schemas.openxmlformats.org/drawingml/2006/table">
            <a:tbl>
              <a:tblPr firstRow="1" firstCol="1" lastRow="1" lastCol="1" bandRow="1" bandCol="1">
                <a:tableStyleId>{5C22544A-7EE6-4342-B048-85BDC9FD1C3A}</a:tableStyleId>
              </a:tblPr>
              <a:tblGrid>
                <a:gridCol w="1743486"/>
                <a:gridCol w="8772114"/>
              </a:tblGrid>
              <a:tr h="475077">
                <a:tc>
                  <a:txBody>
                    <a:bodyPr/>
                    <a:lstStyle/>
                    <a:p>
                      <a:pPr algn="ctr">
                        <a:lnSpc>
                          <a:spcPct val="107000"/>
                        </a:lnSpc>
                        <a:spcAft>
                          <a:spcPts val="600"/>
                        </a:spcAft>
                      </a:pPr>
                      <a:r>
                        <a:rPr lang="ka-GE" sz="1400" dirty="0">
                          <a:solidFill>
                            <a:schemeClr val="tx1"/>
                          </a:solidFill>
                          <a:effectLst/>
                        </a:rPr>
                        <a:t>გარემოზე ზემოქმედება</a:t>
                      </a:r>
                      <a:endParaRPr lang="en-US" sz="1400" dirty="0">
                        <a:solidFill>
                          <a:schemeClr val="tx1"/>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07000"/>
                        </a:lnSpc>
                        <a:spcAft>
                          <a:spcPts val="600"/>
                        </a:spcAft>
                      </a:pPr>
                      <a:r>
                        <a:rPr lang="ka-GE" sz="1400">
                          <a:solidFill>
                            <a:schemeClr val="tx1"/>
                          </a:solidFill>
                          <a:effectLst/>
                        </a:rPr>
                        <a:t>დაგეგმილი შემარბილებელი ღონისძიებები</a:t>
                      </a:r>
                      <a:endParaRPr lang="en-US" sz="1400">
                        <a:solidFill>
                          <a:schemeClr val="tx1"/>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r>
              <a:tr h="5102091">
                <a:tc>
                  <a:txBody>
                    <a:bodyPr/>
                    <a:lstStyle/>
                    <a:p>
                      <a:pPr>
                        <a:lnSpc>
                          <a:spcPct val="107000"/>
                        </a:lnSpc>
                        <a:spcAft>
                          <a:spcPts val="600"/>
                        </a:spcAft>
                      </a:pPr>
                      <a:r>
                        <a:rPr lang="ka-GE" sz="1400" dirty="0">
                          <a:solidFill>
                            <a:schemeClr val="tx1"/>
                          </a:solidFill>
                          <a:effectLst/>
                        </a:rPr>
                        <a:t>ზემოქმედება ადამიანის ჯანმრთელობასა და უსაფრთხოებასთან დაკავშირებული რისკები</a:t>
                      </a:r>
                      <a:endParaRPr lang="en-US" sz="1400" dirty="0">
                        <a:solidFill>
                          <a:schemeClr val="tx1"/>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342900" marR="33655" lvl="0" indent="-342900" algn="just">
                        <a:lnSpc>
                          <a:spcPct val="103000"/>
                        </a:lnSpc>
                        <a:spcBef>
                          <a:spcPts val="600"/>
                        </a:spcBef>
                        <a:spcAft>
                          <a:spcPts val="0"/>
                        </a:spcAft>
                        <a:buFont typeface="Symbol" panose="05050102010706020507" pitchFamily="18" charset="2"/>
                        <a:buChar char=""/>
                      </a:pPr>
                      <a:r>
                        <a:rPr lang="ka-GE" sz="1400" dirty="0">
                          <a:solidFill>
                            <a:schemeClr val="tx1"/>
                          </a:solidFill>
                          <a:effectLst/>
                        </a:rPr>
                        <a:t>სამუშაოზე აყვანისას და შემდგომ წელიწადში რამდენჯერმე პერსონალს  ჩაუტარდება ტრეინინგები უსაფრთხოებისა და შრომის დაცვის საკითხებზე. პერსონალს განემარტება ინსინერაციას დაქვემდებარებული სამედიცინო ნარჩენებთან და ნაცართან მოპყრობის წესები;</a:t>
                      </a:r>
                      <a:endParaRPr lang="en-US" sz="1400" dirty="0">
                        <a:solidFill>
                          <a:schemeClr val="tx1"/>
                        </a:solidFill>
                        <a:effectLst/>
                      </a:endParaRPr>
                    </a:p>
                    <a:p>
                      <a:pPr marL="342900" marR="33655" lvl="0" indent="-342900" algn="just">
                        <a:lnSpc>
                          <a:spcPct val="103000"/>
                        </a:lnSpc>
                        <a:spcAft>
                          <a:spcPts val="0"/>
                        </a:spcAft>
                        <a:buFont typeface="Symbol" panose="05050102010706020507" pitchFamily="18" charset="2"/>
                        <a:buChar char=""/>
                      </a:pPr>
                      <a:r>
                        <a:rPr lang="ka-GE" sz="1400" dirty="0">
                          <a:solidFill>
                            <a:schemeClr val="tx1"/>
                          </a:solidFill>
                          <a:effectLst/>
                        </a:rPr>
                        <a:t>ადმინისტრაციის მიერ გაკონტროლდება მომსახურე პერსონალის მიერ უსაფრთხოების მოთხოვნების შესრულება;</a:t>
                      </a:r>
                      <a:endParaRPr lang="en-US" sz="1400" dirty="0">
                        <a:solidFill>
                          <a:schemeClr val="tx1"/>
                        </a:solidFill>
                        <a:effectLst/>
                      </a:endParaRPr>
                    </a:p>
                    <a:p>
                      <a:pPr marL="342900" marR="33655" lvl="0" indent="-342900" algn="just">
                        <a:lnSpc>
                          <a:spcPct val="103000"/>
                        </a:lnSpc>
                        <a:spcAft>
                          <a:spcPts val="0"/>
                        </a:spcAft>
                        <a:buFont typeface="Symbol" panose="05050102010706020507" pitchFamily="18" charset="2"/>
                        <a:buChar char=""/>
                      </a:pPr>
                      <a:r>
                        <a:rPr lang="ka-GE" sz="1400" dirty="0">
                          <a:solidFill>
                            <a:schemeClr val="tx1"/>
                          </a:solidFill>
                          <a:effectLst/>
                        </a:rPr>
                        <a:t>დაწესდება კონტროლი მომსახურე პერსონალის მიერ ჰიგიენური მოთხოვნების შესრულებაზე (განსაკუთრებით სამუშაოს დასრულების შემდგომ).</a:t>
                      </a:r>
                      <a:endParaRPr lang="en-US" sz="1400" dirty="0">
                        <a:solidFill>
                          <a:schemeClr val="tx1"/>
                        </a:solidFill>
                        <a:effectLst/>
                      </a:endParaRPr>
                    </a:p>
                    <a:p>
                      <a:pPr marL="342900" marR="33655" lvl="0" indent="-342900" algn="just">
                        <a:lnSpc>
                          <a:spcPct val="103000"/>
                        </a:lnSpc>
                        <a:spcAft>
                          <a:spcPts val="0"/>
                        </a:spcAft>
                        <a:buFont typeface="Symbol" panose="05050102010706020507" pitchFamily="18" charset="2"/>
                        <a:buChar char=""/>
                      </a:pPr>
                      <a:r>
                        <a:rPr lang="ka-GE" sz="1400" dirty="0">
                          <a:solidFill>
                            <a:schemeClr val="tx1"/>
                          </a:solidFill>
                          <a:effectLst/>
                        </a:rPr>
                        <a:t>ნარჩენების გადამამუშავებელი დანადგარების სიახლოვეს კატეგორიულად აკრძალულია თამბაქოს მოწევა და საკვების მიღება;</a:t>
                      </a:r>
                      <a:endParaRPr lang="en-US" sz="1400" dirty="0">
                        <a:solidFill>
                          <a:schemeClr val="tx1"/>
                        </a:solidFill>
                        <a:effectLst/>
                      </a:endParaRPr>
                    </a:p>
                    <a:p>
                      <a:pPr marL="342900" marR="33655" lvl="0" indent="-342900" algn="just">
                        <a:lnSpc>
                          <a:spcPct val="103000"/>
                        </a:lnSpc>
                        <a:spcAft>
                          <a:spcPts val="0"/>
                        </a:spcAft>
                        <a:buFont typeface="Symbol" panose="05050102010706020507" pitchFamily="18" charset="2"/>
                        <a:buChar char=""/>
                      </a:pPr>
                      <a:r>
                        <a:rPr lang="ka-GE" sz="1400" dirty="0">
                          <a:solidFill>
                            <a:schemeClr val="tx1"/>
                          </a:solidFill>
                          <a:effectLst/>
                        </a:rPr>
                        <a:t>პერსონალი აღჭურვილი იქნება ინდივიდუალური დაცვის საშუალებებით (ხელთათმანები, სპეცტანსაცმელი, პირბადე და სხვ.);</a:t>
                      </a:r>
                      <a:endParaRPr lang="en-US" sz="1400" dirty="0">
                        <a:solidFill>
                          <a:schemeClr val="tx1"/>
                        </a:solidFill>
                        <a:effectLst/>
                      </a:endParaRPr>
                    </a:p>
                    <a:p>
                      <a:pPr marL="342900" marR="33655" lvl="0" indent="-342900" algn="just">
                        <a:lnSpc>
                          <a:spcPct val="103000"/>
                        </a:lnSpc>
                        <a:spcAft>
                          <a:spcPts val="0"/>
                        </a:spcAft>
                        <a:buFont typeface="Symbol" panose="05050102010706020507" pitchFamily="18" charset="2"/>
                        <a:buChar char=""/>
                      </a:pPr>
                      <a:r>
                        <a:rPr lang="ka-GE" sz="1400" dirty="0">
                          <a:solidFill>
                            <a:schemeClr val="tx1"/>
                          </a:solidFill>
                          <a:effectLst/>
                        </a:rPr>
                        <a:t>სამუშაოზე არ დაიშვება პირი, რომელსაც არ აქვს ინდივიდუალური დაცვის საშუალებები, არ აქვს გავლილი შესაბამისი მომზადება, ასევე ავადმყოფობის ნიშნების არსებობის შემთხვევაში;</a:t>
                      </a:r>
                      <a:endParaRPr lang="en-US" sz="1400" dirty="0">
                        <a:solidFill>
                          <a:schemeClr val="tx1"/>
                        </a:solidFill>
                        <a:effectLst/>
                      </a:endParaRPr>
                    </a:p>
                    <a:p>
                      <a:pPr marL="342900" marR="33655" lvl="0" indent="-342900" algn="just">
                        <a:lnSpc>
                          <a:spcPct val="103000"/>
                        </a:lnSpc>
                        <a:spcAft>
                          <a:spcPts val="0"/>
                        </a:spcAft>
                        <a:buFont typeface="Symbol" panose="05050102010706020507" pitchFamily="18" charset="2"/>
                        <a:buChar char=""/>
                      </a:pPr>
                      <a:r>
                        <a:rPr lang="ka-GE" sz="1400" dirty="0">
                          <a:solidFill>
                            <a:schemeClr val="tx1"/>
                          </a:solidFill>
                          <a:effectLst/>
                        </a:rPr>
                        <a:t>ნარჩენების დასაწყობების ადგილზე დაუშვებელია დადგენილ ნორმაზე მეტი რაოდენობის ნარჩენების განთავსება;</a:t>
                      </a:r>
                      <a:endParaRPr lang="en-US" sz="1400" dirty="0">
                        <a:solidFill>
                          <a:schemeClr val="tx1"/>
                        </a:solidFill>
                        <a:effectLst/>
                      </a:endParaRPr>
                    </a:p>
                    <a:p>
                      <a:pPr marL="342900" marR="33655" lvl="0" indent="-342900" algn="just">
                        <a:lnSpc>
                          <a:spcPct val="103000"/>
                        </a:lnSpc>
                        <a:spcAft>
                          <a:spcPts val="0"/>
                        </a:spcAft>
                        <a:buFont typeface="Symbol" panose="05050102010706020507" pitchFamily="18" charset="2"/>
                        <a:buChar char=""/>
                      </a:pPr>
                      <a:r>
                        <a:rPr lang="ka-GE" sz="1400" dirty="0">
                          <a:solidFill>
                            <a:schemeClr val="tx1"/>
                          </a:solidFill>
                          <a:effectLst/>
                        </a:rPr>
                        <a:t>ნარჩენების დასაწყობების ადგილზე დაუშვებელია უცხო საგნების, პირადი ტანსაცმლის, სპეცტანსაცმლის, ინდ. დაცვის საშუალებების შენახვა;</a:t>
                      </a:r>
                      <a:endParaRPr lang="en-US" sz="1400" dirty="0">
                        <a:solidFill>
                          <a:schemeClr val="tx1"/>
                        </a:solidFill>
                        <a:effectLst/>
                      </a:endParaRPr>
                    </a:p>
                    <a:p>
                      <a:pPr marL="342900" marR="33655" lvl="0" indent="-342900" algn="just">
                        <a:lnSpc>
                          <a:spcPct val="103000"/>
                        </a:lnSpc>
                        <a:spcAft>
                          <a:spcPts val="0"/>
                        </a:spcAft>
                        <a:buFont typeface="Symbol" panose="05050102010706020507" pitchFamily="18" charset="2"/>
                        <a:buChar char=""/>
                      </a:pPr>
                      <a:r>
                        <a:rPr lang="ka-GE" sz="1400" dirty="0">
                          <a:solidFill>
                            <a:schemeClr val="tx1"/>
                          </a:solidFill>
                          <a:effectLst/>
                        </a:rPr>
                        <a:t>დაუშვებელია რაიმე ტიპის ზემოქმედება ტარაზე, სადაც განთავსებულია სამედიცინო ნარჩენები ან ნაცარი. ტარის ჰერმეტულობის დარღვევის შემთხვევაში ნარჩენები უნდა მოთავსდეს ახალ ტარაში, პირდაპირი კონტაქტის გარეშე;</a:t>
                      </a:r>
                      <a:endParaRPr lang="en-US" sz="1400" dirty="0">
                        <a:solidFill>
                          <a:schemeClr val="tx1"/>
                        </a:solidFill>
                        <a:effectLst/>
                      </a:endParaRPr>
                    </a:p>
                    <a:p>
                      <a:pPr marL="342900" marR="33655" lvl="0" indent="-342900" algn="just">
                        <a:lnSpc>
                          <a:spcPct val="103000"/>
                        </a:lnSpc>
                        <a:spcAft>
                          <a:spcPts val="0"/>
                        </a:spcAft>
                        <a:buFont typeface="Symbol" panose="05050102010706020507" pitchFamily="18" charset="2"/>
                        <a:buChar char=""/>
                      </a:pPr>
                      <a:r>
                        <a:rPr lang="ka-GE" sz="1400" dirty="0">
                          <a:solidFill>
                            <a:schemeClr val="tx1"/>
                          </a:solidFill>
                          <a:effectLst/>
                        </a:rPr>
                        <a:t>ავადმყოფობის ნებისმიერი ნიშნების გამოვლენის შემთხვევაში პერსონალმა უნდა შეწყვიტოს მუშაობა და მიმართოს სამედიცინო პუნქტს.</a:t>
                      </a:r>
                      <a:endParaRPr lang="en-US" sz="1400" dirty="0">
                        <a:solidFill>
                          <a:schemeClr val="tx1"/>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r>
            </a:tbl>
          </a:graphicData>
        </a:graphic>
      </p:graphicFrame>
    </p:spTree>
    <p:extLst>
      <p:ext uri="{BB962C8B-B14F-4D97-AF65-F5344CB8AC3E}">
        <p14:creationId xmlns:p14="http://schemas.microsoft.com/office/powerpoint/2010/main" val="1687203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23744" y="2563851"/>
            <a:ext cx="5723554" cy="523220"/>
          </a:xfrm>
          <a:prstGeom prst="rect">
            <a:avLst/>
          </a:prstGeom>
        </p:spPr>
        <p:txBody>
          <a:bodyPr wrap="square">
            <a:spAutoFit/>
          </a:bodyPr>
          <a:lstStyle/>
          <a:p>
            <a:pPr algn="ctr">
              <a:defRPr/>
            </a:pPr>
            <a:r>
              <a:rPr lang="ka-GE" sz="2800" i="1" kern="0" dirty="0">
                <a:ln w="0"/>
                <a:solidFill>
                  <a:schemeClr val="tx2">
                    <a:lumMod val="50000"/>
                  </a:schemeClr>
                </a:solidFill>
                <a:effectLst>
                  <a:outerShdw blurRad="38100" dist="19050" dir="2700000" algn="tl" rotWithShape="0">
                    <a:prstClr val="black">
                      <a:alpha val="40000"/>
                    </a:prstClr>
                  </a:outerShdw>
                </a:effectLst>
              </a:rPr>
              <a:t>გმადლობთ ყურადღებისთვის!</a:t>
            </a:r>
            <a:endParaRPr lang="en-GB" sz="2800" i="1" kern="0" dirty="0">
              <a:ln w="0"/>
              <a:solidFill>
                <a:schemeClr val="tx2">
                  <a:lumMod val="50000"/>
                </a:schemeClr>
              </a:solidFill>
              <a:effectLst>
                <a:outerShdw blurRad="38100" dist="19050" dir="2700000" algn="tl" rotWithShape="0">
                  <a:prstClr val="black">
                    <a:alpha val="40000"/>
                  </a:prstClr>
                </a:outerShdw>
              </a:effectLst>
            </a:endParaRPr>
          </a:p>
        </p:txBody>
      </p:sp>
      <p:sp>
        <p:nvSpPr>
          <p:cNvPr id="5" name="Subtitle 2"/>
          <p:cNvSpPr txBox="1">
            <a:spLocks/>
          </p:cNvSpPr>
          <p:nvPr/>
        </p:nvSpPr>
        <p:spPr>
          <a:xfrm>
            <a:off x="4804932" y="4861806"/>
            <a:ext cx="4142366" cy="979522"/>
          </a:xfrm>
          <a:prstGeom prst="rect">
            <a:avLst/>
          </a:prstGeom>
        </p:spPr>
        <p:txBody>
          <a:bodyPr vert="horz" lIns="103146" tIns="51572" rIns="103146" bIns="51572" rtlCol="0" anchor="t" anchorCtr="0">
            <a:noAutofit/>
          </a:bodyPr>
          <a:lstStyle/>
          <a:p>
            <a:r>
              <a:rPr lang="ka-GE" sz="1600" kern="0" dirty="0">
                <a:latin typeface="Sylfaen" panose="010A0502050306030303" pitchFamily="18" charset="0"/>
              </a:rPr>
              <a:t>შპს </a:t>
            </a:r>
            <a:r>
              <a:rPr lang="ka-GE" sz="1600" kern="0" dirty="0" err="1">
                <a:latin typeface="Sylfaen" panose="010A0502050306030303" pitchFamily="18" charset="0"/>
              </a:rPr>
              <a:t>„გამა</a:t>
            </a:r>
            <a:r>
              <a:rPr lang="ka-GE" sz="1600" kern="0" dirty="0">
                <a:latin typeface="Sylfaen" panose="010A0502050306030303" pitchFamily="18" charset="0"/>
              </a:rPr>
              <a:t> </a:t>
            </a:r>
            <a:r>
              <a:rPr lang="ka-GE" sz="1600" kern="0" dirty="0" err="1">
                <a:latin typeface="Sylfaen" panose="010A0502050306030303" pitchFamily="18" charset="0"/>
              </a:rPr>
              <a:t>კონსალტინგი“</a:t>
            </a:r>
            <a:endParaRPr lang="ka-GE" sz="1600" kern="0" dirty="0">
              <a:latin typeface="Sylfaen" panose="010A0502050306030303" pitchFamily="18" charset="0"/>
            </a:endParaRPr>
          </a:p>
          <a:p>
            <a:pPr lvl="0"/>
            <a:r>
              <a:rPr lang="ka-GE" sz="1600" kern="0" dirty="0">
                <a:latin typeface="Sylfaen" panose="010A0502050306030303" pitchFamily="18" charset="0"/>
              </a:rPr>
              <a:t>0192 თბილისი, გურამიშვილის გამზ. </a:t>
            </a:r>
            <a:r>
              <a:rPr lang="ka-GE" sz="1600" kern="0" dirty="0" err="1">
                <a:latin typeface="Sylfaen" panose="010A0502050306030303" pitchFamily="18" charset="0"/>
              </a:rPr>
              <a:t>19</a:t>
            </a:r>
            <a:r>
              <a:rPr lang="ka-GE" sz="1600" kern="0" baseline="42000" dirty="0" err="1">
                <a:latin typeface="Sylfaen" panose="010A0502050306030303" pitchFamily="18" charset="0"/>
              </a:rPr>
              <a:t>დ</a:t>
            </a:r>
            <a:r>
              <a:rPr lang="ka-GE" sz="1600" kern="0" baseline="42000" dirty="0">
                <a:latin typeface="Sylfaen" panose="010A0502050306030303" pitchFamily="18" charset="0"/>
              </a:rPr>
              <a:t> </a:t>
            </a:r>
          </a:p>
          <a:p>
            <a:pPr lvl="0"/>
            <a:r>
              <a:rPr lang="ka-GE" sz="1600" kern="0" dirty="0">
                <a:latin typeface="Sylfaen" panose="010A0502050306030303" pitchFamily="18" charset="0"/>
              </a:rPr>
              <a:t>ტელ: +(995 32) 260 15 27</a:t>
            </a:r>
            <a:r>
              <a:rPr lang="en-US" sz="1600" kern="0" dirty="0">
                <a:latin typeface="Sylfaen" panose="010A0502050306030303" pitchFamily="18" charset="0"/>
              </a:rPr>
              <a:t>; </a:t>
            </a:r>
            <a:endParaRPr lang="ka-GE" sz="1600" kern="0" dirty="0">
              <a:latin typeface="Sylfaen" panose="010A0502050306030303" pitchFamily="18" charset="0"/>
            </a:endParaRPr>
          </a:p>
          <a:p>
            <a:pPr lvl="0"/>
            <a:r>
              <a:rPr lang="en-US" sz="1600" kern="0" dirty="0">
                <a:latin typeface="Sylfaen" panose="010A0502050306030303" pitchFamily="18" charset="0"/>
              </a:rPr>
              <a:t>E-mail: j.akhvlediani@gamma.ge</a:t>
            </a:r>
          </a:p>
        </p:txBody>
      </p:sp>
      <p:graphicFrame>
        <p:nvGraphicFramePr>
          <p:cNvPr id="6" name="Object 2"/>
          <p:cNvGraphicFramePr>
            <a:graphicFrameLocks noChangeAspect="1"/>
          </p:cNvGraphicFramePr>
          <p:nvPr>
            <p:extLst/>
          </p:nvPr>
        </p:nvGraphicFramePr>
        <p:xfrm>
          <a:off x="1700176" y="4861808"/>
          <a:ext cx="2377410" cy="1083599"/>
        </p:xfrm>
        <a:graphic>
          <a:graphicData uri="http://schemas.openxmlformats.org/presentationml/2006/ole">
            <mc:AlternateContent xmlns:mc="http://schemas.openxmlformats.org/markup-compatibility/2006">
              <mc:Choice xmlns:v="urn:schemas-microsoft-com:vml" Requires="v">
                <p:oleObj spid="_x0000_s5128" name="Visio" r:id="rId3" imgW="3084378" imgH="1172340" progId="Visio.Drawing.11">
                  <p:embed/>
                </p:oleObj>
              </mc:Choice>
              <mc:Fallback>
                <p:oleObj name="Visio" r:id="rId3" imgW="3084378" imgH="1172340"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0176" y="4861808"/>
                        <a:ext cx="2377410" cy="1083599"/>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51046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5751"/>
            <a:ext cx="10515600" cy="605789"/>
          </a:xfrm>
        </p:spPr>
        <p:txBody>
          <a:bodyPr>
            <a:normAutofit/>
          </a:bodyPr>
          <a:lstStyle/>
          <a:p>
            <a:pPr algn="ctr"/>
            <a:r>
              <a:rPr lang="ka-GE" sz="2000" b="1" dirty="0" smtClean="0">
                <a:latin typeface="Stylfaen"/>
              </a:rPr>
              <a:t>საქმიანობის ზოგადი აღწერა</a:t>
            </a:r>
            <a:endParaRPr lang="en-US" sz="2000" b="1" dirty="0">
              <a:latin typeface="Stylfaen"/>
            </a:endParaRPr>
          </a:p>
        </p:txBody>
      </p:sp>
      <p:sp>
        <p:nvSpPr>
          <p:cNvPr id="3" name="Content Placeholder 2"/>
          <p:cNvSpPr>
            <a:spLocks noGrp="1"/>
          </p:cNvSpPr>
          <p:nvPr>
            <p:ph idx="1"/>
          </p:nvPr>
        </p:nvSpPr>
        <p:spPr>
          <a:xfrm>
            <a:off x="838200" y="891540"/>
            <a:ext cx="9563100" cy="5033963"/>
          </a:xfrm>
        </p:spPr>
        <p:txBody>
          <a:bodyPr>
            <a:normAutofit/>
          </a:bodyPr>
          <a:lstStyle/>
          <a:p>
            <a:pPr marL="0" indent="0">
              <a:buNone/>
            </a:pPr>
            <a:r>
              <a:rPr lang="ka-GE" sz="1800" dirty="0"/>
              <a:t>გზშ-ის ანგარიში ეხება, </a:t>
            </a:r>
            <a:r>
              <a:rPr lang="ka-GE" sz="1800" dirty="0"/>
              <a:t>სსიპ - ლ. საყვარელიძის სახელობის დაავადებათა კონტროლისა და საზოგადოებრივი ჯანმრთელობის დაცვის ეროვნული ცენტრის ქუთაისის </a:t>
            </a:r>
            <a:r>
              <a:rPr lang="ka-GE" sz="1800" dirty="0" smtClean="0"/>
              <a:t>ფილიალის </a:t>
            </a:r>
            <a:r>
              <a:rPr lang="ka-GE" sz="1800" dirty="0" smtClean="0"/>
              <a:t>ტერიტორიაზე </a:t>
            </a:r>
            <a:r>
              <a:rPr lang="ka-GE" sz="1800" dirty="0" smtClean="0"/>
              <a:t>არსებულ, </a:t>
            </a:r>
            <a:r>
              <a:rPr lang="ka-GE" sz="1800" dirty="0"/>
              <a:t>სახიფათო ნარჩენების (სამედიცინო </a:t>
            </a:r>
            <a:r>
              <a:rPr lang="ka-GE" sz="1800" dirty="0" smtClean="0"/>
              <a:t>ნარჩენები</a:t>
            </a:r>
            <a:r>
              <a:rPr lang="ka-GE" sz="1800" dirty="0"/>
              <a:t>) ინსინერაციის საწარმოს ექსპლუატაციის პირობების </a:t>
            </a:r>
            <a:r>
              <a:rPr lang="ka-GE" sz="1800" dirty="0" smtClean="0"/>
              <a:t>ცვლილებას;</a:t>
            </a:r>
          </a:p>
          <a:p>
            <a:pPr marL="0" indent="0">
              <a:buNone/>
            </a:pPr>
            <a:r>
              <a:rPr lang="ka-GE" sz="1800" dirty="0" smtClean="0"/>
              <a:t>დღეისათვის </a:t>
            </a:r>
            <a:r>
              <a:rPr lang="ka-GE" sz="1800" dirty="0"/>
              <a:t>ექსპლუატაციაში არსებულ ინსინერატორზე, </a:t>
            </a:r>
            <a:r>
              <a:rPr lang="ka-GE" sz="1800" dirty="0" smtClean="0"/>
              <a:t>გაცემულია </a:t>
            </a:r>
            <a:r>
              <a:rPr lang="ka-GE" sz="1800" dirty="0"/>
              <a:t>გარემოსდაცვითი </a:t>
            </a:r>
            <a:r>
              <a:rPr lang="ka-GE" sz="1800" dirty="0" smtClean="0"/>
              <a:t>გადაწყვეტილება;</a:t>
            </a:r>
          </a:p>
          <a:p>
            <a:pPr marL="0" indent="0">
              <a:buNone/>
            </a:pPr>
            <a:r>
              <a:rPr lang="ka-GE" sz="1800" dirty="0"/>
              <a:t>პროექტი ითვალისწინებს, ფილიალის ტერიტორიაზე (ქ. ქუთაისი ოცხელის ქ. </a:t>
            </a:r>
            <a:r>
              <a:rPr lang="ka-GE" sz="1800" dirty="0" smtClean="0"/>
              <a:t>N2), </a:t>
            </a:r>
            <a:r>
              <a:rPr lang="ka-GE" sz="1800" dirty="0"/>
              <a:t>არსებული ინსინერატორის ნაცვლად, რომლის წარმადობა შეადგენს 25 კგ/სთ-ს, ახალი, მოდერნიზებული და უფრო მაღალი წარმადობის, „PYROLYTIC“-ის ფირმის, CP-50-A ტიპის ინსინერატორის დამონტაჟებას. საპროექტო ინსინერატორის  წარმადობა იქნება 60 კგ/სთ.</a:t>
            </a:r>
            <a:endParaRPr lang="en-US" sz="1800" dirty="0"/>
          </a:p>
          <a:p>
            <a:pPr marL="0" indent="0">
              <a:buNone/>
            </a:pPr>
            <a:r>
              <a:rPr lang="ka-GE" sz="1800" dirty="0" smtClean="0"/>
              <a:t>ლაბორატორიაში/საწარმოში </a:t>
            </a:r>
            <a:r>
              <a:rPr lang="ka-GE" sz="1800" dirty="0"/>
              <a:t>უფრო მძლავრი ინსინერატორის განთავსების საჭიროება განპირობებულია ქვეყანაში შექმნილი ეპიდემიური მდგომარეობით და პროექტის განხორციელება, წარმოადგენს გადაუდებელ საჭიროებას</a:t>
            </a:r>
            <a:r>
              <a:rPr lang="ka-GE" sz="1800" dirty="0" smtClean="0"/>
              <a:t>.</a:t>
            </a:r>
          </a:p>
          <a:p>
            <a:pPr marL="0" indent="0">
              <a:buNone/>
            </a:pPr>
            <a:r>
              <a:rPr lang="ka-GE" sz="1800" dirty="0" smtClean="0"/>
              <a:t>ახალი ინსინერატორი განთავსდება არსებულ შენობაში, არსებული ინსინერატორის ნაცვლად.</a:t>
            </a:r>
            <a:endParaRPr lang="en-US" sz="1800" dirty="0"/>
          </a:p>
          <a:p>
            <a:pPr marL="0" indent="0">
              <a:buNone/>
            </a:pPr>
            <a:endParaRPr lang="en-US" sz="1800" dirty="0"/>
          </a:p>
          <a:p>
            <a:pPr marL="0" indent="0">
              <a:buNone/>
            </a:pPr>
            <a:endParaRPr lang="ka-GE" sz="1800" dirty="0" smtClean="0"/>
          </a:p>
          <a:p>
            <a:pPr marL="0" indent="0">
              <a:buNone/>
            </a:pPr>
            <a:endParaRPr lang="en-US" sz="1800" dirty="0">
              <a:latin typeface="Sylfane"/>
            </a:endParaRPr>
          </a:p>
        </p:txBody>
      </p:sp>
    </p:spTree>
    <p:extLst>
      <p:ext uri="{BB962C8B-B14F-4D97-AF65-F5344CB8AC3E}">
        <p14:creationId xmlns:p14="http://schemas.microsoft.com/office/powerpoint/2010/main" val="77158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7855"/>
          </a:xfrm>
        </p:spPr>
        <p:txBody>
          <a:bodyPr>
            <a:normAutofit/>
          </a:bodyPr>
          <a:lstStyle/>
          <a:p>
            <a:pPr algn="ctr"/>
            <a:r>
              <a:rPr lang="ka-GE" sz="2000" b="1" dirty="0"/>
              <a:t>დაგეგმილი საქმიანობის ადგილის მოკლე </a:t>
            </a:r>
            <a:r>
              <a:rPr lang="ka-GE" sz="2000" b="1" dirty="0" smtClean="0"/>
              <a:t>მიმოხილვა</a:t>
            </a:r>
            <a:endParaRPr lang="en-US" sz="2000" b="1" dirty="0">
              <a:latin typeface="Stylfaen"/>
            </a:endParaRPr>
          </a:p>
        </p:txBody>
      </p:sp>
      <p:sp>
        <p:nvSpPr>
          <p:cNvPr id="3" name="Content Placeholder 2"/>
          <p:cNvSpPr>
            <a:spLocks noGrp="1"/>
          </p:cNvSpPr>
          <p:nvPr>
            <p:ph idx="1"/>
          </p:nvPr>
        </p:nvSpPr>
        <p:spPr>
          <a:xfrm>
            <a:off x="838200" y="982980"/>
            <a:ext cx="10515600" cy="4851083"/>
          </a:xfrm>
        </p:spPr>
        <p:txBody>
          <a:bodyPr>
            <a:normAutofit/>
          </a:bodyPr>
          <a:lstStyle/>
          <a:p>
            <a:pPr marL="0" indent="0">
              <a:buNone/>
            </a:pPr>
            <a:r>
              <a:rPr lang="ka-GE" sz="1800" dirty="0"/>
              <a:t>ინსინერატორის შენობა წარმოადგენს ერთსართულიან კაპიტალურ ნაგებობას საერთო ფართობით 42 მ</a:t>
            </a:r>
            <a:r>
              <a:rPr lang="ka-GE" sz="1800" baseline="30000" dirty="0"/>
              <a:t>2</a:t>
            </a:r>
            <a:r>
              <a:rPr lang="ka-GE" sz="1800" dirty="0"/>
              <a:t> (შენობის ზომებია 7 x  6 x 4).  შენობა შედგება ორი სათავსისაგან, რომელთაგან ერთში განთავსებული იქნება ინსინერატორი, ხოლო მეორე გამოყენებული იქნება როგორც სასაწყობო სათავსი. შენობაში შეყვანილია გამდინარე წყალი, ელექტროენეგია და ბუნებრივი აირი.     </a:t>
            </a:r>
            <a:endParaRPr lang="ka-GE" sz="1800" dirty="0"/>
          </a:p>
          <a:p>
            <a:pPr marL="0" indent="0">
              <a:buNone/>
            </a:pPr>
            <a:r>
              <a:rPr lang="ka-GE" sz="1800" dirty="0" smtClean="0"/>
              <a:t>ინსინერატორის </a:t>
            </a:r>
            <a:r>
              <a:rPr lang="ka-GE" sz="1800" dirty="0"/>
              <a:t>შენობა მდებარეობს ქალაქის მჭიდროდ დასახლებული უბნის ფარგლებში, სადაც უახლოესი საცხოვრებელი სახლებიდან დაცილების მანძილი შეადგენს 40-50 მ-ს, ხოლო იმერეთის რეგიონალური კლინიკური საავადმყოფოს შენობა დაცილებულია 25-30 </a:t>
            </a:r>
            <a:r>
              <a:rPr lang="ka-GE" sz="1800" dirty="0" smtClean="0"/>
              <a:t>მ-ით.</a:t>
            </a:r>
            <a:endParaRPr lang="ka-GE" sz="1800" dirty="0"/>
          </a:p>
          <a:p>
            <a:pPr marL="0" indent="0">
              <a:buNone/>
            </a:pPr>
            <a:r>
              <a:rPr lang="ka-GE" sz="1800" dirty="0" smtClean="0"/>
              <a:t>ინსინერატორის </a:t>
            </a:r>
            <a:r>
              <a:rPr lang="ka-GE" sz="1800" dirty="0"/>
              <a:t>შენობიდან უახლოესი საავტომობილო გზა, კონსტანტინე ღამბაშიძის ჩიხი დაშორებული დაახლოებით 66 მეტრით, ხოლო უახლოესი ზედაპირული წყლის ობიექტი, მდ. რიონი გაედინება 1300 მ-ზე მეტ მანძილში</a:t>
            </a:r>
            <a:r>
              <a:rPr lang="ka-GE" sz="1800" dirty="0" smtClean="0"/>
              <a:t>.</a:t>
            </a:r>
            <a:endParaRPr lang="ka-GE" sz="1800" dirty="0" smtClean="0"/>
          </a:p>
          <a:p>
            <a:pPr marL="0" indent="0">
              <a:buNone/>
            </a:pPr>
            <a:r>
              <a:rPr lang="ka-GE" sz="1800" dirty="0" smtClean="0"/>
              <a:t>ინსინერაციის </a:t>
            </a:r>
            <a:r>
              <a:rPr lang="ka-GE" sz="1800" dirty="0"/>
              <a:t>უბანზე დასაქმებულია და მომავალშიც იმუშავებს 2-3 ადამიანი. საქმიანობა არ ითვალისწინებს დამატებითი სამუშაო ადგილების შექმნას.</a:t>
            </a:r>
            <a:endParaRPr lang="en-US" sz="1800" dirty="0"/>
          </a:p>
          <a:p>
            <a:pPr marL="0" indent="0">
              <a:buNone/>
            </a:pPr>
            <a:endParaRPr lang="en-US" sz="1800" dirty="0"/>
          </a:p>
          <a:p>
            <a:pPr marL="0" indent="0">
              <a:buNone/>
            </a:pPr>
            <a:endParaRPr lang="ka-GE" sz="1800" dirty="0" smtClean="0"/>
          </a:p>
          <a:p>
            <a:pPr marL="0" indent="0">
              <a:buNone/>
            </a:pPr>
            <a:endParaRPr lang="en-US" sz="1800" dirty="0"/>
          </a:p>
          <a:p>
            <a:pPr marL="0" indent="0">
              <a:buNone/>
            </a:pPr>
            <a:endParaRPr lang="en-US" sz="1800" dirty="0">
              <a:latin typeface="Stylfaen"/>
            </a:endParaRPr>
          </a:p>
        </p:txBody>
      </p:sp>
    </p:spTree>
    <p:extLst>
      <p:ext uri="{BB962C8B-B14F-4D97-AF65-F5344CB8AC3E}">
        <p14:creationId xmlns:p14="http://schemas.microsoft.com/office/powerpoint/2010/main" val="214706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52145"/>
          </a:xfrm>
        </p:spPr>
        <p:txBody>
          <a:bodyPr>
            <a:normAutofit/>
          </a:bodyPr>
          <a:lstStyle/>
          <a:p>
            <a:pPr algn="ctr"/>
            <a:r>
              <a:rPr lang="ka-GE" sz="2000" b="1" dirty="0"/>
              <a:t>ინსინერატორის განთავსების ტერიტორიის ხედები </a:t>
            </a:r>
            <a:endParaRPr lang="en-US" sz="2000" b="1" dirty="0">
              <a:latin typeface="Sylfane"/>
            </a:endParaRPr>
          </a:p>
        </p:txBody>
      </p:sp>
      <p:pic>
        <p:nvPicPr>
          <p:cNvPr id="10" name="Picture 9" descr="D:\Nika\Desktop\insineratori axali\ქუთაისის\ინსინერატორი ქუთაისი სურათები\DSCN021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372" y="1136650"/>
            <a:ext cx="5079048" cy="4681220"/>
          </a:xfrm>
          <a:prstGeom prst="rect">
            <a:avLst/>
          </a:prstGeom>
          <a:noFill/>
          <a:ln>
            <a:noFill/>
          </a:ln>
        </p:spPr>
      </p:pic>
      <p:pic>
        <p:nvPicPr>
          <p:cNvPr id="11" name="Picture 10" descr="D:\Nika\Desktop\insineratori axali\ქუთაისის\ინსინერატორი ქუთაისი სურათები\DSCN021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6450" y="1136650"/>
            <a:ext cx="4754880" cy="4681220"/>
          </a:xfrm>
          <a:prstGeom prst="rect">
            <a:avLst/>
          </a:prstGeom>
          <a:noFill/>
          <a:ln>
            <a:noFill/>
          </a:ln>
        </p:spPr>
      </p:pic>
    </p:spTree>
    <p:extLst>
      <p:ext uri="{BB962C8B-B14F-4D97-AF65-F5344CB8AC3E}">
        <p14:creationId xmlns:p14="http://schemas.microsoft.com/office/powerpoint/2010/main" val="2902175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7855"/>
          </a:xfrm>
        </p:spPr>
        <p:txBody>
          <a:bodyPr>
            <a:normAutofit/>
          </a:bodyPr>
          <a:lstStyle/>
          <a:p>
            <a:pPr algn="ctr"/>
            <a:r>
              <a:rPr lang="ka-GE" sz="2000" b="1" dirty="0"/>
              <a:t>საქმიანობის განხორციელების ტერიტორიის სიტუაციური სქემა </a:t>
            </a:r>
            <a:endParaRPr lang="en-US" sz="2000" b="1" dirty="0">
              <a:latin typeface="Sylfane"/>
            </a:endParaRPr>
          </a:p>
        </p:txBody>
      </p:sp>
      <p:pic>
        <p:nvPicPr>
          <p:cNvPr id="3" name="Picture 2"/>
          <p:cNvPicPr>
            <a:picLocks noChangeAspect="1"/>
          </p:cNvPicPr>
          <p:nvPr/>
        </p:nvPicPr>
        <p:blipFill>
          <a:blip r:embed="rId2"/>
          <a:stretch>
            <a:fillRect/>
          </a:stretch>
        </p:blipFill>
        <p:spPr>
          <a:xfrm>
            <a:off x="1554481" y="1112291"/>
            <a:ext cx="9406890" cy="5273497"/>
          </a:xfrm>
          <a:prstGeom prst="rect">
            <a:avLst/>
          </a:prstGeom>
        </p:spPr>
      </p:pic>
    </p:spTree>
    <p:extLst>
      <p:ext uri="{BB962C8B-B14F-4D97-AF65-F5344CB8AC3E}">
        <p14:creationId xmlns:p14="http://schemas.microsoft.com/office/powerpoint/2010/main" val="85598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29285"/>
          </a:xfrm>
        </p:spPr>
        <p:txBody>
          <a:bodyPr>
            <a:normAutofit/>
          </a:bodyPr>
          <a:lstStyle/>
          <a:p>
            <a:pPr algn="ctr"/>
            <a:r>
              <a:rPr lang="ka-GE" sz="2000" b="1" dirty="0"/>
              <a:t>„PYROLYTIC“ ფირმის, CP-50-A ტიპის</a:t>
            </a:r>
            <a:r>
              <a:rPr lang="en-US" sz="2000" b="1" dirty="0" smtClean="0">
                <a:latin typeface="Sylfane"/>
              </a:rPr>
              <a:t> </a:t>
            </a:r>
            <a:r>
              <a:rPr lang="ka-GE" sz="2000" b="1" dirty="0" smtClean="0">
                <a:latin typeface="Sylfane"/>
              </a:rPr>
              <a:t>ინსინერატორის</a:t>
            </a:r>
            <a:r>
              <a:rPr lang="en-US" sz="2000" b="1" dirty="0" smtClean="0">
                <a:latin typeface="Sylfane"/>
              </a:rPr>
              <a:t> </a:t>
            </a:r>
            <a:r>
              <a:rPr lang="en-US" sz="2000" b="1" dirty="0">
                <a:latin typeface="Sylfane"/>
              </a:rPr>
              <a:t>აღწერა</a:t>
            </a:r>
          </a:p>
        </p:txBody>
      </p:sp>
      <p:sp>
        <p:nvSpPr>
          <p:cNvPr id="3" name="Content Placeholder 2"/>
          <p:cNvSpPr>
            <a:spLocks noGrp="1"/>
          </p:cNvSpPr>
          <p:nvPr>
            <p:ph idx="1"/>
          </p:nvPr>
        </p:nvSpPr>
        <p:spPr>
          <a:xfrm>
            <a:off x="838200" y="1234440"/>
            <a:ext cx="10515600" cy="4942523"/>
          </a:xfrm>
        </p:spPr>
        <p:txBody>
          <a:bodyPr>
            <a:normAutofit fontScale="92500" lnSpcReduction="20000"/>
          </a:bodyPr>
          <a:lstStyle/>
          <a:p>
            <a:pPr marL="0" indent="0">
              <a:lnSpc>
                <a:spcPct val="110000"/>
              </a:lnSpc>
              <a:buNone/>
            </a:pPr>
            <a:r>
              <a:rPr lang="ka-GE" sz="1800" dirty="0"/>
              <a:t>ახალი ინსინერატორი განკუთვნილია საავადმყოფოების, კლინიკების, ლაბორატორიების, ფარმაცევტული ინდუსტრიების მიერ წარმოქმნილი ნებისმიერი სახის აალებადი ნარჩენების და სხვა სამრეწველო ნარჩენების განადგურებისთვის. ტექნიკური დოკუმენტაციის მიხედვით, ინსინერატორის მაქსიმალური სიმძლავრე შეადგენს 60 კგ/სთ-ს ან 480 კგ/დღ, 8 სთ/დღ-იანი </a:t>
            </a:r>
            <a:r>
              <a:rPr lang="ka-GE" sz="1800" dirty="0" smtClean="0"/>
              <a:t>მუშაობის პირობებში;</a:t>
            </a:r>
          </a:p>
          <a:p>
            <a:pPr marL="0" indent="0">
              <a:lnSpc>
                <a:spcPct val="110000"/>
              </a:lnSpc>
              <a:buNone/>
            </a:pPr>
            <a:r>
              <a:rPr lang="ka-GE" sz="1800" dirty="0"/>
              <a:t>საპროექტო ინსინერატორი შემადგენლობაშია:</a:t>
            </a:r>
            <a:endParaRPr lang="en-US" sz="1800" dirty="0"/>
          </a:p>
          <a:p>
            <a:pPr lvl="0">
              <a:lnSpc>
                <a:spcPct val="110000"/>
              </a:lnSpc>
            </a:pPr>
            <a:r>
              <a:rPr lang="ka-GE" sz="1800" dirty="0" smtClean="0">
                <a:effectLst/>
              </a:rPr>
              <a:t>ნარჩენების წვის კამერა (პირველი კამერა):</a:t>
            </a:r>
            <a:endParaRPr lang="en-US" sz="1800" dirty="0" smtClean="0">
              <a:effectLst/>
            </a:endParaRPr>
          </a:p>
          <a:p>
            <a:pPr lvl="0">
              <a:lnSpc>
                <a:spcPct val="110000"/>
              </a:lnSpc>
            </a:pPr>
            <a:r>
              <a:rPr lang="ka-GE" sz="1800" dirty="0" smtClean="0">
                <a:effectLst/>
              </a:rPr>
              <a:t>კარი ნარჩენების მექანიკური ჩატვირთვისთვის; </a:t>
            </a:r>
            <a:endParaRPr lang="en-US" sz="1800" dirty="0" smtClean="0">
              <a:effectLst/>
            </a:endParaRPr>
          </a:p>
          <a:p>
            <a:pPr lvl="0">
              <a:lnSpc>
                <a:spcPct val="110000"/>
              </a:lnSpc>
            </a:pPr>
            <a:r>
              <a:rPr lang="ka-GE" sz="1800" dirty="0" smtClean="0">
                <a:effectLst/>
              </a:rPr>
              <a:t>წვის სანთურა, რომელიც გამოიყენება ნარჩენების </a:t>
            </a:r>
            <a:r>
              <a:rPr lang="ka-GE" sz="1800" dirty="0" err="1" smtClean="0">
                <a:effectLst/>
              </a:rPr>
              <a:t>აალებისთვის</a:t>
            </a:r>
            <a:r>
              <a:rPr lang="ka-GE" sz="1800" dirty="0" smtClean="0">
                <a:effectLst/>
              </a:rPr>
              <a:t>.</a:t>
            </a:r>
            <a:endParaRPr lang="ka-GE" sz="1800" dirty="0"/>
          </a:p>
          <a:p>
            <a:pPr lvl="0">
              <a:lnSpc>
                <a:spcPct val="110000"/>
              </a:lnSpc>
            </a:pPr>
            <a:r>
              <a:rPr lang="ka-GE" sz="1800" dirty="0" smtClean="0">
                <a:effectLst/>
              </a:rPr>
              <a:t>აირის შემდგომი წვის კამერა (მეორე კამერა):</a:t>
            </a:r>
            <a:endParaRPr lang="en-US" sz="1800" dirty="0" smtClean="0">
              <a:effectLst/>
            </a:endParaRPr>
          </a:p>
          <a:p>
            <a:pPr lvl="0">
              <a:lnSpc>
                <a:spcPct val="110000"/>
              </a:lnSpc>
            </a:pPr>
            <a:r>
              <a:rPr lang="ka-GE" sz="1800" dirty="0" smtClean="0">
                <a:effectLst/>
              </a:rPr>
              <a:t>აირების წვის სანთურა;</a:t>
            </a:r>
            <a:endParaRPr lang="en-US" sz="1800" dirty="0" smtClean="0">
              <a:effectLst/>
            </a:endParaRPr>
          </a:p>
          <a:p>
            <a:pPr lvl="0">
              <a:lnSpc>
                <a:spcPct val="110000"/>
              </a:lnSpc>
            </a:pPr>
            <a:r>
              <a:rPr lang="ka-GE" sz="1800" dirty="0" smtClean="0">
                <a:effectLst/>
              </a:rPr>
              <a:t>მოწყობილობა, რომელიც იწოვს ჰაერს აირების შემდგომი წვის მიზნით;</a:t>
            </a:r>
            <a:endParaRPr lang="en-US" sz="1800" dirty="0" smtClean="0">
              <a:effectLst/>
            </a:endParaRPr>
          </a:p>
          <a:p>
            <a:pPr lvl="0">
              <a:lnSpc>
                <a:spcPct val="110000"/>
              </a:lnSpc>
            </a:pPr>
            <a:r>
              <a:rPr lang="ka-GE" sz="1800" dirty="0" smtClean="0">
                <a:effectLst/>
              </a:rPr>
              <a:t>მოწყობილობა, რომელიც იწოვს გამაგრილებელ ჰაერს ნამწვი არიებისთვის;</a:t>
            </a:r>
            <a:endParaRPr lang="en-US" sz="1800" dirty="0" smtClean="0">
              <a:effectLst/>
            </a:endParaRPr>
          </a:p>
          <a:p>
            <a:pPr lvl="0">
              <a:lnSpc>
                <a:spcPct val="110000"/>
              </a:lnSpc>
            </a:pPr>
            <a:r>
              <a:rPr lang="ka-GE" sz="1800" dirty="0" smtClean="0">
                <a:effectLst/>
              </a:rPr>
              <a:t>ნამწვი აირების საევაკუაციო არხი.</a:t>
            </a:r>
            <a:endParaRPr lang="en-US" sz="1800" dirty="0" smtClean="0">
              <a:effectLst/>
            </a:endParaRPr>
          </a:p>
          <a:p>
            <a:pPr lvl="0">
              <a:lnSpc>
                <a:spcPct val="110000"/>
              </a:lnSpc>
            </a:pPr>
            <a:r>
              <a:rPr lang="ka-GE" sz="1800" dirty="0" smtClean="0">
                <a:effectLst/>
              </a:rPr>
              <a:t>სრული მართვის პანელი, რომელიც ავტომატურად უზრუნველყოფს სრულ ციკლს.</a:t>
            </a:r>
            <a:endParaRPr lang="en-US" sz="1800" dirty="0" smtClean="0">
              <a:effectLst/>
            </a:endParaRPr>
          </a:p>
          <a:p>
            <a:pPr marL="0" indent="0">
              <a:lnSpc>
                <a:spcPct val="110000"/>
              </a:lnSpc>
              <a:buNone/>
            </a:pPr>
            <a:endParaRPr lang="en-US" sz="1800" dirty="0"/>
          </a:p>
          <a:p>
            <a:pPr marL="0" indent="0">
              <a:buNone/>
            </a:pPr>
            <a:endParaRPr lang="en-US" sz="1800" dirty="0">
              <a:latin typeface="Stylfaen"/>
            </a:endParaRPr>
          </a:p>
        </p:txBody>
      </p:sp>
    </p:spTree>
    <p:extLst>
      <p:ext uri="{BB962C8B-B14F-4D97-AF65-F5344CB8AC3E}">
        <p14:creationId xmlns:p14="http://schemas.microsoft.com/office/powerpoint/2010/main" val="1781082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6435"/>
          </a:xfrm>
        </p:spPr>
        <p:txBody>
          <a:bodyPr>
            <a:normAutofit/>
          </a:bodyPr>
          <a:lstStyle/>
          <a:p>
            <a:pPr algn="ctr"/>
            <a:r>
              <a:rPr lang="ka-GE" sz="2000" b="1" dirty="0"/>
              <a:t>ინსინერატორის სქემა </a:t>
            </a:r>
            <a:endParaRPr lang="en-US" sz="2000" b="1" dirty="0">
              <a:latin typeface="Stylfaen"/>
            </a:endParaRPr>
          </a:p>
        </p:txBody>
      </p:sp>
      <p:pic>
        <p:nvPicPr>
          <p:cNvPr id="4" name="Picture 3"/>
          <p:cNvPicPr/>
          <p:nvPr/>
        </p:nvPicPr>
        <p:blipFill>
          <a:blip r:embed="rId2"/>
          <a:stretch>
            <a:fillRect/>
          </a:stretch>
        </p:blipFill>
        <p:spPr>
          <a:xfrm>
            <a:off x="2377440" y="1051560"/>
            <a:ext cx="7098030" cy="4983480"/>
          </a:xfrm>
          <a:prstGeom prst="rect">
            <a:avLst/>
          </a:prstGeom>
        </p:spPr>
      </p:pic>
    </p:spTree>
    <p:extLst>
      <p:ext uri="{BB962C8B-B14F-4D97-AF65-F5344CB8AC3E}">
        <p14:creationId xmlns:p14="http://schemas.microsoft.com/office/powerpoint/2010/main" val="1342945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83565"/>
          </a:xfrm>
        </p:spPr>
        <p:txBody>
          <a:bodyPr>
            <a:normAutofit/>
          </a:bodyPr>
          <a:lstStyle/>
          <a:p>
            <a:pPr algn="ctr"/>
            <a:r>
              <a:rPr lang="en-US" sz="2000" b="1" dirty="0"/>
              <a:t>ინსინერატორში </a:t>
            </a:r>
            <a:r>
              <a:rPr lang="ka-GE" sz="2000" b="1" dirty="0" smtClean="0"/>
              <a:t>დასამუშავებელი</a:t>
            </a:r>
            <a:r>
              <a:rPr lang="en-US" sz="2000" b="1" dirty="0" smtClean="0"/>
              <a:t> </a:t>
            </a:r>
            <a:r>
              <a:rPr lang="ka-GE" sz="2000" b="1" dirty="0" smtClean="0"/>
              <a:t>ნარჩენები და წარმოქმნილი</a:t>
            </a:r>
            <a:r>
              <a:rPr lang="en-US" sz="2000" b="1" dirty="0" smtClean="0"/>
              <a:t> </a:t>
            </a:r>
            <a:r>
              <a:rPr lang="ka-GE" sz="2000" b="1" dirty="0" smtClean="0"/>
              <a:t>ნარჩენის</a:t>
            </a:r>
            <a:r>
              <a:rPr lang="en-US" sz="2000" b="1" dirty="0" smtClean="0"/>
              <a:t> </a:t>
            </a:r>
            <a:r>
              <a:rPr lang="ka-GE" sz="2000" b="1" dirty="0" smtClean="0"/>
              <a:t>მართვა</a:t>
            </a:r>
            <a:endParaRPr lang="ka-GE" sz="2000" b="1" dirty="0">
              <a:latin typeface="Stylfaen"/>
            </a:endParaRPr>
          </a:p>
        </p:txBody>
      </p:sp>
      <p:sp>
        <p:nvSpPr>
          <p:cNvPr id="3" name="Content Placeholder 2"/>
          <p:cNvSpPr>
            <a:spLocks noGrp="1"/>
          </p:cNvSpPr>
          <p:nvPr>
            <p:ph idx="1"/>
          </p:nvPr>
        </p:nvSpPr>
        <p:spPr>
          <a:xfrm>
            <a:off x="838200" y="1028700"/>
            <a:ext cx="10515600" cy="5033963"/>
          </a:xfrm>
        </p:spPr>
        <p:txBody>
          <a:bodyPr>
            <a:normAutofit/>
          </a:bodyPr>
          <a:lstStyle/>
          <a:p>
            <a:pPr marL="0" indent="0">
              <a:buNone/>
            </a:pPr>
            <a:r>
              <a:rPr lang="ka-GE" sz="1800" dirty="0"/>
              <a:t>ინსინერატორის ექსპლუატაციის ეტაპზე იგეგმება ლაბორატორიებში წარმოქმნილი ნარჩენების ინსინერაცია. რომელებიც </a:t>
            </a:r>
            <a:r>
              <a:rPr lang="ka-GE" sz="1800" dirty="0" smtClean="0"/>
              <a:t>გაერთიანებულია </a:t>
            </a:r>
            <a:r>
              <a:rPr lang="ka-GE" sz="1800" dirty="0"/>
              <a:t>შემდეგ ჯგუფებში:</a:t>
            </a:r>
            <a:endParaRPr lang="en-US" sz="1800" dirty="0"/>
          </a:p>
          <a:p>
            <a:pPr lvl="0"/>
            <a:r>
              <a:rPr lang="ka-GE" sz="1800" dirty="0" smtClean="0">
                <a:effectLst/>
              </a:rPr>
              <a:t>07  - ნარჩენები ორგანული ქიმიური პროცესებიდან;</a:t>
            </a:r>
            <a:endParaRPr lang="en-US" sz="1800" dirty="0" smtClean="0">
              <a:effectLst/>
            </a:endParaRPr>
          </a:p>
          <a:p>
            <a:pPr lvl="0"/>
            <a:r>
              <a:rPr lang="ka-GE" sz="1800" dirty="0" smtClean="0">
                <a:effectLst/>
              </a:rPr>
              <a:t>18 - ნარჩენები, რომლების წარმოიქმნება ადამიანის ან ცხოველის სამედიცინო მომსახურებით ან/და მასთან დაკავშირებული კვლევის შედეგად (გარდა საკვები ობიექტების ნარჩენებისა, რომლებიც არ არის წარმოდგენილი რაიმე უშუალო სამედიცინო აქტივობის შედეგად).</a:t>
            </a:r>
            <a:endParaRPr lang="en-US" sz="1800" dirty="0" smtClean="0">
              <a:effectLst/>
            </a:endParaRPr>
          </a:p>
          <a:p>
            <a:pPr marL="0" indent="0">
              <a:buNone/>
            </a:pPr>
            <a:r>
              <a:rPr lang="ka-GE" sz="1800" dirty="0" smtClean="0"/>
              <a:t>ინსინერატორის </a:t>
            </a:r>
            <a:r>
              <a:rPr lang="ka-GE" sz="1800" dirty="0"/>
              <a:t>წარმადობის გათვალისწინებით, გასაუვნებელი ნარჩენების რაოდენობა, წლის განმავლობაში შეადგენს დაახლოებით:</a:t>
            </a:r>
            <a:endParaRPr lang="en-US" sz="1800" dirty="0"/>
          </a:p>
          <a:p>
            <a:pPr marL="0" indent="0" algn="ctr">
              <a:buNone/>
            </a:pPr>
            <a:r>
              <a:rPr lang="ka-GE" sz="1800" dirty="0"/>
              <a:t>60 კგ x 8 სთ x 250 დღე = 120000 კგ/წელ =</a:t>
            </a:r>
            <a:r>
              <a:rPr lang="ka-GE" sz="1800" b="1" dirty="0"/>
              <a:t> 120,00 ტ/წელ</a:t>
            </a:r>
            <a:endParaRPr lang="en-US" sz="1800" dirty="0"/>
          </a:p>
          <a:p>
            <a:pPr marL="0" indent="0">
              <a:buNone/>
            </a:pPr>
            <a:r>
              <a:rPr lang="ka-GE" sz="1800" dirty="0"/>
              <a:t>მიღებული ნაცრის შესაძლოდ მაქსიმალური რაოდენობა იქნება: </a:t>
            </a:r>
            <a:endParaRPr lang="en-US" sz="1800" dirty="0"/>
          </a:p>
          <a:p>
            <a:pPr marL="0" indent="0" algn="ctr">
              <a:buNone/>
            </a:pPr>
            <a:r>
              <a:rPr lang="ka-GE" sz="1800" dirty="0" smtClean="0"/>
              <a:t>120000</a:t>
            </a:r>
            <a:r>
              <a:rPr lang="en-US" sz="1800" dirty="0" smtClean="0"/>
              <a:t> </a:t>
            </a:r>
            <a:r>
              <a:rPr lang="ka-GE" sz="1800" dirty="0" smtClean="0"/>
              <a:t>კგ/წელ </a:t>
            </a:r>
            <a:r>
              <a:rPr lang="ka-GE" sz="1800" dirty="0"/>
              <a:t>X 0,05 = 6000 </a:t>
            </a:r>
            <a:r>
              <a:rPr lang="ka-GE" sz="1800" dirty="0" smtClean="0"/>
              <a:t>კგ/წელ = </a:t>
            </a:r>
            <a:r>
              <a:rPr lang="ka-GE" sz="1800" b="1" dirty="0" smtClean="0"/>
              <a:t>6 ტ/წ </a:t>
            </a:r>
            <a:r>
              <a:rPr lang="ka-GE" sz="1800" dirty="0"/>
              <a:t>ნაცარი (ფერფლი).</a:t>
            </a:r>
            <a:endParaRPr lang="en-US" sz="1800" dirty="0"/>
          </a:p>
          <a:p>
            <a:pPr marL="0" indent="0">
              <a:buNone/>
            </a:pPr>
            <a:r>
              <a:rPr lang="ka-GE" sz="1800" b="1" u="sng" dirty="0" smtClean="0"/>
              <a:t>ნარჩენების </a:t>
            </a:r>
            <a:r>
              <a:rPr lang="ka-GE" sz="1800" b="1" u="sng" dirty="0"/>
              <a:t>ზუსტი შემადგენლობის დადგენამდე ეს ნარჩენები სახიფათოდ </a:t>
            </a:r>
            <a:r>
              <a:rPr lang="ka-GE" sz="1800" b="1" u="sng" dirty="0" smtClean="0"/>
              <a:t>ჩაითვლება;</a:t>
            </a:r>
          </a:p>
          <a:p>
            <a:pPr marL="0" indent="0">
              <a:buNone/>
            </a:pPr>
            <a:r>
              <a:rPr lang="ka-GE" sz="1800" dirty="0"/>
              <a:t>ნაცრის სახიფათოობის დადგენის მიზნით, ინსინერატორის ექსპლუატაციის ეტაპზე, ნაცარს პერიოდულად ჩაუტარდება ანალიზი. ნაცარში სახიფათო კომპონენტების აღმოჩენის შემთხვევაში, ნაცარი შემდგომი მართვის მიზნით გადაეცემა შესაბამისი ნებართვის მქონე კომპანიას</a:t>
            </a:r>
            <a:r>
              <a:rPr lang="ka-GE" sz="1800" dirty="0" smtClean="0"/>
              <a:t>.</a:t>
            </a:r>
            <a:endParaRPr lang="en-US" sz="1800" dirty="0"/>
          </a:p>
        </p:txBody>
      </p:sp>
    </p:spTree>
    <p:extLst>
      <p:ext uri="{BB962C8B-B14F-4D97-AF65-F5344CB8AC3E}">
        <p14:creationId xmlns:p14="http://schemas.microsoft.com/office/powerpoint/2010/main" val="4131026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0705"/>
          </a:xfrm>
        </p:spPr>
        <p:txBody>
          <a:bodyPr>
            <a:normAutofit/>
          </a:bodyPr>
          <a:lstStyle/>
          <a:p>
            <a:pPr algn="ctr"/>
            <a:r>
              <a:rPr lang="ka-GE" sz="2000" b="1" dirty="0"/>
              <a:t>გზშ-ის განხილვიდან ამოღებული ზემოქმედებების </a:t>
            </a:r>
            <a:r>
              <a:rPr lang="ka-GE" sz="2000" b="1" dirty="0" smtClean="0"/>
              <a:t>სახეები</a:t>
            </a:r>
            <a:endParaRPr lang="en-US" sz="2000" b="1" dirty="0">
              <a:latin typeface="Stylfaen"/>
            </a:endParaRPr>
          </a:p>
        </p:txBody>
      </p:sp>
      <p:sp>
        <p:nvSpPr>
          <p:cNvPr id="3" name="Content Placeholder 2"/>
          <p:cNvSpPr>
            <a:spLocks noGrp="1"/>
          </p:cNvSpPr>
          <p:nvPr>
            <p:ph idx="1"/>
          </p:nvPr>
        </p:nvSpPr>
        <p:spPr>
          <a:xfrm>
            <a:off x="838200" y="1234440"/>
            <a:ext cx="10515600" cy="4942523"/>
          </a:xfrm>
        </p:spPr>
        <p:txBody>
          <a:bodyPr>
            <a:normAutofit/>
          </a:bodyPr>
          <a:lstStyle/>
          <a:p>
            <a:r>
              <a:rPr lang="ka-GE" sz="1800" dirty="0"/>
              <a:t>საშიში გეოლოგიური მოვლენების განვითარების </a:t>
            </a:r>
            <a:r>
              <a:rPr lang="ka-GE" sz="1800" dirty="0" smtClean="0"/>
              <a:t>რისკი;</a:t>
            </a:r>
          </a:p>
          <a:p>
            <a:r>
              <a:rPr lang="ka-GE" sz="1800" dirty="0"/>
              <a:t>ნიადაგის ნაყოფიერ ფენაზე ზემოქმედების </a:t>
            </a:r>
            <a:r>
              <a:rPr lang="ka-GE" sz="1800" dirty="0" smtClean="0"/>
              <a:t>რისკები;</a:t>
            </a:r>
          </a:p>
          <a:p>
            <a:r>
              <a:rPr lang="ka-GE" sz="1800" dirty="0"/>
              <a:t>გრუნტზე და გრუნტის წყლებზე </a:t>
            </a:r>
            <a:r>
              <a:rPr lang="ka-GE" sz="1800" dirty="0" smtClean="0"/>
              <a:t>ზემოქმედება;</a:t>
            </a:r>
          </a:p>
          <a:p>
            <a:r>
              <a:rPr lang="ka-GE" sz="1800" dirty="0"/>
              <a:t>სანიაღვრე </a:t>
            </a:r>
            <a:r>
              <a:rPr lang="ka-GE" sz="1800" dirty="0" smtClean="0"/>
              <a:t>წყლების დაბინძურების რისკი;</a:t>
            </a:r>
            <a:endParaRPr lang="en-US" sz="1800" dirty="0"/>
          </a:p>
          <a:p>
            <a:r>
              <a:rPr lang="ka-GE" sz="1800" dirty="0"/>
              <a:t>ზემოქმედება </a:t>
            </a:r>
            <a:r>
              <a:rPr lang="ka-GE" sz="1800" dirty="0" smtClean="0"/>
              <a:t>კულტურული მემკვიდრეობის </a:t>
            </a:r>
            <a:r>
              <a:rPr lang="ka-GE" sz="1800" dirty="0"/>
              <a:t>ძეგლებზე, არქეოლოგიური ძეგლების </a:t>
            </a:r>
            <a:r>
              <a:rPr lang="ka-GE" sz="1800" dirty="0" smtClean="0"/>
              <a:t>დაზიანება;</a:t>
            </a:r>
          </a:p>
          <a:p>
            <a:r>
              <a:rPr lang="ka-GE" sz="1800" dirty="0" smtClean="0"/>
              <a:t>ზემოქმედება </a:t>
            </a:r>
            <a:r>
              <a:rPr lang="ka-GE" sz="1800" dirty="0"/>
              <a:t>დაცულ </a:t>
            </a:r>
            <a:r>
              <a:rPr lang="ka-GE" sz="1800" dirty="0" smtClean="0"/>
              <a:t>ტერიტორიებზე;</a:t>
            </a:r>
          </a:p>
          <a:p>
            <a:r>
              <a:rPr lang="ka-GE" sz="1800" dirty="0" smtClean="0"/>
              <a:t>ბიოლოგიურ გარემოზე ზემოქმედება;</a:t>
            </a:r>
            <a:endParaRPr lang="en-US" sz="1800" dirty="0"/>
          </a:p>
          <a:p>
            <a:r>
              <a:rPr lang="ka-GE" sz="1800" dirty="0"/>
              <a:t>ვიზუალურ-ლანდშაფტური </a:t>
            </a:r>
            <a:r>
              <a:rPr lang="ka-GE" sz="1800" dirty="0" smtClean="0"/>
              <a:t>ზემოქმედება;</a:t>
            </a:r>
            <a:endParaRPr lang="en-US" sz="1800" dirty="0"/>
          </a:p>
          <a:p>
            <a:r>
              <a:rPr lang="ka-GE" sz="1800" dirty="0" smtClean="0"/>
              <a:t>ზედაპირული </a:t>
            </a:r>
            <a:r>
              <a:rPr lang="ka-GE" sz="1800" dirty="0"/>
              <a:t>წყლების </a:t>
            </a:r>
            <a:r>
              <a:rPr lang="ka-GE" sz="1800" dirty="0" smtClean="0"/>
              <a:t>დაბინძურების რისკები. </a:t>
            </a:r>
            <a:endParaRPr lang="en-US" sz="1800" dirty="0"/>
          </a:p>
          <a:p>
            <a:endParaRPr lang="en-US" sz="1800" dirty="0">
              <a:latin typeface="Sylfane"/>
            </a:endParaRPr>
          </a:p>
        </p:txBody>
      </p:sp>
    </p:spTree>
    <p:extLst>
      <p:ext uri="{BB962C8B-B14F-4D97-AF65-F5344CB8AC3E}">
        <p14:creationId xmlns:p14="http://schemas.microsoft.com/office/powerpoint/2010/main" val="13035923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TotalTime>
  <Words>1585</Words>
  <Application>Microsoft Office PowerPoint</Application>
  <PresentationFormat>Widescreen</PresentationFormat>
  <Paragraphs>157</Paragraphs>
  <Slides>17</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7" baseType="lpstr">
      <vt:lpstr>Arial</vt:lpstr>
      <vt:lpstr>Calibri</vt:lpstr>
      <vt:lpstr>Calibri Light</vt:lpstr>
      <vt:lpstr>Stylfaen</vt:lpstr>
      <vt:lpstr>Sylfaen</vt:lpstr>
      <vt:lpstr>Sylfane</vt:lpstr>
      <vt:lpstr>Symbol</vt:lpstr>
      <vt:lpstr>Times New Roman</vt:lpstr>
      <vt:lpstr>Office Theme</vt:lpstr>
      <vt:lpstr>Visio</vt:lpstr>
      <vt:lpstr>სსიპ  ლ. საყვარელიძის სახელობის დაავადებათა კონტროლისა და საზოგადოებრივი ჯანმრთელობის ეროვნული ცენტრი     ქუთაისის ფილიალის  სახიფათო ნარჩენების (სამედიცინო ნარჩენების) ინსინერაციის საწარმოს ექსპლუატაციის პირობების ცვლილება (წარმადობის გაზრდა)</vt:lpstr>
      <vt:lpstr>საქმიანობის ზოგადი აღწერა</vt:lpstr>
      <vt:lpstr>დაგეგმილი საქმიანობის ადგილის მოკლე მიმოხილვა</vt:lpstr>
      <vt:lpstr>ინსინერატორის განთავსების ტერიტორიის ხედები </vt:lpstr>
      <vt:lpstr>საქმიანობის განხორციელების ტერიტორიის სიტუაციური სქემა </vt:lpstr>
      <vt:lpstr>„PYROLYTIC“ ფირმის, CP-50-A ტიპის ინსინერატორის აღწერა</vt:lpstr>
      <vt:lpstr>ინსინერატორის სქემა </vt:lpstr>
      <vt:lpstr>ინსინერატორში დასამუშავებელი ნარჩენები და წარმოქმნილი ნარჩენის მართვა</vt:lpstr>
      <vt:lpstr>გზშ-ის განხილვიდან ამოღებული ზემოქმედებების სახეები</vt:lpstr>
      <vt:lpstr>ზემოქმედება ატმოსფერული ჰაერის ხარისხზე</vt:lpstr>
      <vt:lpstr>ხმაურის გავრცელება</vt:lpstr>
      <vt:lpstr>ნარჩენების წარმოქმნის და მართვის შედეგად მოსალოდნელი ზემოქმედება</vt:lpstr>
      <vt:lpstr>ზემოქმედება ადამიანის ჯანმრთელობაზე და უსაფრთხოებასთან დაკავშირებული რისკები</vt:lpstr>
      <vt:lpstr>შემარბილებელი ღონისძიებები</vt:lpstr>
      <vt:lpstr>შემარბილებელი ღონისძიებები</vt:lpstr>
      <vt:lpstr>შემარბილებელი ღონისძიებები</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სსიპ  ლ. საყვარელიძის სახელობის დაავადებათა კონტროლისა და საზოგადოებრივი ჯანმრთელობის ეროვნული ცენტრი     ქ. თბილისში, ეროვნული ცენტრის სახიფათო ნარჩენების (სამედიცინო ნარჩენების) ინსინერაციის საწარმოს ექსპლუატაციის პირობების ცვლილება (წარმადობის გაზრდა) </dc:title>
  <dc:creator>Giorgi</dc:creator>
  <cp:lastModifiedBy>Giorgi</cp:lastModifiedBy>
  <cp:revision>15</cp:revision>
  <dcterms:created xsi:type="dcterms:W3CDTF">2021-02-10T06:52:56Z</dcterms:created>
  <dcterms:modified xsi:type="dcterms:W3CDTF">2021-02-10T11:22:00Z</dcterms:modified>
</cp:coreProperties>
</file>