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9" r:id="rId2"/>
    <p:sldId id="287" r:id="rId3"/>
    <p:sldId id="288" r:id="rId4"/>
    <p:sldId id="289" r:id="rId5"/>
    <p:sldId id="290" r:id="rId6"/>
    <p:sldId id="291" r:id="rId7"/>
    <p:sldId id="292" r:id="rId8"/>
    <p:sldId id="294" r:id="rId9"/>
    <p:sldId id="296" r:id="rId10"/>
    <p:sldId id="299" r:id="rId11"/>
    <p:sldId id="301" r:id="rId12"/>
    <p:sldId id="300" r:id="rId13"/>
    <p:sldId id="295" r:id="rId14"/>
    <p:sldId id="277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4280" autoAdjust="0"/>
  </p:normalViewPr>
  <p:slideViewPr>
    <p:cSldViewPr>
      <p:cViewPr>
        <p:scale>
          <a:sx n="86" d="100"/>
          <a:sy n="86" d="100"/>
        </p:scale>
        <p:origin x="514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2021-02-16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2021-02-16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2021-02-16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2021-02-16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2021-02-16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2021-02-16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2021-02-16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2021-02-16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2021-02-16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2021-02-16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2" y="1219200"/>
            <a:ext cx="11277600" cy="5181600"/>
          </a:xfrm>
        </p:spPr>
        <p:txBody>
          <a:bodyPr>
            <a:noAutofit/>
          </a:bodyPr>
          <a:lstStyle/>
          <a:p>
            <a:r>
              <a:rPr lang="ka-GE" sz="3600" b="1" dirty="0"/>
              <a:t>ცემენტის   წარმოება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ka-GE" sz="3600" b="1" dirty="0"/>
              <a:t>(თბილისი, გლდანის რ-ნი გაგრის ქ. # 2)</a:t>
            </a:r>
            <a:r>
              <a:rPr lang="en-US" dirty="0"/>
              <a:t/>
            </a:r>
            <a:br>
              <a:rPr lang="en-US" dirty="0"/>
            </a:br>
            <a:r>
              <a:rPr lang="ka-GE" sz="2800" b="1" dirty="0"/>
              <a:t> 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ka-GE" sz="2800" b="1" dirty="0"/>
              <a:t> 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ka-GE" sz="2800" b="1" dirty="0" smtClean="0"/>
              <a:t>სკოპინგის </a:t>
            </a:r>
            <a:r>
              <a:rPr lang="ka-GE" sz="2800" b="1" dirty="0"/>
              <a:t>ანგარიში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2412" y="152400"/>
            <a:ext cx="1021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აღწერა. </a:t>
            </a:r>
          </a:p>
          <a:p>
            <a:pPr algn="r"/>
            <a:endParaRPr lang="ka-G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328" y="1044952"/>
            <a:ext cx="1112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ბურთულებიანი</a:t>
            </a:r>
            <a:r>
              <a:rPr lang="en-US" dirty="0"/>
              <a:t> </a:t>
            </a:r>
            <a:r>
              <a:rPr lang="en-US" dirty="0" err="1"/>
              <a:t>მილწისქვილი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</a:t>
            </a:r>
            <a:r>
              <a:rPr lang="en-US" dirty="0" err="1"/>
              <a:t>ჰორიზონტალური</a:t>
            </a:r>
            <a:r>
              <a:rPr lang="en-US" dirty="0"/>
              <a:t> </a:t>
            </a:r>
            <a:r>
              <a:rPr lang="en-US" dirty="0" err="1"/>
              <a:t>ბრუნვადი</a:t>
            </a:r>
            <a:r>
              <a:rPr lang="en-US" dirty="0"/>
              <a:t> </a:t>
            </a:r>
            <a:r>
              <a:rPr lang="en-US" dirty="0" err="1"/>
              <a:t>მოწყობილობა</a:t>
            </a:r>
            <a:r>
              <a:rPr lang="en-US" dirty="0"/>
              <a:t>, </a:t>
            </a:r>
            <a:r>
              <a:rPr lang="en-US" dirty="0" err="1"/>
              <a:t>რომელიც</a:t>
            </a:r>
            <a:r>
              <a:rPr lang="en-US" dirty="0"/>
              <a:t> </a:t>
            </a:r>
            <a:r>
              <a:rPr lang="en-US" dirty="0" err="1"/>
              <a:t>იმართება</a:t>
            </a:r>
            <a:r>
              <a:rPr lang="en-US" dirty="0"/>
              <a:t> </a:t>
            </a:r>
            <a:r>
              <a:rPr lang="en-US" dirty="0" err="1"/>
              <a:t>გარე</a:t>
            </a:r>
            <a:r>
              <a:rPr lang="en-US" dirty="0"/>
              <a:t> </a:t>
            </a:r>
            <a:r>
              <a:rPr lang="en-US" dirty="0" err="1"/>
              <a:t>ელექტროძრავის</a:t>
            </a:r>
            <a:r>
              <a:rPr lang="en-US" dirty="0"/>
              <a:t> </a:t>
            </a:r>
            <a:r>
              <a:rPr lang="en-US" dirty="0" err="1"/>
              <a:t>გამოყენებით</a:t>
            </a:r>
            <a:r>
              <a:rPr lang="en-US" dirty="0"/>
              <a:t>. </a:t>
            </a:r>
            <a:r>
              <a:rPr lang="en-US" dirty="0" err="1"/>
              <a:t>დამფქვავ</a:t>
            </a:r>
            <a:r>
              <a:rPr lang="en-US" dirty="0"/>
              <a:t> </a:t>
            </a:r>
            <a:r>
              <a:rPr lang="en-US" dirty="0" err="1"/>
              <a:t>კამერას</a:t>
            </a:r>
            <a:r>
              <a:rPr lang="en-US" dirty="0"/>
              <a:t> </a:t>
            </a:r>
            <a:r>
              <a:rPr lang="en-US" dirty="0" err="1"/>
              <a:t>მასალა</a:t>
            </a:r>
            <a:r>
              <a:rPr lang="ka-GE" dirty="0"/>
              <a:t> (კაზმი) </a:t>
            </a:r>
            <a:r>
              <a:rPr lang="en-US" dirty="0" err="1"/>
              <a:t>მიეწოდება</a:t>
            </a:r>
            <a:r>
              <a:rPr lang="en-US" dirty="0"/>
              <a:t> </a:t>
            </a:r>
            <a:r>
              <a:rPr lang="en-US" dirty="0" err="1"/>
              <a:t>თანაბარი</a:t>
            </a:r>
            <a:r>
              <a:rPr lang="en-US" dirty="0"/>
              <a:t> </a:t>
            </a:r>
            <a:r>
              <a:rPr lang="en-US" dirty="0" err="1"/>
              <a:t>ინტენსივობით</a:t>
            </a:r>
            <a:r>
              <a:rPr lang="en-US" dirty="0"/>
              <a:t>. </a:t>
            </a:r>
            <a:r>
              <a:rPr lang="ka-GE" dirty="0"/>
              <a:t>წისქვილის </a:t>
            </a:r>
            <a:r>
              <a:rPr lang="en-US" dirty="0" err="1"/>
              <a:t>კამერაში</a:t>
            </a:r>
            <a:r>
              <a:rPr lang="en-US" dirty="0"/>
              <a:t> </a:t>
            </a:r>
            <a:r>
              <a:rPr lang="en-US" dirty="0" err="1"/>
              <a:t>განლაგებულია</a:t>
            </a:r>
            <a:r>
              <a:rPr lang="en-US" dirty="0"/>
              <a:t> </a:t>
            </a:r>
            <a:r>
              <a:rPr lang="en-US" dirty="0" err="1"/>
              <a:t>სხვადასხვა</a:t>
            </a:r>
            <a:r>
              <a:rPr lang="en-US" dirty="0"/>
              <a:t> </a:t>
            </a:r>
            <a:r>
              <a:rPr lang="en-US" dirty="0" err="1"/>
              <a:t>სახის</a:t>
            </a:r>
            <a:r>
              <a:rPr lang="en-US" dirty="0"/>
              <a:t> </a:t>
            </a:r>
            <a:r>
              <a:rPr lang="en-US" dirty="0" err="1"/>
              <a:t>ფოლადის</a:t>
            </a:r>
            <a:r>
              <a:rPr lang="en-US" dirty="0"/>
              <a:t> </a:t>
            </a:r>
            <a:r>
              <a:rPr lang="en-US" dirty="0" err="1"/>
              <a:t>ბურთულები</a:t>
            </a:r>
            <a:r>
              <a:rPr lang="en-US" dirty="0"/>
              <a:t>. </a:t>
            </a:r>
            <a:r>
              <a:rPr lang="en-US" dirty="0" err="1"/>
              <a:t>ცენტრიდანულ</a:t>
            </a:r>
            <a:r>
              <a:rPr lang="en-US" dirty="0"/>
              <a:t> </a:t>
            </a:r>
            <a:r>
              <a:rPr lang="en-US" dirty="0" err="1"/>
              <a:t>ენერგიას</a:t>
            </a:r>
            <a:r>
              <a:rPr lang="en-US" dirty="0"/>
              <a:t>, </a:t>
            </a:r>
            <a:r>
              <a:rPr lang="en-US" dirty="0" err="1"/>
              <a:t>რომელიც</a:t>
            </a:r>
            <a:r>
              <a:rPr lang="en-US" dirty="0"/>
              <a:t> </a:t>
            </a:r>
            <a:r>
              <a:rPr lang="en-US" dirty="0" err="1"/>
              <a:t>აღიძვრება</a:t>
            </a:r>
            <a:r>
              <a:rPr lang="en-US" dirty="0"/>
              <a:t> </a:t>
            </a:r>
            <a:r>
              <a:rPr lang="en-US" dirty="0" err="1"/>
              <a:t>წისქვილის</a:t>
            </a:r>
            <a:r>
              <a:rPr lang="en-US" dirty="0"/>
              <a:t> </a:t>
            </a:r>
            <a:r>
              <a:rPr lang="en-US" dirty="0" err="1"/>
              <a:t>მილის</a:t>
            </a:r>
            <a:r>
              <a:rPr lang="en-US" dirty="0"/>
              <a:t> </a:t>
            </a:r>
            <a:r>
              <a:rPr lang="en-US" dirty="0" err="1"/>
              <a:t>ბრუნვით</a:t>
            </a:r>
            <a:r>
              <a:rPr lang="en-US" dirty="0"/>
              <a:t>, </a:t>
            </a:r>
            <a:r>
              <a:rPr lang="en-US" dirty="0" err="1"/>
              <a:t>გარკვეულ</a:t>
            </a:r>
            <a:r>
              <a:rPr lang="en-US" dirty="0"/>
              <a:t> </a:t>
            </a:r>
            <a:r>
              <a:rPr lang="en-US" dirty="0" err="1"/>
              <a:t>სიმაღლეზე</a:t>
            </a:r>
            <a:r>
              <a:rPr lang="en-US" dirty="0"/>
              <a:t> </a:t>
            </a:r>
            <a:r>
              <a:rPr lang="en-US" dirty="0" err="1"/>
              <a:t>ააქვს</a:t>
            </a:r>
            <a:r>
              <a:rPr lang="en-US" dirty="0"/>
              <a:t> </a:t>
            </a:r>
            <a:r>
              <a:rPr lang="en-US" dirty="0" err="1"/>
              <a:t>ფოლადის</a:t>
            </a:r>
            <a:r>
              <a:rPr lang="en-US" dirty="0"/>
              <a:t> </a:t>
            </a:r>
            <a:r>
              <a:rPr lang="en-US" dirty="0" err="1"/>
              <a:t>ბურთულები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ვარდნისას</a:t>
            </a:r>
            <a:r>
              <a:rPr lang="en-US" dirty="0"/>
              <a:t> </a:t>
            </a:r>
            <a:r>
              <a:rPr lang="en-US" dirty="0" err="1"/>
              <a:t>მათი</a:t>
            </a:r>
            <a:r>
              <a:rPr lang="en-US" dirty="0"/>
              <a:t> </a:t>
            </a:r>
            <a:r>
              <a:rPr lang="en-US" dirty="0" err="1"/>
              <a:t>დაცემის</a:t>
            </a:r>
            <a:r>
              <a:rPr lang="en-US" dirty="0"/>
              <a:t> </a:t>
            </a:r>
            <a:r>
              <a:rPr lang="en-US" dirty="0" err="1"/>
              <a:t>ხარჯზე</a:t>
            </a:r>
            <a:r>
              <a:rPr lang="en-US" dirty="0"/>
              <a:t> </a:t>
            </a:r>
            <a:r>
              <a:rPr lang="en-US" dirty="0" err="1"/>
              <a:t>ქუცმაცდება</a:t>
            </a:r>
            <a:r>
              <a:rPr lang="en-US" dirty="0"/>
              <a:t> </a:t>
            </a:r>
            <a:r>
              <a:rPr lang="en-US" dirty="0" err="1"/>
              <a:t>მასალა</a:t>
            </a:r>
            <a:r>
              <a:rPr lang="en-US" dirty="0"/>
              <a:t>. </a:t>
            </a:r>
            <a:r>
              <a:rPr lang="en-US" dirty="0" err="1"/>
              <a:t>როგორც</a:t>
            </a:r>
            <a:r>
              <a:rPr lang="en-US" dirty="0"/>
              <a:t> </a:t>
            </a:r>
            <a:r>
              <a:rPr lang="en-US" dirty="0" err="1"/>
              <a:t>კი</a:t>
            </a:r>
            <a:r>
              <a:rPr lang="en-US" dirty="0"/>
              <a:t> </a:t>
            </a:r>
            <a:r>
              <a:rPr lang="en-US" dirty="0" err="1"/>
              <a:t>დაფქვის</a:t>
            </a:r>
            <a:r>
              <a:rPr lang="en-US" dirty="0"/>
              <a:t> </a:t>
            </a:r>
            <a:r>
              <a:rPr lang="en-US" dirty="0" err="1"/>
              <a:t>პროცესი</a:t>
            </a:r>
            <a:r>
              <a:rPr lang="en-US" dirty="0"/>
              <a:t> </a:t>
            </a:r>
            <a:r>
              <a:rPr lang="en-US" dirty="0" err="1"/>
              <a:t>დამთავრდება</a:t>
            </a:r>
            <a:r>
              <a:rPr lang="en-US" dirty="0"/>
              <a:t>, </a:t>
            </a:r>
            <a:r>
              <a:rPr lang="en-US" dirty="0" err="1"/>
              <a:t>დაქუცმაცებული</a:t>
            </a:r>
            <a:r>
              <a:rPr lang="en-US" dirty="0"/>
              <a:t> </a:t>
            </a:r>
            <a:r>
              <a:rPr lang="en-US" dirty="0" err="1"/>
              <a:t>მასალა</a:t>
            </a:r>
            <a:r>
              <a:rPr lang="en-US" dirty="0"/>
              <a:t> </a:t>
            </a:r>
            <a:r>
              <a:rPr lang="en-US" dirty="0" err="1"/>
              <a:t>გადადის</a:t>
            </a:r>
            <a:r>
              <a:rPr lang="en-US" dirty="0"/>
              <a:t> </a:t>
            </a:r>
            <a:r>
              <a:rPr lang="en-US" dirty="0" err="1"/>
              <a:t>მზა</a:t>
            </a:r>
            <a:r>
              <a:rPr lang="en-US" dirty="0"/>
              <a:t> </a:t>
            </a:r>
            <a:r>
              <a:rPr lang="en-US" dirty="0" err="1"/>
              <a:t>პროდუქციის</a:t>
            </a:r>
            <a:r>
              <a:rPr lang="en-US" dirty="0"/>
              <a:t> </a:t>
            </a:r>
            <a:r>
              <a:rPr lang="en-US" dirty="0" err="1"/>
              <a:t>კამერაში</a:t>
            </a:r>
            <a:r>
              <a:rPr lang="en-US" dirty="0"/>
              <a:t> </a:t>
            </a:r>
            <a:r>
              <a:rPr lang="en-US" dirty="0" err="1"/>
              <a:t>გადამტვირთველი</a:t>
            </a:r>
            <a:r>
              <a:rPr lang="en-US" dirty="0"/>
              <a:t> </a:t>
            </a:r>
            <a:r>
              <a:rPr lang="en-US" dirty="0" err="1"/>
              <a:t>მოწყობილობის</a:t>
            </a:r>
            <a:r>
              <a:rPr lang="en-US" dirty="0"/>
              <a:t> </a:t>
            </a:r>
            <a:r>
              <a:rPr lang="en-US" dirty="0" err="1"/>
              <a:t>მეშვეობით</a:t>
            </a:r>
            <a:r>
              <a:rPr lang="en-US" dirty="0"/>
              <a:t>. </a:t>
            </a:r>
            <a:r>
              <a:rPr lang="en-US" dirty="0" err="1"/>
              <a:t>საწარმოში</a:t>
            </a:r>
            <a:r>
              <a:rPr lang="en-US" dirty="0"/>
              <a:t> </a:t>
            </a:r>
            <a:r>
              <a:rPr lang="ka-GE" dirty="0"/>
              <a:t>ფუნქციონირებს რუსული წარმოების ორკამერიანი ბურთულებიანი </a:t>
            </a:r>
            <a:r>
              <a:rPr lang="ka-GE" b="1" dirty="0"/>
              <a:t>1456</a:t>
            </a:r>
            <a:r>
              <a:rPr lang="en-US" b="1" dirty="0"/>
              <a:t>AY3</a:t>
            </a:r>
            <a:r>
              <a:rPr lang="en-US" dirty="0"/>
              <a:t>  </a:t>
            </a:r>
            <a:r>
              <a:rPr lang="ka-GE" dirty="0"/>
              <a:t>მარკის მილწისქვილი, რომლის მოცულობა </a:t>
            </a:r>
            <a:r>
              <a:rPr lang="ka-GE" b="1" dirty="0"/>
              <a:t>8 მ3 </a:t>
            </a:r>
            <a:r>
              <a:rPr lang="ka-GE" dirty="0"/>
              <a:t>-ის ტოლია  </a:t>
            </a:r>
            <a:r>
              <a:rPr lang="ka-GE" b="1" dirty="0"/>
              <a:t>(</a:t>
            </a:r>
            <a:r>
              <a:rPr lang="en-US" b="1" dirty="0"/>
              <a:t>D=1,512 </a:t>
            </a:r>
            <a:r>
              <a:rPr lang="ka-GE" b="1" dirty="0"/>
              <a:t>მ </a:t>
            </a:r>
            <a:r>
              <a:rPr lang="en-US" b="1" dirty="0"/>
              <a:t> L=5,605 </a:t>
            </a:r>
            <a:r>
              <a:rPr lang="ka-GE" b="1" dirty="0"/>
              <a:t>მ) </a:t>
            </a:r>
            <a:r>
              <a:rPr lang="ka-GE" dirty="0"/>
              <a:t> მისი </a:t>
            </a:r>
            <a:r>
              <a:rPr lang="en-US" dirty="0" err="1"/>
              <a:t>მაქსიმალური</a:t>
            </a:r>
            <a:r>
              <a:rPr lang="en-US" dirty="0"/>
              <a:t> </a:t>
            </a:r>
            <a:r>
              <a:rPr lang="en-US" dirty="0" err="1"/>
              <a:t>წარმადობა</a:t>
            </a:r>
            <a:r>
              <a:rPr lang="en-US" dirty="0"/>
              <a:t> - </a:t>
            </a:r>
            <a:r>
              <a:rPr lang="en-US" b="1" dirty="0"/>
              <a:t>3</a:t>
            </a:r>
            <a:r>
              <a:rPr lang="en-US" dirty="0"/>
              <a:t> ტ/</a:t>
            </a:r>
            <a:r>
              <a:rPr lang="en-US" dirty="0" err="1"/>
              <a:t>სთ</a:t>
            </a:r>
            <a:r>
              <a:rPr lang="ka-GE" dirty="0"/>
              <a:t>-ია</a:t>
            </a:r>
            <a:r>
              <a:rPr lang="en-US" dirty="0"/>
              <a:t>. </a:t>
            </a:r>
          </a:p>
          <a:p>
            <a:pPr algn="ctr"/>
            <a:endParaRPr lang="ka-GE" sz="2000" dirty="0"/>
          </a:p>
        </p:txBody>
      </p:sp>
    </p:spTree>
    <p:extLst>
      <p:ext uri="{BB962C8B-B14F-4D97-AF65-F5344CB8AC3E}">
        <p14:creationId xmlns:p14="http://schemas.microsoft.com/office/powerpoint/2010/main" val="36413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4209" y="587920"/>
            <a:ext cx="3429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16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აღწერა. </a:t>
            </a:r>
          </a:p>
          <a:p>
            <a:pPr algn="r"/>
            <a:r>
              <a:rPr lang="ka-GE" sz="16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მზა პროდუქციის ავზები</a:t>
            </a:r>
            <a:endParaRPr lang="ka-GE" sz="16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8532812" y="1600200"/>
            <a:ext cx="34289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/>
              <a:t>ალტერნატიული ვარიანტების შერჩევიდან გამომდინარე საწარმოსათვის </a:t>
            </a:r>
            <a:r>
              <a:rPr lang="ka-GE" sz="1600" dirty="0"/>
              <a:t>საწარმოს ტერიტორიის საკადასტრო საზღვრის ჩრდილო-აღმოსავლეთით  მდებარეობს  მაგისტრალური ლიბანის ქუჩა, რომლიდანაც  ტერტორია  დაცილებულია 250 მ-ით.   უახლოესი ზედაპირული წყლის ობიექტი - მდინარე მტკვარი- მიედინება ტერიტორიის  სამხრეთ-აღმოსავლეთით, 620  მეტრის დაშორებით.  მანძილი უახლოეს საცხოვრებელ სახლამდე  შეადგენს დაახლოვებით 100 მეტრს.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07" t="6241" r="5623" b="14018"/>
          <a:stretch/>
        </p:blipFill>
        <p:spPr bwMode="auto">
          <a:xfrm>
            <a:off x="150813" y="1172695"/>
            <a:ext cx="8382000" cy="460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34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2412" y="285630"/>
            <a:ext cx="1021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გარემოზე ზემოქმედების შეფასება</a:t>
            </a:r>
          </a:p>
          <a:p>
            <a:pPr algn="r"/>
            <a:r>
              <a:rPr lang="ka-G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ადამიანების ჯანმრთელობა და უსაფრთხოება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012" y="1524000"/>
            <a:ext cx="1096962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•</a:t>
            </a:r>
            <a:r>
              <a:rPr lang="en-US" sz="1600" dirty="0"/>
              <a:t>     </a:t>
            </a:r>
            <a:r>
              <a:rPr lang="ka-GE" sz="1600" dirty="0"/>
              <a:t>პერსონალისთვის ტრენინგების ჩატარება უსაფრთხოებისა და შრომის დაცვის საკითხებზე;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•</a:t>
            </a:r>
            <a:r>
              <a:rPr lang="en-US" sz="1600" dirty="0"/>
              <a:t>     </a:t>
            </a:r>
            <a:r>
              <a:rPr lang="ka-GE" sz="1600" dirty="0"/>
              <a:t>დასაქმებული პერსონალის უზრუნველყოფა ინდივიდუალური დაცვის საშუალებებით;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•</a:t>
            </a:r>
            <a:r>
              <a:rPr lang="en-US" sz="1600" dirty="0"/>
              <a:t> </a:t>
            </a:r>
            <a:r>
              <a:rPr lang="ka-GE" sz="1600" dirty="0"/>
              <a:t>ჯანმრთელობისათვის სახიფათო  ადგილებზე  შესაბამისი გამაფრთხილებელი, მიმთითებელი და ამკრძალავი ნიშნების დამონტაჟება;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•</a:t>
            </a:r>
            <a:r>
              <a:rPr lang="en-US" sz="1600" dirty="0"/>
              <a:t>     </a:t>
            </a:r>
            <a:r>
              <a:rPr lang="ka-GE" sz="1600" dirty="0"/>
              <a:t>საწარმოს ერთ კუთხეში  ჯანმრთელობისათვის სტანდარტული სამედიცინო ყუთების არსებობა;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•</a:t>
            </a:r>
            <a:r>
              <a:rPr lang="en-US" sz="1600" dirty="0"/>
              <a:t>     </a:t>
            </a:r>
            <a:r>
              <a:rPr lang="ka-GE" sz="1600" dirty="0" smtClean="0"/>
              <a:t>დანადგარების </a:t>
            </a:r>
            <a:r>
              <a:rPr lang="ka-GE" sz="1600" dirty="0"/>
              <a:t>ტექნიკური გამართულობის უზრუნველყოფა;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•</a:t>
            </a:r>
            <a:r>
              <a:rPr lang="en-US" sz="1600" dirty="0"/>
              <a:t>   </a:t>
            </a:r>
            <a:r>
              <a:rPr lang="ka-GE" sz="1600" dirty="0"/>
              <a:t>სამუშაო უბნებზე უცხო პირთა უნებართვოდ ან სპეციალური დამცავი საშუალებების გარეშე მოხვედრის და გადაადგილების კონტროლი;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•</a:t>
            </a:r>
            <a:r>
              <a:rPr lang="en-US" sz="1600" dirty="0"/>
              <a:t>     </a:t>
            </a:r>
            <a:r>
              <a:rPr lang="ka-GE" sz="1600" dirty="0"/>
              <a:t>ინციდენტებისა და უბედური შემთხვევების სააღრიცხვო ჟურნალის </a:t>
            </a:r>
          </a:p>
        </p:txBody>
      </p:sp>
    </p:spTree>
    <p:extLst>
      <p:ext uri="{BB962C8B-B14F-4D97-AF65-F5344CB8AC3E}">
        <p14:creationId xmlns:p14="http://schemas.microsoft.com/office/powerpoint/2010/main" val="191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4012" y="152400"/>
            <a:ext cx="8839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გარემოზე ზემოქმედების შეფასება.</a:t>
            </a:r>
          </a:p>
          <a:p>
            <a:pPr algn="r"/>
            <a:r>
              <a:rPr lang="ka-G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გარემოზე მოსალოდნელი ზემოქმედების პროგნოზი</a:t>
            </a:r>
          </a:p>
        </p:txBody>
      </p:sp>
      <p:sp>
        <p:nvSpPr>
          <p:cNvPr id="3" name="Rectangle 2"/>
          <p:cNvSpPr/>
          <p:nvPr/>
        </p:nvSpPr>
        <p:spPr>
          <a:xfrm>
            <a:off x="684212" y="1143000"/>
            <a:ext cx="1025683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ატმოსფერული</a:t>
            </a:r>
            <a:r>
              <a:rPr lang="en-US" sz="1800" dirty="0"/>
              <a:t> </a:t>
            </a:r>
            <a:r>
              <a:rPr lang="en-US" sz="1800" dirty="0" err="1"/>
              <a:t>ჰაერის</a:t>
            </a:r>
            <a:r>
              <a:rPr lang="en-US" sz="1800" dirty="0"/>
              <a:t> </a:t>
            </a:r>
            <a:r>
              <a:rPr lang="en-US" sz="1800" dirty="0" err="1"/>
              <a:t>ხარისხზე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ხმაურის</a:t>
            </a:r>
            <a:r>
              <a:rPr lang="en-US" sz="1800" dirty="0"/>
              <a:t> </a:t>
            </a:r>
            <a:r>
              <a:rPr lang="en-US" sz="1800" dirty="0" err="1"/>
              <a:t>გავრცელებასთან</a:t>
            </a:r>
            <a:r>
              <a:rPr lang="en-US" sz="1800" dirty="0"/>
              <a:t> </a:t>
            </a:r>
            <a:r>
              <a:rPr lang="en-US" sz="1800" dirty="0" err="1"/>
              <a:t>დაკავშირებული</a:t>
            </a:r>
            <a:r>
              <a:rPr lang="en-US" sz="1800" dirty="0"/>
              <a:t> </a:t>
            </a:r>
            <a:r>
              <a:rPr lang="en-US" sz="1800" dirty="0" err="1"/>
              <a:t>ზემოქმედება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გეოლოგიურ</a:t>
            </a:r>
            <a:r>
              <a:rPr lang="en-US" sz="1800" dirty="0"/>
              <a:t> </a:t>
            </a:r>
            <a:r>
              <a:rPr lang="en-US" sz="1800" dirty="0" err="1"/>
              <a:t>გარემოზე</a:t>
            </a:r>
            <a:r>
              <a:rPr lang="en-US" sz="1800" dirty="0"/>
              <a:t> - </a:t>
            </a:r>
            <a:r>
              <a:rPr lang="en-US" sz="1800" dirty="0" err="1"/>
              <a:t>გეოლოგიური</a:t>
            </a:r>
            <a:r>
              <a:rPr lang="en-US" sz="1800" dirty="0"/>
              <a:t> </a:t>
            </a:r>
            <a:r>
              <a:rPr lang="en-US" sz="1800" dirty="0" err="1"/>
              <a:t>გარემოს</a:t>
            </a:r>
            <a:r>
              <a:rPr lang="en-US" sz="1800" dirty="0"/>
              <a:t> </a:t>
            </a:r>
            <a:r>
              <a:rPr lang="en-US" sz="1800" dirty="0" err="1"/>
              <a:t>სტაბილურობის</a:t>
            </a:r>
            <a:r>
              <a:rPr lang="en-US" sz="1800" dirty="0"/>
              <a:t> </a:t>
            </a:r>
            <a:r>
              <a:rPr lang="ka-GE" sz="1800" dirty="0"/>
              <a:t>     </a:t>
            </a:r>
            <a:r>
              <a:rPr lang="en-US" sz="1800" dirty="0" err="1"/>
              <a:t>დარღვევა</a:t>
            </a:r>
            <a:r>
              <a:rPr lang="en-US" sz="1800" dirty="0"/>
              <a:t>, </a:t>
            </a: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ნიადაგებზე</a:t>
            </a:r>
            <a:r>
              <a:rPr lang="en-US" sz="1800" dirty="0"/>
              <a:t>, </a:t>
            </a:r>
            <a:r>
              <a:rPr lang="en-US" sz="1800" dirty="0" err="1"/>
              <a:t>საშიში</a:t>
            </a:r>
            <a:r>
              <a:rPr lang="en-US" sz="1800" dirty="0"/>
              <a:t> </a:t>
            </a:r>
            <a:r>
              <a:rPr lang="en-US" sz="1800" dirty="0" err="1"/>
              <a:t>გეოდინამიკური</a:t>
            </a:r>
            <a:r>
              <a:rPr lang="en-US" sz="1800" dirty="0"/>
              <a:t> </a:t>
            </a:r>
            <a:r>
              <a:rPr lang="en-US" sz="1800" dirty="0" err="1"/>
              <a:t>პროცესების</a:t>
            </a:r>
            <a:r>
              <a:rPr lang="en-US" sz="1800" dirty="0"/>
              <a:t> </a:t>
            </a:r>
            <a:r>
              <a:rPr lang="en-US" sz="1800" dirty="0" err="1"/>
              <a:t>გააქტიურების</a:t>
            </a:r>
            <a:r>
              <a:rPr lang="en-US" sz="1800" dirty="0"/>
              <a:t> </a:t>
            </a:r>
            <a:r>
              <a:rPr lang="en-US" sz="1800" dirty="0" err="1"/>
              <a:t>რისკები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ზედაპირულ</a:t>
            </a:r>
            <a:r>
              <a:rPr lang="en-US" sz="1800" dirty="0"/>
              <a:t> </a:t>
            </a:r>
            <a:r>
              <a:rPr lang="en-US" sz="1800" dirty="0" err="1"/>
              <a:t>წყლებზე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მიწისქვეშა</a:t>
            </a:r>
            <a:r>
              <a:rPr lang="en-US" sz="1800" dirty="0"/>
              <a:t>/</a:t>
            </a:r>
            <a:r>
              <a:rPr lang="en-US" sz="1800" dirty="0" err="1"/>
              <a:t>გრუნტის</a:t>
            </a:r>
            <a:r>
              <a:rPr lang="en-US" sz="1800" dirty="0"/>
              <a:t> </a:t>
            </a:r>
            <a:r>
              <a:rPr lang="en-US" sz="1800" dirty="0" err="1"/>
              <a:t>წყლებზე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ვიზუალურ-ლანდშაფტური</a:t>
            </a:r>
            <a:r>
              <a:rPr lang="en-US" sz="1800" dirty="0"/>
              <a:t> </a:t>
            </a:r>
            <a:r>
              <a:rPr lang="en-US" sz="1800" dirty="0" err="1"/>
              <a:t>ზემოქმედება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ბიოლოგიურ</a:t>
            </a:r>
            <a:r>
              <a:rPr lang="en-US" sz="1800" dirty="0"/>
              <a:t> </a:t>
            </a:r>
            <a:r>
              <a:rPr lang="en-US" sz="1800" dirty="0" err="1"/>
              <a:t>გარემოზე</a:t>
            </a:r>
            <a:r>
              <a:rPr lang="en-US" sz="1800" dirty="0"/>
              <a:t> (</a:t>
            </a:r>
            <a:r>
              <a:rPr lang="en-US" sz="1800" dirty="0" err="1"/>
              <a:t>ფლორა</a:t>
            </a:r>
            <a:r>
              <a:rPr lang="en-US" sz="1800" dirty="0"/>
              <a:t>, </a:t>
            </a:r>
            <a:r>
              <a:rPr lang="en-US" sz="1800" dirty="0" err="1"/>
              <a:t>ფაუნა</a:t>
            </a:r>
            <a:r>
              <a:rPr lang="en-US" sz="1800" dirty="0"/>
              <a:t>, </a:t>
            </a:r>
            <a:r>
              <a:rPr lang="en-US" sz="1800" dirty="0" err="1"/>
              <a:t>დაცული</a:t>
            </a:r>
            <a:r>
              <a:rPr lang="en-US" sz="1800" dirty="0"/>
              <a:t> </a:t>
            </a:r>
            <a:r>
              <a:rPr lang="en-US" sz="1800" dirty="0" err="1"/>
              <a:t>ტერიტორიები</a:t>
            </a:r>
            <a:r>
              <a:rPr lang="en-US" sz="1800" dirty="0"/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ნარჩენების</a:t>
            </a:r>
            <a:r>
              <a:rPr lang="en-US" sz="1800" dirty="0"/>
              <a:t> </a:t>
            </a:r>
            <a:r>
              <a:rPr lang="en-US" sz="1800" dirty="0" err="1"/>
              <a:t>წარმოქმნით</a:t>
            </a:r>
            <a:r>
              <a:rPr lang="en-US" sz="1800" dirty="0"/>
              <a:t> </a:t>
            </a:r>
            <a:r>
              <a:rPr lang="en-US" sz="1800" dirty="0" err="1"/>
              <a:t>და</a:t>
            </a:r>
            <a:r>
              <a:rPr lang="en-US" sz="1800" dirty="0"/>
              <a:t> </a:t>
            </a:r>
            <a:r>
              <a:rPr lang="en-US" sz="1800" dirty="0" err="1"/>
              <a:t>გავრცელებით</a:t>
            </a:r>
            <a:r>
              <a:rPr lang="en-US" sz="1800" dirty="0"/>
              <a:t> </a:t>
            </a:r>
            <a:r>
              <a:rPr lang="en-US" sz="1800" dirty="0" err="1"/>
              <a:t>მოსალოდნელი</a:t>
            </a:r>
            <a:r>
              <a:rPr lang="en-US" sz="1800" dirty="0"/>
              <a:t> </a:t>
            </a:r>
            <a:r>
              <a:rPr lang="en-US" sz="1800" dirty="0" err="1"/>
              <a:t>ზემოქმედება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კულტურულ</a:t>
            </a:r>
            <a:r>
              <a:rPr lang="en-US" sz="1800" dirty="0"/>
              <a:t> </a:t>
            </a:r>
            <a:r>
              <a:rPr lang="en-US" sz="1800" dirty="0" err="1"/>
              <a:t>და</a:t>
            </a:r>
            <a:r>
              <a:rPr lang="en-US" sz="1800" dirty="0"/>
              <a:t> </a:t>
            </a:r>
            <a:r>
              <a:rPr lang="en-US" sz="1800" dirty="0" err="1"/>
              <a:t>არქეოლოგიურ</a:t>
            </a:r>
            <a:r>
              <a:rPr lang="en-US" sz="1800" dirty="0"/>
              <a:t> </a:t>
            </a:r>
            <a:r>
              <a:rPr lang="en-US" sz="1800" dirty="0" err="1"/>
              <a:t>ძეგლებზე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სოციალურ-ეკონომიკურ</a:t>
            </a:r>
            <a:r>
              <a:rPr lang="en-US" sz="1800" dirty="0"/>
              <a:t> </a:t>
            </a:r>
            <a:r>
              <a:rPr lang="en-US" sz="1800" dirty="0" err="1"/>
              <a:t>გარემოზე</a:t>
            </a:r>
            <a:r>
              <a:rPr lang="en-US" sz="1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ზემოქმედება</a:t>
            </a:r>
            <a:r>
              <a:rPr lang="en-US" sz="1800" dirty="0"/>
              <a:t> </a:t>
            </a:r>
            <a:r>
              <a:rPr lang="en-US" sz="1800" dirty="0" err="1"/>
              <a:t>ადამიანის</a:t>
            </a:r>
            <a:r>
              <a:rPr lang="en-US" sz="1800" dirty="0"/>
              <a:t> </a:t>
            </a:r>
            <a:r>
              <a:rPr lang="en-US" sz="1800" dirty="0" err="1"/>
              <a:t>ჯანმრთელობაზე</a:t>
            </a:r>
            <a:r>
              <a:rPr lang="en-US" sz="1800" dirty="0"/>
              <a:t> </a:t>
            </a:r>
            <a:r>
              <a:rPr lang="en-US" sz="1800" dirty="0" err="1"/>
              <a:t>და</a:t>
            </a:r>
            <a:r>
              <a:rPr lang="en-US" sz="1800" dirty="0"/>
              <a:t> </a:t>
            </a:r>
            <a:r>
              <a:rPr lang="en-US" sz="1800" dirty="0" err="1"/>
              <a:t>უსაფრთხოებასთან</a:t>
            </a:r>
            <a:r>
              <a:rPr lang="en-US" sz="1800" dirty="0"/>
              <a:t> </a:t>
            </a:r>
            <a:r>
              <a:rPr lang="en-US" sz="1800" dirty="0" err="1"/>
              <a:t>დაკავშირებული</a:t>
            </a:r>
            <a:r>
              <a:rPr lang="en-US" sz="1800" dirty="0"/>
              <a:t> </a:t>
            </a:r>
            <a:r>
              <a:rPr lang="en-US" sz="1800" dirty="0" err="1"/>
              <a:t>რისკები</a:t>
            </a:r>
            <a:r>
              <a:rPr lang="en-US" sz="18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კუმულაციური</a:t>
            </a:r>
            <a:r>
              <a:rPr lang="en-US" sz="1800" dirty="0"/>
              <a:t> </a:t>
            </a:r>
            <a:r>
              <a:rPr lang="en-US" sz="1800" dirty="0" err="1"/>
              <a:t>ზემოქმედება</a:t>
            </a:r>
            <a:r>
              <a:rPr lang="en-US" sz="1800" dirty="0"/>
              <a:t>. </a:t>
            </a:r>
          </a:p>
          <a:p>
            <a:pPr>
              <a:spcAft>
                <a:spcPts val="125"/>
              </a:spcAft>
            </a:pPr>
            <a:endParaRPr lang="en-US" sz="1600" dirty="0">
              <a:solidFill>
                <a:srgbClr val="000000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742562" y="5105400"/>
            <a:ext cx="4217128" cy="1295142"/>
          </a:xfrm>
          <a:prstGeom prst="rect">
            <a:avLst/>
          </a:prstGeom>
        </p:spPr>
        <p:txBody>
          <a:bodyPr lIns="137834" tIns="68916" rIns="137834" bIns="68916"/>
          <a:lstStyle/>
          <a:p>
            <a:pPr>
              <a:defRPr/>
            </a:pPr>
            <a:endParaRPr lang="ka-G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 txBox="1">
            <a:spLocks/>
          </p:cNvSpPr>
          <p:nvPr/>
        </p:nvSpPr>
        <p:spPr>
          <a:xfrm>
            <a:off x="760412" y="2667000"/>
            <a:ext cx="5426035" cy="12435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a-GE" sz="4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86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219200"/>
            <a:ext cx="10360501" cy="4191000"/>
          </a:xfrm>
        </p:spPr>
        <p:txBody>
          <a:bodyPr>
            <a:noAutofit/>
          </a:bodyPr>
          <a:lstStyle/>
          <a:p>
            <a:pPr marL="273050" marR="0" indent="-2730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გარკვეული </a:t>
            </a:r>
            <a:r>
              <a:rPr lang="ka-GE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ტექნოლოგიური სქემის</a:t>
            </a:r>
            <a:r>
              <a:rPr lang="ka-GE" sz="1600" b="1" dirty="0"/>
              <a:t>შპს „მეა გეო“-</a:t>
            </a:r>
            <a:r>
              <a:rPr lang="ka-GE" sz="1600" dirty="0"/>
              <a:t>ს</a:t>
            </a:r>
            <a:r>
              <a:rPr lang="ka-GE" sz="1600" b="1" dirty="0"/>
              <a:t>  </a:t>
            </a:r>
            <a:r>
              <a:rPr lang="ka-GE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(ს/კ 400086143)  </a:t>
            </a:r>
            <a:r>
              <a:rPr lang="en-US" sz="1600" dirty="0" err="1"/>
              <a:t>ცემენტის</a:t>
            </a:r>
            <a:r>
              <a:rPr lang="en-US" sz="1600" dirty="0"/>
              <a:t> </a:t>
            </a:r>
            <a:r>
              <a:rPr lang="en-US" sz="1600" dirty="0" err="1"/>
              <a:t>მწარმოებელი</a:t>
            </a:r>
            <a:r>
              <a:rPr lang="en-US" sz="1600" dirty="0"/>
              <a:t> </a:t>
            </a:r>
            <a:r>
              <a:rPr lang="en-US" sz="1600" dirty="0" err="1"/>
              <a:t>საწარმო</a:t>
            </a:r>
            <a:r>
              <a:rPr lang="en-US" sz="1600" dirty="0"/>
              <a:t> </a:t>
            </a:r>
            <a:r>
              <a:rPr lang="en-US" sz="1600" dirty="0" err="1"/>
              <a:t>ფუნქციონირებს</a:t>
            </a:r>
            <a:r>
              <a:rPr lang="en-US" sz="1600" dirty="0"/>
              <a:t> </a:t>
            </a:r>
            <a:r>
              <a:rPr lang="en-US" sz="1600" dirty="0" err="1"/>
              <a:t>მისამართზე</a:t>
            </a:r>
            <a:r>
              <a:rPr lang="en-US" sz="1600" dirty="0"/>
              <a:t> </a:t>
            </a:r>
            <a:r>
              <a:rPr lang="en-US" sz="1600" dirty="0" err="1"/>
              <a:t>ქალაქი</a:t>
            </a:r>
            <a:r>
              <a:rPr lang="en-US" sz="1600" dirty="0"/>
              <a:t> </a:t>
            </a:r>
            <a:r>
              <a:rPr lang="ka-GE" sz="1600" dirty="0"/>
              <a:t>თბილისი, გლდანის რაიონის, გაგრის ქ </a:t>
            </a:r>
            <a:r>
              <a:rPr lang="en-US" sz="1600" dirty="0"/>
              <a:t>N </a:t>
            </a:r>
            <a:r>
              <a:rPr lang="ka-GE" sz="1600" dirty="0"/>
              <a:t>2 -ში</a:t>
            </a:r>
            <a:r>
              <a:rPr lang="en-US" sz="1600" dirty="0"/>
              <a:t>, </a:t>
            </a:r>
            <a:r>
              <a:rPr lang="ka-GE" sz="1600" dirty="0"/>
              <a:t>საწარმოს კუთვნილ არასასოფლო-სამეურნეო დანიშნულების მიწის ნაკვეთზე (საკადასტრო კოდი  01. 11. 03. 003. 018 ), საერთო ფართობით 2140კვ.მ. </a:t>
            </a:r>
            <a:r>
              <a:rPr lang="en-US" sz="1600" dirty="0"/>
              <a:t>2010 </a:t>
            </a:r>
            <a:r>
              <a:rPr lang="en-US" sz="1600" dirty="0" err="1"/>
              <a:t>წლის</a:t>
            </a:r>
            <a:r>
              <a:rPr lang="en-US" sz="1600" dirty="0"/>
              <a:t> </a:t>
            </a:r>
            <a:r>
              <a:rPr lang="ka-GE" sz="1600" dirty="0"/>
              <a:t>28 მაისს </a:t>
            </a:r>
            <a:r>
              <a:rPr lang="en-US" sz="1600" dirty="0" err="1"/>
              <a:t>საქართველოს</a:t>
            </a:r>
            <a:r>
              <a:rPr lang="en-US" sz="1600" dirty="0"/>
              <a:t> </a:t>
            </a:r>
            <a:r>
              <a:rPr lang="en-US" sz="1600" dirty="0" err="1"/>
              <a:t>გარემოს</a:t>
            </a:r>
            <a:r>
              <a:rPr lang="en-US" sz="1600" dirty="0"/>
              <a:t> </a:t>
            </a:r>
            <a:r>
              <a:rPr lang="en-US" sz="1600" dirty="0" err="1"/>
              <a:t>დაცვისა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ბუნებრივი</a:t>
            </a:r>
            <a:r>
              <a:rPr lang="en-US" sz="1600" dirty="0"/>
              <a:t> </a:t>
            </a:r>
            <a:r>
              <a:rPr lang="en-US" sz="1600" dirty="0" err="1"/>
              <a:t>რესურსების</a:t>
            </a:r>
            <a:r>
              <a:rPr lang="en-US" sz="1600" dirty="0"/>
              <a:t> </a:t>
            </a:r>
            <a:r>
              <a:rPr lang="en-US" sz="1600" dirty="0" err="1"/>
              <a:t>სამინისტროს</a:t>
            </a:r>
            <a:r>
              <a:rPr lang="en-US" sz="1600" dirty="0"/>
              <a:t> </a:t>
            </a:r>
            <a:r>
              <a:rPr lang="en-US" sz="1600" dirty="0" err="1"/>
              <a:t>მიერ</a:t>
            </a:r>
            <a:r>
              <a:rPr lang="en-US" sz="1600" dirty="0"/>
              <a:t> </a:t>
            </a:r>
            <a:r>
              <a:rPr lang="en-US" sz="1600" dirty="0" err="1"/>
              <a:t>შპს</a:t>
            </a:r>
            <a:r>
              <a:rPr lang="en-US" sz="1600" dirty="0"/>
              <a:t> „</a:t>
            </a:r>
            <a:r>
              <a:rPr lang="en-US" sz="1600" dirty="0" err="1"/>
              <a:t>ჯორჯიან</a:t>
            </a:r>
            <a:r>
              <a:rPr lang="en-US" sz="1600" dirty="0"/>
              <a:t> </a:t>
            </a:r>
            <a:r>
              <a:rPr lang="en-US" sz="1600" dirty="0" err="1"/>
              <a:t>თაზბის</a:t>
            </a:r>
            <a:r>
              <a:rPr lang="en-US" sz="1600" dirty="0"/>
              <a:t>“ </a:t>
            </a:r>
            <a:r>
              <a:rPr lang="en-US" sz="1600" dirty="0" err="1"/>
              <a:t>ცემენტის</a:t>
            </a:r>
            <a:r>
              <a:rPr lang="en-US" sz="1600" dirty="0"/>
              <a:t> </a:t>
            </a:r>
            <a:r>
              <a:rPr lang="en-US" sz="1600" dirty="0" err="1"/>
              <a:t>წარმოებაზე</a:t>
            </a:r>
            <a:r>
              <a:rPr lang="en-US" sz="1600" dirty="0"/>
              <a:t>  </a:t>
            </a:r>
            <a:r>
              <a:rPr lang="ka-GE" sz="1600" dirty="0"/>
              <a:t>გაცემული  იყო </a:t>
            </a:r>
            <a:r>
              <a:rPr lang="en-US" sz="1600" dirty="0"/>
              <a:t>N</a:t>
            </a:r>
            <a:r>
              <a:rPr lang="ka-GE" sz="1600" dirty="0"/>
              <a:t> 32  „ეკოლოგიური ექსპერტიზის  დასკვნა, “რომლის  საფუძველზე გაიცა  </a:t>
            </a:r>
            <a:r>
              <a:rPr lang="en-US" sz="1600" dirty="0"/>
              <a:t>N</a:t>
            </a:r>
            <a:r>
              <a:rPr lang="ka-GE" sz="1600" dirty="0"/>
              <a:t> 000209  </a:t>
            </a:r>
            <a:r>
              <a:rPr lang="en-US" sz="1600" dirty="0" err="1"/>
              <a:t>გარემოზე</a:t>
            </a:r>
            <a:r>
              <a:rPr lang="en-US" sz="1600" dirty="0"/>
              <a:t> </a:t>
            </a:r>
            <a:r>
              <a:rPr lang="en-US" sz="1600" dirty="0" err="1"/>
              <a:t>ზემოქმედების</a:t>
            </a:r>
            <a:r>
              <a:rPr lang="en-US" sz="1600" dirty="0"/>
              <a:t> </a:t>
            </a:r>
            <a:r>
              <a:rPr lang="en-US" sz="1600" dirty="0" err="1"/>
              <a:t>ნებართვა</a:t>
            </a:r>
            <a:r>
              <a:rPr lang="ka-GE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ka-GE" sz="1600" dirty="0"/>
              <a:t>წარმადობის </a:t>
            </a:r>
            <a:r>
              <a:rPr lang="en-US" sz="1600" dirty="0" err="1"/>
              <a:t>ცვლილების</a:t>
            </a:r>
            <a:r>
              <a:rPr lang="en-US" sz="1600" dirty="0"/>
              <a:t> </a:t>
            </a:r>
            <a:r>
              <a:rPr lang="en-US" sz="1600" dirty="0" err="1"/>
              <a:t>მასშტაბის</a:t>
            </a:r>
            <a:r>
              <a:rPr lang="en-US" sz="1600" dirty="0"/>
              <a:t>, </a:t>
            </a:r>
            <a:r>
              <a:rPr lang="en-US" sz="1600" dirty="0" err="1"/>
              <a:t>მოსახლეობასთან</a:t>
            </a:r>
            <a:r>
              <a:rPr lang="en-US" sz="1600" dirty="0"/>
              <a:t> </a:t>
            </a:r>
            <a:r>
              <a:rPr lang="en-US" sz="1600" dirty="0" err="1"/>
              <a:t>დაშორების</a:t>
            </a:r>
            <a:r>
              <a:rPr lang="en-US" sz="1600" dirty="0"/>
              <a:t> </a:t>
            </a:r>
            <a:r>
              <a:rPr lang="en-US" sz="1600" dirty="0" err="1"/>
              <a:t>მანძილის</a:t>
            </a:r>
            <a:r>
              <a:rPr lang="en-US" sz="1600" dirty="0"/>
              <a:t> </a:t>
            </a:r>
            <a:r>
              <a:rPr lang="en-US" sz="1600" dirty="0" err="1" smtClean="0"/>
              <a:t>და</a:t>
            </a:r>
            <a:r>
              <a:rPr lang="ka-GE" sz="1600" dirty="0"/>
              <a:t> </a:t>
            </a:r>
            <a:r>
              <a:rPr lang="en-US" sz="1600" dirty="0" err="1" smtClean="0"/>
              <a:t>გარემოზე</a:t>
            </a:r>
            <a:r>
              <a:rPr lang="en-US" sz="1600" dirty="0" smtClean="0"/>
              <a:t> </a:t>
            </a:r>
            <a:r>
              <a:rPr lang="ka-GE" sz="1600" dirty="0"/>
              <a:t>მოსალოდნელად გაზრდილი </a:t>
            </a:r>
            <a:r>
              <a:rPr lang="en-US" sz="1600" dirty="0" err="1"/>
              <a:t>ზემოქმედების</a:t>
            </a:r>
            <a:r>
              <a:rPr lang="en-US" sz="1600" dirty="0"/>
              <a:t> </a:t>
            </a:r>
            <a:r>
              <a:rPr lang="en-US" sz="1600" dirty="0" err="1"/>
              <a:t>გათვალისწინებით</a:t>
            </a:r>
            <a:r>
              <a:rPr lang="en-US" sz="1600" dirty="0"/>
              <a:t> </a:t>
            </a:r>
            <a:r>
              <a:rPr lang="en-US" sz="1600" dirty="0" err="1"/>
              <a:t>ცემენტის</a:t>
            </a:r>
            <a:r>
              <a:rPr lang="en-US" sz="1600" dirty="0"/>
              <a:t> </a:t>
            </a:r>
            <a:r>
              <a:rPr lang="en-US" sz="1600" dirty="0" err="1"/>
              <a:t>საწარმოს</a:t>
            </a:r>
            <a:r>
              <a:rPr lang="en-US" sz="1600" dirty="0"/>
              <a:t> </a:t>
            </a:r>
            <a:r>
              <a:rPr lang="en-US" sz="1600" dirty="0" err="1"/>
              <a:t>ექსპლუატაციის</a:t>
            </a:r>
            <a:r>
              <a:rPr lang="en-US" sz="1600" dirty="0"/>
              <a:t> </a:t>
            </a:r>
            <a:r>
              <a:rPr lang="en-US" sz="1600" dirty="0" err="1"/>
              <a:t>პირობების</a:t>
            </a:r>
            <a:r>
              <a:rPr lang="en-US" sz="1600" dirty="0"/>
              <a:t> </a:t>
            </a:r>
            <a:r>
              <a:rPr lang="en-US" sz="1600" dirty="0" err="1"/>
              <a:t>ცვლილება</a:t>
            </a:r>
            <a:r>
              <a:rPr lang="ka-GE" sz="1600" dirty="0"/>
              <a:t>მ</a:t>
            </a:r>
            <a:r>
              <a:rPr lang="en-US" sz="1600" dirty="0"/>
              <a:t> (</a:t>
            </a:r>
            <a:r>
              <a:rPr lang="en-US" sz="1600" dirty="0" err="1"/>
              <a:t>წარმადობის</a:t>
            </a:r>
            <a:r>
              <a:rPr lang="en-US" sz="1600" dirty="0"/>
              <a:t> </a:t>
            </a:r>
            <a:r>
              <a:rPr lang="en-US" sz="1600" dirty="0" err="1"/>
              <a:t>გაზრდა</a:t>
            </a:r>
            <a:r>
              <a:rPr lang="en-US" sz="1600" dirty="0"/>
              <a:t>)  </a:t>
            </a:r>
            <a:r>
              <a:rPr lang="ka-GE" sz="1600" dirty="0"/>
              <a:t>შესაძლოა </a:t>
            </a:r>
            <a:r>
              <a:rPr lang="en-US" sz="1600" dirty="0" err="1"/>
              <a:t>გამოიწვიოს</a:t>
            </a:r>
            <a:r>
              <a:rPr lang="en-US" sz="1600" dirty="0"/>
              <a:t> </a:t>
            </a:r>
            <a:r>
              <a:rPr lang="en-US" sz="1600" dirty="0" err="1"/>
              <a:t>გარემოზე</a:t>
            </a:r>
            <a:r>
              <a:rPr lang="en-US" sz="1600" dirty="0"/>
              <a:t>  </a:t>
            </a:r>
            <a:r>
              <a:rPr lang="ka-GE" sz="1600" dirty="0"/>
              <a:t>გაზრდილი </a:t>
            </a:r>
            <a:r>
              <a:rPr lang="en-US" sz="1600" dirty="0" err="1"/>
              <a:t>ზემოქმედება</a:t>
            </a:r>
            <a:r>
              <a:rPr lang="en-US" dirty="0"/>
              <a:t>.</a:t>
            </a:r>
            <a:endParaRPr lang="ka-GE" sz="2000" dirty="0"/>
          </a:p>
        </p:txBody>
      </p:sp>
      <p:sp>
        <p:nvSpPr>
          <p:cNvPr id="5" name="Rectangle 4"/>
          <p:cNvSpPr/>
          <p:nvPr/>
        </p:nvSpPr>
        <p:spPr>
          <a:xfrm>
            <a:off x="7313612" y="304800"/>
            <a:ext cx="4304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შესავალი</a:t>
            </a:r>
            <a:endParaRPr lang="ka-GE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-1233815"/>
            <a:ext cx="8228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გზშ-ს პროცესში განიხილებოდა 2 ალტერნატიული ვარიანტი - განთავსების ტერიტორიის და არაქმედების ალტერნატიული ვარიანტები.</a:t>
            </a:r>
          </a:p>
        </p:txBody>
      </p:sp>
      <p:sp>
        <p:nvSpPr>
          <p:cNvPr id="6" name="Rectangle 5"/>
          <p:cNvSpPr/>
          <p:nvPr/>
        </p:nvSpPr>
        <p:spPr>
          <a:xfrm>
            <a:off x="989012" y="914400"/>
            <a:ext cx="9677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600" dirty="0"/>
              <a:t>2010 </a:t>
            </a:r>
            <a:r>
              <a:rPr lang="en-US" sz="1600" dirty="0" err="1"/>
              <a:t>წელს</a:t>
            </a:r>
            <a:r>
              <a:rPr lang="en-US" sz="1600" dirty="0"/>
              <a:t> </a:t>
            </a:r>
            <a:r>
              <a:rPr lang="en-US" sz="1600" dirty="0" err="1"/>
              <a:t>კომპანიების</a:t>
            </a:r>
            <a:r>
              <a:rPr lang="en-US" sz="1600" dirty="0"/>
              <a:t> </a:t>
            </a:r>
            <a:r>
              <a:rPr lang="en-US" sz="1600" dirty="0" err="1"/>
              <a:t>ერთობლივი</a:t>
            </a:r>
            <a:r>
              <a:rPr lang="en-US" sz="1600" dirty="0"/>
              <a:t> </a:t>
            </a:r>
            <a:r>
              <a:rPr lang="en-US" sz="1600" dirty="0" err="1"/>
              <a:t>მომართვის</a:t>
            </a:r>
            <a:r>
              <a:rPr lang="en-US" sz="1600" dirty="0"/>
              <a:t> </a:t>
            </a:r>
            <a:r>
              <a:rPr lang="en-US" sz="1600" dirty="0" err="1"/>
              <a:t>საფუძველზე</a:t>
            </a:r>
            <a:r>
              <a:rPr lang="en-US" sz="1600" dirty="0"/>
              <a:t> </a:t>
            </a:r>
            <a:r>
              <a:rPr lang="en-US" sz="1600" dirty="0" err="1"/>
              <a:t>აღნიშნული</a:t>
            </a:r>
            <a:r>
              <a:rPr lang="en-US" sz="1600" dirty="0"/>
              <a:t> </a:t>
            </a:r>
            <a:r>
              <a:rPr lang="en-US" sz="1600" dirty="0" err="1"/>
              <a:t>ნებართვა</a:t>
            </a:r>
            <a:r>
              <a:rPr lang="en-US" sz="1600" dirty="0"/>
              <a:t> </a:t>
            </a:r>
            <a:r>
              <a:rPr lang="en-US" sz="1600" dirty="0" err="1"/>
              <a:t>გადაეცა</a:t>
            </a:r>
            <a:r>
              <a:rPr lang="en-US" sz="1600" dirty="0"/>
              <a:t> </a:t>
            </a:r>
            <a:r>
              <a:rPr lang="en-US" sz="1600" dirty="0" err="1"/>
              <a:t>შპს</a:t>
            </a:r>
            <a:r>
              <a:rPr lang="en-US" sz="1600" dirty="0"/>
              <a:t> „GT- </a:t>
            </a:r>
            <a:r>
              <a:rPr lang="en-US" sz="1600" dirty="0" err="1"/>
              <a:t>ცემენტს</a:t>
            </a:r>
            <a:r>
              <a:rPr lang="en-US" sz="1600" dirty="0"/>
              <a:t>“.  2015 </a:t>
            </a:r>
            <a:r>
              <a:rPr lang="en-US" sz="1600" dirty="0" err="1"/>
              <a:t>წელს</a:t>
            </a:r>
            <a:r>
              <a:rPr lang="en-US" sz="1600" dirty="0"/>
              <a:t> </a:t>
            </a:r>
            <a:r>
              <a:rPr lang="en-US" sz="1600" dirty="0" err="1"/>
              <a:t>შპს</a:t>
            </a:r>
            <a:r>
              <a:rPr lang="en-US" sz="1600" dirty="0"/>
              <a:t> „GT-</a:t>
            </a:r>
            <a:r>
              <a:rPr lang="en-US" sz="1600" dirty="0" err="1"/>
              <a:t>ცემენტისგან</a:t>
            </a:r>
            <a:r>
              <a:rPr lang="en-US" sz="1600" dirty="0"/>
              <a:t>“ </a:t>
            </a:r>
            <a:r>
              <a:rPr lang="en-US" sz="1600" dirty="0" err="1"/>
              <a:t>აღნიშნული</a:t>
            </a:r>
            <a:r>
              <a:rPr lang="en-US" sz="1600" dirty="0"/>
              <a:t> </a:t>
            </a:r>
            <a:r>
              <a:rPr lang="en-US" sz="1600" dirty="0" err="1"/>
              <a:t>ნებართვა</a:t>
            </a:r>
            <a:r>
              <a:rPr lang="en-US" sz="1600" dirty="0"/>
              <a:t> </a:t>
            </a:r>
            <a:r>
              <a:rPr lang="en-US" sz="1600" dirty="0" err="1"/>
              <a:t>გადაეცა</a:t>
            </a:r>
            <a:r>
              <a:rPr lang="en-US" sz="1600" dirty="0"/>
              <a:t> </a:t>
            </a:r>
            <a:r>
              <a:rPr lang="en-US" sz="1600" dirty="0" err="1"/>
              <a:t>შპს</a:t>
            </a:r>
            <a:r>
              <a:rPr lang="en-US" sz="1600" dirty="0"/>
              <a:t> „</a:t>
            </a:r>
            <a:r>
              <a:rPr lang="en-US" sz="1600" dirty="0" err="1"/>
              <a:t>ჯიქურს</a:t>
            </a:r>
            <a:r>
              <a:rPr lang="en-US" sz="1600" dirty="0"/>
              <a:t>“ </a:t>
            </a:r>
            <a:r>
              <a:rPr lang="en-US" sz="1600" dirty="0" err="1"/>
              <a:t>ხოლო</a:t>
            </a:r>
            <a:r>
              <a:rPr lang="en-US" sz="1600" dirty="0"/>
              <a:t> 2016 </a:t>
            </a:r>
            <a:r>
              <a:rPr lang="en-US" sz="1600" dirty="0" err="1"/>
              <a:t>წელს</a:t>
            </a:r>
            <a:r>
              <a:rPr lang="en-US" sz="1600" dirty="0"/>
              <a:t> </a:t>
            </a:r>
            <a:r>
              <a:rPr lang="en-US" sz="1600" dirty="0" err="1"/>
              <a:t>კომპანიების</a:t>
            </a:r>
            <a:r>
              <a:rPr lang="en-US" sz="1600" dirty="0"/>
              <a:t> </a:t>
            </a:r>
            <a:r>
              <a:rPr lang="en-US" sz="1600" dirty="0" err="1"/>
              <a:t>ერთობლივი</a:t>
            </a:r>
            <a:r>
              <a:rPr lang="en-US" sz="1600" dirty="0"/>
              <a:t> </a:t>
            </a:r>
            <a:r>
              <a:rPr lang="en-US" sz="1600" dirty="0" err="1"/>
              <a:t>მომართვის</a:t>
            </a:r>
            <a:r>
              <a:rPr lang="en-US" sz="1600" dirty="0"/>
              <a:t> </a:t>
            </a:r>
            <a:r>
              <a:rPr lang="en-US" sz="1600" dirty="0" err="1"/>
              <a:t>საფუძველზე</a:t>
            </a:r>
            <a:r>
              <a:rPr lang="en-US" sz="1600" dirty="0"/>
              <a:t> </a:t>
            </a:r>
            <a:r>
              <a:rPr lang="en-US" sz="1600" dirty="0" err="1"/>
              <a:t>ზემოაღნიშნული</a:t>
            </a:r>
            <a:r>
              <a:rPr lang="en-US" sz="1600" dirty="0"/>
              <a:t> </a:t>
            </a:r>
            <a:r>
              <a:rPr lang="en-US" sz="1600" dirty="0" err="1"/>
              <a:t>ნებართვა</a:t>
            </a:r>
            <a:r>
              <a:rPr lang="en-US" sz="1600" dirty="0"/>
              <a:t> </a:t>
            </a:r>
            <a:r>
              <a:rPr lang="en-US" sz="1600" dirty="0" err="1"/>
              <a:t>შპს</a:t>
            </a:r>
            <a:r>
              <a:rPr lang="en-US" sz="1600" dirty="0"/>
              <a:t> „</a:t>
            </a:r>
            <a:r>
              <a:rPr lang="en-US" sz="1600" dirty="0" err="1"/>
              <a:t>ჯიქურისგან</a:t>
            </a:r>
            <a:r>
              <a:rPr lang="en-US" sz="1600" dirty="0"/>
              <a:t>“ </a:t>
            </a:r>
            <a:r>
              <a:rPr lang="en-US" sz="1600" dirty="0" err="1"/>
              <a:t>გადაეცა</a:t>
            </a:r>
            <a:r>
              <a:rPr lang="en-US" sz="1600" dirty="0"/>
              <a:t> </a:t>
            </a:r>
            <a:r>
              <a:rPr lang="en-US" sz="1600" dirty="0" err="1"/>
              <a:t>შპს</a:t>
            </a:r>
            <a:r>
              <a:rPr lang="en-US" sz="1600" dirty="0"/>
              <a:t> „</a:t>
            </a:r>
            <a:r>
              <a:rPr lang="en-US" sz="1600" dirty="0" err="1"/>
              <a:t>დუღაბს</a:t>
            </a:r>
            <a:r>
              <a:rPr lang="en-US" sz="1600" dirty="0" smtClean="0"/>
              <a:t>“</a:t>
            </a:r>
            <a:endParaRPr lang="ka-GE" sz="1600" dirty="0" smtClean="0"/>
          </a:p>
          <a:p>
            <a:pPr algn="just"/>
            <a:r>
              <a:rPr lang="ka-GE" sz="1600" dirty="0"/>
              <a:t>2020 წლის 23 სექტემბერს სამინისტროს მიმართ შპს „მეა-გეოს“ მიერ წარმოდგენილი ინფორმაციის თანახმად, 2020 წელს (ბრძ. #2-858)   მოხდა კომპანიის სახელის ცვლილება და შპს „დუღაბი“ ჩამოყალიბდა შპს „მეა-გეოს“ სახელით, რაც დასტურდება  სსიპ საჯარო რეესტრის ეროვნული სააგენტოს მეწარმეთა და არასამეწარმეო  (არაკომერციული) იურიდიული პირების რეესტრიდან ამონაწერით.</a:t>
            </a:r>
            <a:endParaRPr lang="en-US" sz="1600" dirty="0"/>
          </a:p>
          <a:p>
            <a:pPr algn="just"/>
            <a:r>
              <a:rPr lang="ka-GE" sz="1600" dirty="0"/>
              <a:t> </a:t>
            </a:r>
            <a:endParaRPr lang="en-US" sz="1600" dirty="0"/>
          </a:p>
          <a:p>
            <a:pPr algn="just"/>
            <a:r>
              <a:rPr lang="ka-GE" sz="1600" dirty="0"/>
              <a:t>გაცემული გარემოზე ზემოქმედების ნებართვის შესაბამისად  </a:t>
            </a:r>
            <a:r>
              <a:rPr lang="en-US" sz="1600" dirty="0" err="1"/>
              <a:t>ცემენტის</a:t>
            </a:r>
            <a:r>
              <a:rPr lang="en-US" sz="1600" dirty="0"/>
              <a:t> </a:t>
            </a:r>
            <a:r>
              <a:rPr lang="en-US" sz="1600" dirty="0" err="1"/>
              <a:t>საწარმო</a:t>
            </a:r>
            <a:r>
              <a:rPr lang="en-US" sz="1600" dirty="0"/>
              <a:t> </a:t>
            </a:r>
            <a:r>
              <a:rPr lang="en-US" sz="1600" dirty="0" err="1"/>
              <a:t>დღეის</a:t>
            </a:r>
            <a:r>
              <a:rPr lang="en-US" sz="1600" dirty="0"/>
              <a:t> </a:t>
            </a:r>
            <a:r>
              <a:rPr lang="en-US" sz="1600" dirty="0" err="1"/>
              <a:t>მდგომარეობით</a:t>
            </a:r>
            <a:r>
              <a:rPr lang="en-US" sz="1600" dirty="0"/>
              <a:t> </a:t>
            </a:r>
            <a:r>
              <a:rPr lang="en-US" sz="1600" dirty="0" err="1"/>
              <a:t>მუშაობს</a:t>
            </a:r>
            <a:r>
              <a:rPr lang="en-US" sz="1600" dirty="0"/>
              <a:t> </a:t>
            </a:r>
            <a:r>
              <a:rPr lang="en-US" sz="1600" dirty="0" err="1"/>
              <a:t>წელიწადში</a:t>
            </a:r>
            <a:r>
              <a:rPr lang="en-US" sz="1600" dirty="0"/>
              <a:t> 300 </a:t>
            </a:r>
            <a:r>
              <a:rPr lang="en-US" sz="1600" dirty="0" err="1"/>
              <a:t>დღე</a:t>
            </a:r>
            <a:r>
              <a:rPr lang="ka-GE" sz="1600" dirty="0"/>
              <a:t>ს</a:t>
            </a:r>
            <a:r>
              <a:rPr lang="en-US" sz="1600" dirty="0"/>
              <a:t>, 12 </a:t>
            </a:r>
            <a:r>
              <a:rPr lang="en-US" sz="1600" dirty="0" err="1"/>
              <a:t>საათიანი</a:t>
            </a:r>
            <a:r>
              <a:rPr lang="en-US" sz="1600" dirty="0"/>
              <a:t> </a:t>
            </a:r>
            <a:r>
              <a:rPr lang="en-US" sz="1600" dirty="0" err="1"/>
              <a:t>სამუშაო</a:t>
            </a:r>
            <a:r>
              <a:rPr lang="en-US" sz="1600" dirty="0"/>
              <a:t> </a:t>
            </a:r>
            <a:r>
              <a:rPr lang="en-US" sz="1600" dirty="0" err="1"/>
              <a:t>გრაფიკით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მისი</a:t>
            </a:r>
            <a:r>
              <a:rPr lang="en-US" sz="1600" dirty="0"/>
              <a:t> </a:t>
            </a:r>
            <a:r>
              <a:rPr lang="en-US" sz="1600" dirty="0" err="1"/>
              <a:t>წლიური</a:t>
            </a:r>
            <a:r>
              <a:rPr lang="en-US" sz="1600" dirty="0"/>
              <a:t> </a:t>
            </a:r>
            <a:r>
              <a:rPr lang="en-US" sz="1600" dirty="0" err="1"/>
              <a:t>წარმადობა</a:t>
            </a:r>
            <a:r>
              <a:rPr lang="en-US" sz="1600" dirty="0"/>
              <a:t> </a:t>
            </a:r>
            <a:r>
              <a:rPr lang="en-US" sz="1600" dirty="0" err="1"/>
              <a:t>შეადგენს</a:t>
            </a:r>
            <a:r>
              <a:rPr lang="en-US" sz="1600" dirty="0"/>
              <a:t> 10800 </a:t>
            </a:r>
            <a:r>
              <a:rPr lang="en-US" sz="1600" dirty="0" err="1"/>
              <a:t>ტონას</a:t>
            </a:r>
            <a:r>
              <a:rPr lang="en-US" sz="1600" dirty="0" smtClean="0"/>
              <a:t>.</a:t>
            </a:r>
            <a:endParaRPr lang="ka-GE" sz="1600" dirty="0" smtClean="0"/>
          </a:p>
          <a:p>
            <a:pPr algn="just"/>
            <a:endParaRPr lang="ka-GE" sz="1600" dirty="0"/>
          </a:p>
          <a:p>
            <a:r>
              <a:rPr lang="ka-GE" sz="1600" dirty="0"/>
              <a:t>საქართველოს გარემოსა და სოფლის მეურნეობის მინისტრის  13. 11. 2020 წლის               </a:t>
            </a:r>
            <a:r>
              <a:rPr lang="en-US" sz="1600" dirty="0"/>
              <a:t>N 2-1052 </a:t>
            </a:r>
            <a:r>
              <a:rPr lang="ka-GE" sz="1600" dirty="0"/>
              <a:t>ბრძანების  მიხედვით  საწარმოში ექსპლუატაციის პირობებში ცვლილებიდან (წარმადობის გაზრდა)  გამომდინარე  შპს „ მეა გეო“-ს  მიერ  გათვალისწინებულია:  </a:t>
            </a:r>
            <a:endParaRPr lang="en-US" sz="1600" dirty="0"/>
          </a:p>
          <a:p>
            <a:pPr lvl="0"/>
            <a:r>
              <a:rPr lang="en-US" sz="1600" dirty="0"/>
              <a:t>„</a:t>
            </a:r>
            <a:r>
              <a:rPr lang="en-US" sz="1600" dirty="0" err="1"/>
              <a:t>გარემოსდაცვითი</a:t>
            </a:r>
            <a:r>
              <a:rPr lang="en-US" sz="1600" dirty="0"/>
              <a:t> </a:t>
            </a:r>
            <a:r>
              <a:rPr lang="en-US" sz="1600" dirty="0" err="1"/>
              <a:t>შეფასების</a:t>
            </a:r>
            <a:r>
              <a:rPr lang="en-US" sz="1600" dirty="0"/>
              <a:t> </a:t>
            </a:r>
            <a:r>
              <a:rPr lang="en-US" sz="1600" dirty="0" err="1"/>
              <a:t>კოდექსის</a:t>
            </a:r>
            <a:r>
              <a:rPr lang="en-US" sz="1600" dirty="0"/>
              <a:t>“ მე-8</a:t>
            </a:r>
            <a:r>
              <a:rPr lang="ka-GE" sz="1600" dirty="0"/>
              <a:t>-ე </a:t>
            </a:r>
            <a:r>
              <a:rPr lang="en-US" sz="1600" dirty="0" err="1"/>
              <a:t>მუხლის</a:t>
            </a:r>
            <a:r>
              <a:rPr lang="en-US" sz="1600" dirty="0"/>
              <a:t> </a:t>
            </a:r>
            <a:r>
              <a:rPr lang="en-US" sz="1600" dirty="0" err="1"/>
              <a:t>შესაბამისად</a:t>
            </a:r>
            <a:r>
              <a:rPr lang="en-US" sz="1600" dirty="0"/>
              <a:t> </a:t>
            </a:r>
            <a:r>
              <a:rPr lang="en-US" sz="1600" dirty="0" err="1"/>
              <a:t>უზრუნველყოს</a:t>
            </a:r>
            <a:r>
              <a:rPr lang="en-US" sz="1600" dirty="0"/>
              <a:t> </a:t>
            </a:r>
            <a:r>
              <a:rPr lang="en-US" sz="1600" dirty="0" err="1"/>
              <a:t>სკოპინგის</a:t>
            </a:r>
            <a:r>
              <a:rPr lang="en-US" sz="1600" dirty="0"/>
              <a:t> </a:t>
            </a:r>
            <a:r>
              <a:rPr lang="en-US" sz="1600" dirty="0" err="1"/>
              <a:t>პროცედურის</a:t>
            </a:r>
            <a:r>
              <a:rPr lang="en-US" sz="1600" dirty="0"/>
              <a:t> </a:t>
            </a:r>
            <a:r>
              <a:rPr lang="en-US" sz="1600" dirty="0" err="1"/>
              <a:t>გავლა</a:t>
            </a:r>
            <a:r>
              <a:rPr lang="en-US" sz="1600" dirty="0"/>
              <a:t>;</a:t>
            </a:r>
            <a:r>
              <a:rPr lang="ka-GE" sz="1600" dirty="0"/>
              <a:t>        </a:t>
            </a:r>
            <a:endParaRPr lang="en-US" sz="1600" dirty="0"/>
          </a:p>
          <a:p>
            <a:r>
              <a:rPr lang="en-US" sz="1600" dirty="0"/>
              <a:t>„</a:t>
            </a:r>
            <a:r>
              <a:rPr lang="en-US" sz="1600" dirty="0" err="1"/>
              <a:t>გარემოსდაცვითი</a:t>
            </a:r>
            <a:r>
              <a:rPr lang="en-US" sz="1600" dirty="0"/>
              <a:t> </a:t>
            </a:r>
            <a:r>
              <a:rPr lang="en-US" sz="1600" dirty="0" err="1"/>
              <a:t>შეფასების</a:t>
            </a:r>
            <a:r>
              <a:rPr lang="en-US" sz="1600" dirty="0"/>
              <a:t> </a:t>
            </a:r>
            <a:r>
              <a:rPr lang="en-US" sz="1600" dirty="0" err="1"/>
              <a:t>კოდექსის</a:t>
            </a:r>
            <a:r>
              <a:rPr lang="en-US" sz="1600" dirty="0"/>
              <a:t>“ </a:t>
            </a:r>
            <a:r>
              <a:rPr lang="en-US" sz="1600" dirty="0" err="1"/>
              <a:t>მე</a:t>
            </a:r>
            <a:r>
              <a:rPr lang="en-US" sz="1600" dirty="0"/>
              <a:t>-</a:t>
            </a:r>
            <a:r>
              <a:rPr lang="ka-GE" sz="1600" dirty="0"/>
              <a:t>10-ე   მუხლის შესაბამისად   „გარემოზე ზემოქმედების შეფასების ანგარიში“-ს მომზადება.</a:t>
            </a:r>
            <a:endParaRPr lang="en-US" sz="1600" dirty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A2AF7-0FF1-463A-9846-6CE7D6EBD771}"/>
              </a:ext>
            </a:extLst>
          </p:cNvPr>
          <p:cNvSpPr/>
          <p:nvPr/>
        </p:nvSpPr>
        <p:spPr>
          <a:xfrm>
            <a:off x="6551612" y="304800"/>
            <a:ext cx="506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</a:t>
            </a:r>
            <a:endParaRPr lang="ka-GE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4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1612" y="304800"/>
            <a:ext cx="506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</a:t>
            </a:r>
            <a:endParaRPr lang="ka-GE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412" y="838200"/>
            <a:ext cx="10781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ka-G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9145" y="1020794"/>
            <a:ext cx="9144000" cy="404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600" dirty="0"/>
              <a:t>წარმოდგენილი  </a:t>
            </a:r>
            <a:r>
              <a:rPr lang="ru-RU" sz="1600" dirty="0"/>
              <a:t>საქმიანობა საქართველოს კანონის გარემოსდაცვითი შეფასების კოდექსის </a:t>
            </a:r>
            <a:r>
              <a:rPr lang="en-US" sz="1600" dirty="0"/>
              <a:t>II </a:t>
            </a:r>
            <a:r>
              <a:rPr lang="ru-RU" sz="1600" dirty="0"/>
              <a:t>დანართი</a:t>
            </a:r>
            <a:r>
              <a:rPr lang="ka-GE" sz="1600" dirty="0"/>
              <a:t>ს მე-5 მუხლის 5.4 პუნქტისა  და ასევე საქართველოს გარემოსა და სოფლის მეურნეობის მინისტრის  13. 11. 2020 წლის </a:t>
            </a:r>
            <a:r>
              <a:rPr lang="ru-RU" sz="1600" dirty="0"/>
              <a:t>N 2-1052</a:t>
            </a:r>
            <a:r>
              <a:rPr lang="ka-GE" sz="1600" dirty="0"/>
              <a:t> ბრძანების  შესაბამისად  საწარმოში ექსპლუატაციის პირობებში ცვლილებიდან (წარმადობის გაზრდა)  გამომდინარე  ექვემდებარება სკოპინგის  პროცედურის გავლას,  </a:t>
            </a:r>
            <a:r>
              <a:rPr lang="ru-RU" sz="1600" dirty="0"/>
              <a:t>რომელიც კოდექსის მე</a:t>
            </a:r>
            <a:r>
              <a:rPr lang="en-US" sz="1600" dirty="0"/>
              <a:t>-8 </a:t>
            </a:r>
            <a:r>
              <a:rPr lang="ru-RU" sz="1600" dirty="0"/>
              <a:t>მუხლის შესაბამისად მოიცავს შემდეგ ინფორმაციას</a:t>
            </a:r>
            <a:r>
              <a:rPr lang="en-US" sz="1600" dirty="0"/>
              <a:t>: </a:t>
            </a:r>
          </a:p>
          <a:p>
            <a:pPr algn="just"/>
            <a:r>
              <a:rPr lang="ru-RU" sz="1600" dirty="0"/>
              <a:t>დაგეგმილი საქმიანობის მოკლე აღწერას</a:t>
            </a:r>
            <a:r>
              <a:rPr lang="en-US" sz="1600" dirty="0"/>
              <a:t>, </a:t>
            </a:r>
            <a:r>
              <a:rPr lang="ru-RU" sz="1600" dirty="0"/>
              <a:t>მათ შორის</a:t>
            </a:r>
            <a:r>
              <a:rPr lang="en-US" sz="1600" dirty="0"/>
              <a:t>: </a:t>
            </a:r>
            <a:r>
              <a:rPr lang="ru-RU" sz="1600" dirty="0"/>
              <a:t>ინფორმაცია საქმიანობის განხორციელების ადგილის შესახებ</a:t>
            </a:r>
            <a:r>
              <a:rPr lang="en-US" sz="1600" dirty="0"/>
              <a:t>, </a:t>
            </a:r>
            <a:r>
              <a:rPr lang="ru-RU" sz="1600" dirty="0"/>
              <a:t>ობიექტის საპროექტო მახასიათებლები</a:t>
            </a:r>
            <a:r>
              <a:rPr lang="en-US" sz="1600" dirty="0"/>
              <a:t>, </a:t>
            </a:r>
            <a:r>
              <a:rPr lang="ru-RU" sz="1600" dirty="0"/>
              <a:t>ოპერირების პროცესის პრინციპები და სხვ</a:t>
            </a:r>
            <a:r>
              <a:rPr lang="en-US" dirty="0"/>
              <a:t>; </a:t>
            </a:r>
          </a:p>
          <a:p>
            <a:pPr>
              <a:lnSpc>
                <a:spcPct val="115000"/>
              </a:lnSpc>
            </a:pPr>
            <a:r>
              <a:rPr lang="en-US" sz="1600" dirty="0" err="1"/>
              <a:t>ზოგად</a:t>
            </a:r>
            <a:r>
              <a:rPr lang="en-US" sz="1600" dirty="0"/>
              <a:t> </a:t>
            </a:r>
            <a:r>
              <a:rPr lang="en-US" sz="1600" dirty="0" err="1"/>
              <a:t>ინფორმაციას</a:t>
            </a:r>
            <a:r>
              <a:rPr lang="en-US" sz="1600" dirty="0"/>
              <a:t> </a:t>
            </a:r>
            <a:r>
              <a:rPr lang="en-US" sz="1600" dirty="0" err="1"/>
              <a:t>გარემოზე</a:t>
            </a:r>
            <a:r>
              <a:rPr lang="en-US" sz="1600" dirty="0"/>
              <a:t> </a:t>
            </a:r>
            <a:r>
              <a:rPr lang="en-US" sz="1600" dirty="0" err="1"/>
              <a:t>შესაძლო</a:t>
            </a:r>
            <a:r>
              <a:rPr lang="en-US" sz="1600" dirty="0"/>
              <a:t> </a:t>
            </a:r>
            <a:r>
              <a:rPr lang="en-US" sz="1600" dirty="0" err="1"/>
              <a:t>ზემოქმედების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მისი</a:t>
            </a:r>
            <a:r>
              <a:rPr lang="en-US" sz="1600" dirty="0"/>
              <a:t> </a:t>
            </a:r>
            <a:r>
              <a:rPr lang="en-US" sz="1600" dirty="0" err="1"/>
              <a:t>სახეების</a:t>
            </a:r>
            <a:r>
              <a:rPr lang="en-US" sz="1600" dirty="0"/>
              <a:t> </a:t>
            </a:r>
            <a:r>
              <a:rPr lang="en-US" sz="1600" dirty="0" err="1"/>
              <a:t>შესახებ</a:t>
            </a:r>
            <a:r>
              <a:rPr lang="en-US" sz="1600" dirty="0"/>
              <a:t>, </a:t>
            </a:r>
            <a:r>
              <a:rPr lang="en-US" sz="1600" dirty="0" err="1"/>
              <a:t>რომლებიც</a:t>
            </a:r>
            <a:r>
              <a:rPr lang="en-US" sz="1600" dirty="0"/>
              <a:t> </a:t>
            </a:r>
            <a:r>
              <a:rPr lang="en-US" sz="1600" dirty="0" err="1"/>
              <a:t>შესწავლილი</a:t>
            </a:r>
            <a:r>
              <a:rPr lang="en-US" sz="1600" dirty="0"/>
              <a:t> </a:t>
            </a:r>
            <a:r>
              <a:rPr lang="en-US" sz="1600" dirty="0" err="1"/>
              <a:t>იქნება</a:t>
            </a:r>
            <a:r>
              <a:rPr lang="en-US" sz="1600" dirty="0"/>
              <a:t> </a:t>
            </a:r>
            <a:r>
              <a:rPr lang="en-US" sz="1600" dirty="0" err="1"/>
              <a:t>გზშ-ის</a:t>
            </a:r>
            <a:r>
              <a:rPr lang="en-US" sz="1600" dirty="0"/>
              <a:t> </a:t>
            </a:r>
            <a:r>
              <a:rPr lang="en-US" sz="1600" dirty="0" err="1"/>
              <a:t>პროცესში</a:t>
            </a:r>
            <a:r>
              <a:rPr lang="en-US" sz="1600" dirty="0"/>
              <a:t>; </a:t>
            </a:r>
          </a:p>
          <a:p>
            <a:pPr>
              <a:lnSpc>
                <a:spcPct val="115000"/>
              </a:lnSpc>
            </a:pPr>
            <a:r>
              <a:rPr lang="en-US" sz="1600" dirty="0" err="1"/>
              <a:t>სკოპინგის</a:t>
            </a:r>
            <a:r>
              <a:rPr lang="en-US" sz="1600" dirty="0"/>
              <a:t> </a:t>
            </a:r>
            <a:r>
              <a:rPr lang="en-US" sz="1600" dirty="0" err="1"/>
              <a:t>ანგარიშის</a:t>
            </a:r>
            <a:r>
              <a:rPr lang="en-US" sz="1600" dirty="0"/>
              <a:t> </a:t>
            </a:r>
            <a:r>
              <a:rPr lang="en-US" sz="1600" dirty="0" err="1"/>
              <a:t>შესწავლის</a:t>
            </a:r>
            <a:r>
              <a:rPr lang="en-US" sz="1600" dirty="0"/>
              <a:t> </a:t>
            </a:r>
            <a:r>
              <a:rPr lang="en-US" sz="1600" dirty="0" err="1"/>
              <a:t>საფუძველზე</a:t>
            </a:r>
            <a:r>
              <a:rPr lang="en-US" sz="1600" dirty="0"/>
              <a:t> </a:t>
            </a:r>
            <a:r>
              <a:rPr lang="en-US" sz="1600" dirty="0" err="1"/>
              <a:t>სამინისტრო</a:t>
            </a:r>
            <a:r>
              <a:rPr lang="en-US" sz="1600" dirty="0"/>
              <a:t> </a:t>
            </a:r>
            <a:r>
              <a:rPr lang="en-US" sz="1600" dirty="0" err="1"/>
              <a:t>გასცემს</a:t>
            </a:r>
            <a:r>
              <a:rPr lang="en-US" sz="1600" dirty="0"/>
              <a:t> </a:t>
            </a:r>
            <a:r>
              <a:rPr lang="en-US" sz="1600" dirty="0" err="1"/>
              <a:t>სკოპინგის</a:t>
            </a:r>
            <a:r>
              <a:rPr lang="en-US" sz="1600" dirty="0"/>
              <a:t> </a:t>
            </a:r>
            <a:r>
              <a:rPr lang="en-US" sz="1600" dirty="0" err="1"/>
              <a:t>დასკვნას</a:t>
            </a:r>
            <a:r>
              <a:rPr lang="en-US" sz="1600" dirty="0"/>
              <a:t>, </a:t>
            </a:r>
            <a:r>
              <a:rPr lang="en-US" sz="1600" dirty="0" err="1"/>
              <a:t>რომლითაც</a:t>
            </a:r>
            <a:r>
              <a:rPr lang="en-US" sz="1600" dirty="0"/>
              <a:t> </a:t>
            </a:r>
            <a:r>
              <a:rPr lang="en-US" sz="1600" dirty="0" err="1"/>
              <a:t>განისაზღვრება</a:t>
            </a:r>
            <a:r>
              <a:rPr lang="en-US" sz="1600" dirty="0"/>
              <a:t> </a:t>
            </a:r>
            <a:r>
              <a:rPr lang="en-US" sz="1600" dirty="0" err="1"/>
              <a:t>გზშ-ის</a:t>
            </a:r>
            <a:r>
              <a:rPr lang="en-US" sz="1600" dirty="0"/>
              <a:t> </a:t>
            </a:r>
            <a:r>
              <a:rPr lang="en-US" sz="1600" dirty="0" err="1"/>
              <a:t>ანგარიშის</a:t>
            </a:r>
            <a:r>
              <a:rPr lang="en-US" sz="1600" dirty="0"/>
              <a:t> </a:t>
            </a:r>
            <a:r>
              <a:rPr lang="en-US" sz="1600" dirty="0" err="1"/>
              <a:t>მომზადებისთვის</a:t>
            </a:r>
            <a:r>
              <a:rPr lang="en-US" sz="1600" dirty="0"/>
              <a:t> </a:t>
            </a:r>
            <a:r>
              <a:rPr lang="en-US" sz="1600" dirty="0" err="1"/>
              <a:t>საჭირო</a:t>
            </a:r>
            <a:r>
              <a:rPr lang="en-US" sz="1600" dirty="0"/>
              <a:t> </a:t>
            </a:r>
            <a:r>
              <a:rPr lang="en-US" sz="1600" dirty="0" err="1"/>
              <a:t>კვლევების</a:t>
            </a:r>
            <a:r>
              <a:rPr lang="en-US" sz="1600" dirty="0"/>
              <a:t>, </a:t>
            </a:r>
            <a:r>
              <a:rPr lang="en-US" sz="1600" dirty="0" err="1"/>
              <a:t>მოსაპოვებელი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შესასწავლი</a:t>
            </a:r>
            <a:r>
              <a:rPr lang="en-US" sz="1600" dirty="0"/>
              <a:t> </a:t>
            </a:r>
            <a:r>
              <a:rPr lang="en-US" sz="1600" dirty="0" err="1"/>
              <a:t>ინფორმაციის</a:t>
            </a:r>
            <a:r>
              <a:rPr lang="en-US" sz="1600" dirty="0"/>
              <a:t> </a:t>
            </a:r>
            <a:r>
              <a:rPr lang="en-US" sz="1600" dirty="0" err="1"/>
              <a:t>ჩამონათვალი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lfaen" panose="010A0502050306030303" pitchFamily="18" charset="0"/>
              <a:buChar char="–"/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6746" y="152400"/>
            <a:ext cx="506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</a:t>
            </a:r>
            <a:endParaRPr lang="ka-GE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2812" y="1295400"/>
            <a:ext cx="3578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/>
              <a:t>ცემენტის საწარმოს განლაგების  აერო ფოტო რუკა</a:t>
            </a:r>
            <a:endParaRPr lang="en-US" sz="18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837" y="1143000"/>
            <a:ext cx="8181975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56612" y="1524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</a:t>
            </a:r>
            <a:endParaRPr lang="ka-GE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3812" y="1905000"/>
            <a:ext cx="2895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i="1" dirty="0"/>
              <a:t>ცემენტის წარმოების ზოგადი ტექნოლოგიური სქემა</a:t>
            </a:r>
            <a:endParaRPr lang="en-US" sz="1600" dirty="0"/>
          </a:p>
          <a:p>
            <a:r>
              <a:rPr lang="ka-GE" sz="1600" b="1" i="1" dirty="0"/>
              <a:t>1 კაზმის  მიმღები ბუნკერი;  2. ლენტური ტრანსპორტიორი;  3. ბურთულებიანი მილ-წისქვილი;  4. აირგამწმენდი სისტემა;  5. სილოსი</a:t>
            </a:r>
            <a:r>
              <a:rPr lang="ka-GE" sz="1600" dirty="0"/>
              <a:t>                     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717357"/>
            <a:ext cx="8618220" cy="3423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4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2412" y="381000"/>
            <a:ext cx="28566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</a:t>
            </a:r>
            <a:endParaRPr lang="en-US" spc="-1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ylfaen" panose="010A0502050306030303" pitchFamily="18" charset="0"/>
              <a:cs typeface="Sylfaen" panose="010A0502050306030303" pitchFamily="18" charset="0"/>
            </a:endParaRPr>
          </a:p>
          <a:p>
            <a:pPr algn="ctr"/>
            <a:endParaRPr lang="ka-GE" spc="-1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ylfaen" panose="010A0502050306030303" pitchFamily="18" charset="0"/>
              <a:cs typeface="Sylfaen" panose="010A0502050306030303" pitchFamily="18" charset="0"/>
            </a:endParaRPr>
          </a:p>
          <a:p>
            <a:pPr algn="ctr"/>
            <a:r>
              <a:rPr lang="ka-GE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ობიექტის სქემატური მონაცემები </a:t>
            </a:r>
            <a:r>
              <a:rPr lang="en-US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</a:t>
            </a:r>
            <a:r>
              <a:rPr lang="ka-GE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კოორდინატების მითითებით</a:t>
            </a:r>
            <a:endParaRPr lang="ka-G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 b="3586"/>
          <a:stretch/>
        </p:blipFill>
        <p:spPr bwMode="auto">
          <a:xfrm>
            <a:off x="684212" y="533400"/>
            <a:ext cx="6934200" cy="5927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7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37612" y="228600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</a:t>
            </a:r>
          </a:p>
          <a:p>
            <a:pPr algn="ctr"/>
            <a:endParaRPr lang="ka-GE" spc="-1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ylfaen" panose="010A0502050306030303" pitchFamily="18" charset="0"/>
              <a:cs typeface="Sylfaen" panose="010A0502050306030303" pitchFamily="18" charset="0"/>
            </a:endParaRPr>
          </a:p>
          <a:p>
            <a:pPr algn="ctr"/>
            <a:endParaRPr lang="ka-GE" spc="-1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ylfaen" panose="010A0502050306030303" pitchFamily="18" charset="0"/>
              <a:cs typeface="Sylfaen" panose="010A0502050306030303" pitchFamily="18" charset="0"/>
            </a:endParaRPr>
          </a:p>
          <a:p>
            <a:pPr algn="ctr"/>
            <a:endParaRPr lang="en-US" spc="-1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ylfaen" panose="010A0502050306030303" pitchFamily="18" charset="0"/>
              <a:cs typeface="Sylfaen" panose="010A0502050306030303" pitchFamily="18" charset="0"/>
            </a:endParaRPr>
          </a:p>
          <a:p>
            <a:r>
              <a:rPr lang="ka-GE" b="1" dirty="0"/>
              <a:t>საწარმოში  მომქმედი ბურთულებიანი  მილწისქვილი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413E6A-D80F-4F08-AAD7-4BF2C4860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2839EA3-D903-446D-A955-B1DE23C5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C:\Users\O T A R I\Pictures\2003-01-29\DSC0192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914400"/>
            <a:ext cx="64770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4012" y="152400"/>
            <a:ext cx="8839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spc="-1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lfaen" panose="010A0502050306030303" pitchFamily="18" charset="0"/>
                <a:cs typeface="Sylfaen" panose="010A0502050306030303" pitchFamily="18" charset="0"/>
              </a:rPr>
              <a:t>პროექტის მოკლე აღწერა. </a:t>
            </a:r>
          </a:p>
          <a:p>
            <a:pPr algn="r"/>
            <a:endParaRPr lang="ka-G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2412" y="17526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ტერიტორიის შერჩევის მიზნით მოხდა ალტერნატიული ვარიანტების  შეფასება, რომელსაც საფუძვლად დაედო ორი  მოთხოვნა: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1.საწარმოს მცირე პროდუქტიულობიდან გამომდინარე, არ იქნებოდა საჭირო ახალი შენობა-ნაგებობის  მშენებლობა;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2.საწარმოსთვის  ტექნიკურ-ტექნილოგიური  სისტემის განთავსებისთვის საჭირო ფართობი  არ მოქცეულიყო საცხოვრებელ შენობა-ნაგეობაში, რაც უარყოფით გავლენას  იქონიებდა, მაცხოვრებლების   ყოფით პირობებზე</a:t>
            </a:r>
            <a:endParaRPr lang="ka-G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303</TotalTime>
  <Words>903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Sylfaen</vt:lpstr>
      <vt:lpstr>Times New Roman</vt:lpstr>
      <vt:lpstr>Red Radial 16x9</vt:lpstr>
      <vt:lpstr>ცემენტის   წარმოება (თბილისი, გლდანის რ-ნი გაგრის ქ. # 2)     სკოპინგის ანგარიში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შპს „ემ ენ ქემიკალ ჯორჯია“-ს მანგანუმის ოქსიდის საწარმოს ტერიტორიაზე ახალი ტექნოლოგიური ხაზის (გოგირდმჟავას წარმოება) მშენებლობის და ექსპლუატაციის პროექტის გარემოზე ზემოქმედების შეფასების ანგარიში</dc:title>
  <dc:creator>Masha</dc:creator>
  <cp:lastModifiedBy>Admin</cp:lastModifiedBy>
  <cp:revision>36</cp:revision>
  <dcterms:created xsi:type="dcterms:W3CDTF">2020-04-27T09:10:35Z</dcterms:created>
  <dcterms:modified xsi:type="dcterms:W3CDTF">2021-02-16T18:27:34Z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