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Lst>
  <p:sldIdLst>
    <p:sldId id="256" r:id="rId2"/>
    <p:sldId id="283" r:id="rId3"/>
    <p:sldId id="284" r:id="rId4"/>
    <p:sldId id="257" r:id="rId5"/>
    <p:sldId id="270" r:id="rId6"/>
    <p:sldId id="258" r:id="rId7"/>
    <p:sldId id="264" r:id="rId8"/>
    <p:sldId id="265" r:id="rId9"/>
    <p:sldId id="271" r:id="rId10"/>
    <p:sldId id="266" r:id="rId11"/>
    <p:sldId id="280" r:id="rId12"/>
    <p:sldId id="281" r:id="rId13"/>
    <p:sldId id="282" r:id="rId14"/>
    <p:sldId id="267" r:id="rId15"/>
    <p:sldId id="272" r:id="rId16"/>
    <p:sldId id="268" r:id="rId17"/>
    <p:sldId id="273" r:id="rId18"/>
    <p:sldId id="274" r:id="rId19"/>
    <p:sldId id="275" r:id="rId20"/>
    <p:sldId id="276" r:id="rId21"/>
    <p:sldId id="277" r:id="rId22"/>
    <p:sldId id="278" r:id="rId23"/>
    <p:sldId id="279" r:id="rId24"/>
    <p:sldId id="269" r:id="rId25"/>
  </p:sldIdLst>
  <p:sldSz cx="9906000" cy="6858000" type="A4"/>
  <p:notesSz cx="6858000" cy="9144000"/>
  <p:defaultTextStyle>
    <a:defPPr>
      <a:defRPr lang="en-US"/>
    </a:defPPr>
    <a:lvl1pPr marL="0" algn="l" defTabSz="914357" rtl="0" eaLnBrk="1" latinLnBrk="0" hangingPunct="1">
      <a:defRPr sz="1800" kern="1200">
        <a:solidFill>
          <a:schemeClr val="tx1"/>
        </a:solidFill>
        <a:latin typeface="+mn-lt"/>
        <a:ea typeface="+mn-ea"/>
        <a:cs typeface="+mn-cs"/>
      </a:defRPr>
    </a:lvl1pPr>
    <a:lvl2pPr marL="457178" algn="l" defTabSz="914357" rtl="0" eaLnBrk="1" latinLnBrk="0" hangingPunct="1">
      <a:defRPr sz="1800" kern="1200">
        <a:solidFill>
          <a:schemeClr val="tx1"/>
        </a:solidFill>
        <a:latin typeface="+mn-lt"/>
        <a:ea typeface="+mn-ea"/>
        <a:cs typeface="+mn-cs"/>
      </a:defRPr>
    </a:lvl2pPr>
    <a:lvl3pPr marL="914357" algn="l" defTabSz="914357" rtl="0" eaLnBrk="1" latinLnBrk="0" hangingPunct="1">
      <a:defRPr sz="1800" kern="1200">
        <a:solidFill>
          <a:schemeClr val="tx1"/>
        </a:solidFill>
        <a:latin typeface="+mn-lt"/>
        <a:ea typeface="+mn-ea"/>
        <a:cs typeface="+mn-cs"/>
      </a:defRPr>
    </a:lvl3pPr>
    <a:lvl4pPr marL="1371536" algn="l" defTabSz="914357" rtl="0" eaLnBrk="1" latinLnBrk="0" hangingPunct="1">
      <a:defRPr sz="1800" kern="1200">
        <a:solidFill>
          <a:schemeClr val="tx1"/>
        </a:solidFill>
        <a:latin typeface="+mn-lt"/>
        <a:ea typeface="+mn-ea"/>
        <a:cs typeface="+mn-cs"/>
      </a:defRPr>
    </a:lvl4pPr>
    <a:lvl5pPr marL="1828714" algn="l" defTabSz="914357" rtl="0" eaLnBrk="1" latinLnBrk="0" hangingPunct="1">
      <a:defRPr sz="1800" kern="1200">
        <a:solidFill>
          <a:schemeClr val="tx1"/>
        </a:solidFill>
        <a:latin typeface="+mn-lt"/>
        <a:ea typeface="+mn-ea"/>
        <a:cs typeface="+mn-cs"/>
      </a:defRPr>
    </a:lvl5pPr>
    <a:lvl6pPr marL="2285892" algn="l" defTabSz="914357" rtl="0" eaLnBrk="1" latinLnBrk="0" hangingPunct="1">
      <a:defRPr sz="1800" kern="1200">
        <a:solidFill>
          <a:schemeClr val="tx1"/>
        </a:solidFill>
        <a:latin typeface="+mn-lt"/>
        <a:ea typeface="+mn-ea"/>
        <a:cs typeface="+mn-cs"/>
      </a:defRPr>
    </a:lvl6pPr>
    <a:lvl7pPr marL="2743070" algn="l" defTabSz="914357" rtl="0" eaLnBrk="1" latinLnBrk="0" hangingPunct="1">
      <a:defRPr sz="1800" kern="1200">
        <a:solidFill>
          <a:schemeClr val="tx1"/>
        </a:solidFill>
        <a:latin typeface="+mn-lt"/>
        <a:ea typeface="+mn-ea"/>
        <a:cs typeface="+mn-cs"/>
      </a:defRPr>
    </a:lvl7pPr>
    <a:lvl8pPr marL="3200249" algn="l" defTabSz="914357" rtl="0" eaLnBrk="1" latinLnBrk="0" hangingPunct="1">
      <a:defRPr sz="1800" kern="1200">
        <a:solidFill>
          <a:schemeClr val="tx1"/>
        </a:solidFill>
        <a:latin typeface="+mn-lt"/>
        <a:ea typeface="+mn-ea"/>
        <a:cs typeface="+mn-cs"/>
      </a:defRPr>
    </a:lvl8pPr>
    <a:lvl9pPr marL="3657428" algn="l" defTabSz="91435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906000" cy="1862138"/>
          </a:xfrm>
          <a:prstGeom prst="rect">
            <a:avLst/>
          </a:prstGeom>
        </p:spPr>
      </p:pic>
      <p:sp>
        <p:nvSpPr>
          <p:cNvPr id="2" name="Title 1"/>
          <p:cNvSpPr>
            <a:spLocks noGrp="1"/>
          </p:cNvSpPr>
          <p:nvPr>
            <p:ph type="ctrTitle"/>
          </p:nvPr>
        </p:nvSpPr>
        <p:spPr>
          <a:xfrm>
            <a:off x="990600" y="1803405"/>
            <a:ext cx="7924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90600" y="3632201"/>
            <a:ext cx="7924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426518" y="4323846"/>
            <a:ext cx="2488881" cy="365125"/>
          </a:xfrm>
        </p:spPr>
        <p:txBody>
          <a:bodyPr/>
          <a:lstStyle/>
          <a:p>
            <a:fld id="{D6E4F493-84F4-4A68-836D-D7204AA3BD38}" type="datetimeFigureOut">
              <a:rPr lang="en-US" smtClean="0"/>
              <a:t>3/30/2020</a:t>
            </a:fld>
            <a:endParaRPr lang="en-US"/>
          </a:p>
        </p:txBody>
      </p:sp>
      <p:sp>
        <p:nvSpPr>
          <p:cNvPr id="5" name="Footer Placeholder 4"/>
          <p:cNvSpPr>
            <a:spLocks noGrp="1"/>
          </p:cNvSpPr>
          <p:nvPr>
            <p:ph type="ftr" sz="quarter" idx="11"/>
          </p:nvPr>
        </p:nvSpPr>
        <p:spPr>
          <a:xfrm>
            <a:off x="990600" y="4323847"/>
            <a:ext cx="5287328" cy="365125"/>
          </a:xfrm>
        </p:spPr>
        <p:txBody>
          <a:bodyPr/>
          <a:lstStyle/>
          <a:p>
            <a:endParaRPr lang="en-US"/>
          </a:p>
        </p:txBody>
      </p:sp>
      <p:sp>
        <p:nvSpPr>
          <p:cNvPr id="6" name="Slide Number Placeholder 5"/>
          <p:cNvSpPr>
            <a:spLocks noGrp="1"/>
          </p:cNvSpPr>
          <p:nvPr>
            <p:ph type="sldNum" sz="quarter" idx="12"/>
          </p:nvPr>
        </p:nvSpPr>
        <p:spPr>
          <a:xfrm>
            <a:off x="6562725" y="1430868"/>
            <a:ext cx="2352675" cy="365125"/>
          </a:xfrm>
        </p:spPr>
        <p:txBody>
          <a:bodyPr/>
          <a:lstStyle/>
          <a:p>
            <a:fld id="{CDD9B9DD-99E4-4076-966F-765A60A7DA70}" type="slidenum">
              <a:rPr lang="en-US" smtClean="0"/>
              <a:t>‹#›</a:t>
            </a:fld>
            <a:endParaRPr lang="en-US"/>
          </a:p>
        </p:txBody>
      </p:sp>
    </p:spTree>
    <p:extLst>
      <p:ext uri="{BB962C8B-B14F-4D97-AF65-F5344CB8AC3E}">
        <p14:creationId xmlns:p14="http://schemas.microsoft.com/office/powerpoint/2010/main" val="1758852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3885" y="4697362"/>
            <a:ext cx="861952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43884" y="977035"/>
            <a:ext cx="8612782"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3890" y="5516716"/>
            <a:ext cx="861822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E4F493-84F4-4A68-836D-D7204AA3BD38}"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9B9DD-99E4-4076-966F-765A60A7DA70}" type="slidenum">
              <a:rPr lang="en-US" smtClean="0"/>
              <a:t>‹#›</a:t>
            </a:fld>
            <a:endParaRPr lang="en-US"/>
          </a:p>
        </p:txBody>
      </p:sp>
    </p:spTree>
    <p:extLst>
      <p:ext uri="{BB962C8B-B14F-4D97-AF65-F5344CB8AC3E}">
        <p14:creationId xmlns:p14="http://schemas.microsoft.com/office/powerpoint/2010/main" val="208529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906000" cy="1862138"/>
          </a:xfrm>
          <a:prstGeom prst="rect">
            <a:avLst/>
          </a:prstGeom>
        </p:spPr>
      </p:pic>
      <p:sp>
        <p:nvSpPr>
          <p:cNvPr id="2" name="Title 1"/>
          <p:cNvSpPr>
            <a:spLocks noGrp="1"/>
          </p:cNvSpPr>
          <p:nvPr>
            <p:ph type="title"/>
          </p:nvPr>
        </p:nvSpPr>
        <p:spPr>
          <a:xfrm>
            <a:off x="643890" y="753534"/>
            <a:ext cx="861822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42950" y="3649134"/>
            <a:ext cx="84201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025690" y="381002"/>
            <a:ext cx="2365058" cy="365125"/>
          </a:xfrm>
        </p:spPr>
        <p:txBody>
          <a:bodyPr/>
          <a:lstStyle>
            <a:lvl1pPr algn="r">
              <a:defRPr/>
            </a:lvl1pPr>
          </a:lstStyle>
          <a:p>
            <a:fld id="{D6E4F493-84F4-4A68-836D-D7204AA3BD38}" type="datetimeFigureOut">
              <a:rPr lang="en-US" smtClean="0"/>
              <a:t>3/30/2020</a:t>
            </a:fld>
            <a:endParaRPr lang="en-US"/>
          </a:p>
        </p:txBody>
      </p:sp>
      <p:sp>
        <p:nvSpPr>
          <p:cNvPr id="6" name="Footer Placeholder 5"/>
          <p:cNvSpPr>
            <a:spLocks noGrp="1"/>
          </p:cNvSpPr>
          <p:nvPr>
            <p:ph type="ftr" sz="quarter" idx="11"/>
          </p:nvPr>
        </p:nvSpPr>
        <p:spPr>
          <a:xfrm>
            <a:off x="643890" y="381002"/>
            <a:ext cx="5233211" cy="365125"/>
          </a:xfrm>
        </p:spPr>
        <p:txBody>
          <a:bodyPr/>
          <a:lstStyle/>
          <a:p>
            <a:endParaRPr lang="en-US"/>
          </a:p>
        </p:txBody>
      </p:sp>
      <p:sp>
        <p:nvSpPr>
          <p:cNvPr id="7" name="Slide Number Placeholder 6"/>
          <p:cNvSpPr>
            <a:spLocks noGrp="1"/>
          </p:cNvSpPr>
          <p:nvPr>
            <p:ph type="sldNum" sz="quarter" idx="12"/>
          </p:nvPr>
        </p:nvSpPr>
        <p:spPr>
          <a:xfrm>
            <a:off x="8539338" y="381002"/>
            <a:ext cx="722772" cy="365125"/>
          </a:xfrm>
        </p:spPr>
        <p:txBody>
          <a:bodyPr/>
          <a:lstStyle/>
          <a:p>
            <a:fld id="{CDD9B9DD-99E4-4076-966F-765A60A7DA70}" type="slidenum">
              <a:rPr lang="en-US" smtClean="0"/>
              <a:t>‹#›</a:t>
            </a:fld>
            <a:endParaRPr lang="en-US"/>
          </a:p>
        </p:txBody>
      </p:sp>
    </p:spTree>
    <p:extLst>
      <p:ext uri="{BB962C8B-B14F-4D97-AF65-F5344CB8AC3E}">
        <p14:creationId xmlns:p14="http://schemas.microsoft.com/office/powerpoint/2010/main" val="2344967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906000" cy="1862138"/>
          </a:xfrm>
          <a:prstGeom prst="rect">
            <a:avLst/>
          </a:prstGeom>
        </p:spPr>
      </p:pic>
      <p:sp>
        <p:nvSpPr>
          <p:cNvPr id="2" name="Title 1"/>
          <p:cNvSpPr>
            <a:spLocks noGrp="1"/>
          </p:cNvSpPr>
          <p:nvPr>
            <p:ph type="title"/>
          </p:nvPr>
        </p:nvSpPr>
        <p:spPr>
          <a:xfrm>
            <a:off x="832380" y="753534"/>
            <a:ext cx="8248121"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059391" y="3509768"/>
            <a:ext cx="7794098"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742950" y="4174598"/>
            <a:ext cx="8426981"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025690" y="381002"/>
            <a:ext cx="2365058" cy="365125"/>
          </a:xfrm>
        </p:spPr>
        <p:txBody>
          <a:bodyPr/>
          <a:lstStyle>
            <a:lvl1pPr algn="r">
              <a:defRPr/>
            </a:lvl1pPr>
          </a:lstStyle>
          <a:p>
            <a:fld id="{D6E4F493-84F4-4A68-836D-D7204AA3BD38}" type="datetimeFigureOut">
              <a:rPr lang="en-US" smtClean="0"/>
              <a:t>3/30/2020</a:t>
            </a:fld>
            <a:endParaRPr lang="en-US"/>
          </a:p>
        </p:txBody>
      </p:sp>
      <p:sp>
        <p:nvSpPr>
          <p:cNvPr id="6" name="Footer Placeholder 5"/>
          <p:cNvSpPr>
            <a:spLocks noGrp="1"/>
          </p:cNvSpPr>
          <p:nvPr>
            <p:ph type="ftr" sz="quarter" idx="11"/>
          </p:nvPr>
        </p:nvSpPr>
        <p:spPr>
          <a:xfrm>
            <a:off x="643890" y="379439"/>
            <a:ext cx="5233211" cy="365125"/>
          </a:xfrm>
        </p:spPr>
        <p:txBody>
          <a:bodyPr/>
          <a:lstStyle/>
          <a:p>
            <a:endParaRPr lang="en-US"/>
          </a:p>
        </p:txBody>
      </p:sp>
      <p:sp>
        <p:nvSpPr>
          <p:cNvPr id="7" name="Slide Number Placeholder 6"/>
          <p:cNvSpPr>
            <a:spLocks noGrp="1"/>
          </p:cNvSpPr>
          <p:nvPr>
            <p:ph type="sldNum" sz="quarter" idx="12"/>
          </p:nvPr>
        </p:nvSpPr>
        <p:spPr>
          <a:xfrm>
            <a:off x="8539338" y="381002"/>
            <a:ext cx="722772" cy="365125"/>
          </a:xfrm>
        </p:spPr>
        <p:txBody>
          <a:bodyPr/>
          <a:lstStyle/>
          <a:p>
            <a:fld id="{CDD9B9DD-99E4-4076-966F-765A60A7DA70}" type="slidenum">
              <a:rPr lang="en-US" smtClean="0"/>
              <a:t>‹#›</a:t>
            </a:fld>
            <a:endParaRPr lang="en-US"/>
          </a:p>
        </p:txBody>
      </p:sp>
      <p:sp>
        <p:nvSpPr>
          <p:cNvPr id="13" name="TextBox 12"/>
          <p:cNvSpPr txBox="1"/>
          <p:nvPr/>
        </p:nvSpPr>
        <p:spPr>
          <a:xfrm>
            <a:off x="250746" y="807720"/>
            <a:ext cx="4953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825627" y="3021330"/>
            <a:ext cx="4953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14094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906000" cy="1862138"/>
          </a:xfrm>
          <a:prstGeom prst="rect">
            <a:avLst/>
          </a:prstGeom>
        </p:spPr>
      </p:pic>
      <p:sp>
        <p:nvSpPr>
          <p:cNvPr id="2" name="Title 1"/>
          <p:cNvSpPr>
            <a:spLocks noGrp="1"/>
          </p:cNvSpPr>
          <p:nvPr>
            <p:ph type="title"/>
          </p:nvPr>
        </p:nvSpPr>
        <p:spPr>
          <a:xfrm>
            <a:off x="742950" y="1124703"/>
            <a:ext cx="8422681"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42941" y="3648317"/>
            <a:ext cx="8421409"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025690" y="378885"/>
            <a:ext cx="2365058" cy="365125"/>
          </a:xfrm>
        </p:spPr>
        <p:txBody>
          <a:bodyPr/>
          <a:lstStyle>
            <a:lvl1pPr algn="r">
              <a:defRPr/>
            </a:lvl1pPr>
          </a:lstStyle>
          <a:p>
            <a:fld id="{D6E4F493-84F4-4A68-836D-D7204AA3BD38}" type="datetimeFigureOut">
              <a:rPr lang="en-US" smtClean="0"/>
              <a:t>3/30/2020</a:t>
            </a:fld>
            <a:endParaRPr lang="en-US"/>
          </a:p>
        </p:txBody>
      </p:sp>
      <p:sp>
        <p:nvSpPr>
          <p:cNvPr id="6" name="Footer Placeholder 5"/>
          <p:cNvSpPr>
            <a:spLocks noGrp="1"/>
          </p:cNvSpPr>
          <p:nvPr>
            <p:ph type="ftr" sz="quarter" idx="11"/>
          </p:nvPr>
        </p:nvSpPr>
        <p:spPr>
          <a:xfrm>
            <a:off x="643890" y="378885"/>
            <a:ext cx="5233211" cy="365125"/>
          </a:xfrm>
        </p:spPr>
        <p:txBody>
          <a:bodyPr/>
          <a:lstStyle/>
          <a:p>
            <a:endParaRPr lang="en-US"/>
          </a:p>
        </p:txBody>
      </p:sp>
      <p:sp>
        <p:nvSpPr>
          <p:cNvPr id="7" name="Slide Number Placeholder 6"/>
          <p:cNvSpPr>
            <a:spLocks noGrp="1"/>
          </p:cNvSpPr>
          <p:nvPr>
            <p:ph type="sldNum" sz="quarter" idx="12"/>
          </p:nvPr>
        </p:nvSpPr>
        <p:spPr>
          <a:xfrm>
            <a:off x="8539338" y="381002"/>
            <a:ext cx="722772" cy="365125"/>
          </a:xfrm>
        </p:spPr>
        <p:txBody>
          <a:bodyPr/>
          <a:lstStyle/>
          <a:p>
            <a:fld id="{CDD9B9DD-99E4-4076-966F-765A60A7DA70}" type="slidenum">
              <a:rPr lang="en-US" smtClean="0"/>
              <a:t>‹#›</a:t>
            </a:fld>
            <a:endParaRPr lang="en-US"/>
          </a:p>
        </p:txBody>
      </p:sp>
    </p:spTree>
    <p:extLst>
      <p:ext uri="{BB962C8B-B14F-4D97-AF65-F5344CB8AC3E}">
        <p14:creationId xmlns:p14="http://schemas.microsoft.com/office/powerpoint/2010/main" val="1376285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352677" y="762001"/>
            <a:ext cx="6909434"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43891" y="2202080"/>
            <a:ext cx="277368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43890" y="2904565"/>
            <a:ext cx="277368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577423" y="2201333"/>
            <a:ext cx="277368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575846" y="2904068"/>
            <a:ext cx="277368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6488429" y="2192866"/>
            <a:ext cx="277368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6488430" y="2904565"/>
            <a:ext cx="277368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6E4F493-84F4-4A68-836D-D7204AA3BD38}"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9B9DD-99E4-4076-966F-765A60A7DA70}" type="slidenum">
              <a:rPr lang="en-US" smtClean="0"/>
              <a:t>‹#›</a:t>
            </a:fld>
            <a:endParaRPr lang="en-US"/>
          </a:p>
        </p:txBody>
      </p:sp>
    </p:spTree>
    <p:extLst>
      <p:ext uri="{BB962C8B-B14F-4D97-AF65-F5344CB8AC3E}">
        <p14:creationId xmlns:p14="http://schemas.microsoft.com/office/powerpoint/2010/main" val="3719996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352677" y="762000"/>
            <a:ext cx="6913816"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43890" y="4113341"/>
            <a:ext cx="277368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43890" y="2331720"/>
            <a:ext cx="277368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43890" y="4796104"/>
            <a:ext cx="277368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566196" y="4113341"/>
            <a:ext cx="277368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566195" y="2331720"/>
            <a:ext cx="277368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565096" y="4796103"/>
            <a:ext cx="277368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6492812" y="4113341"/>
            <a:ext cx="277368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492811" y="2331722"/>
            <a:ext cx="277368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6492711" y="4796101"/>
            <a:ext cx="277368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6E4F493-84F4-4A68-836D-D7204AA3BD38}"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9B9DD-99E4-4076-966F-765A60A7DA70}" type="slidenum">
              <a:rPr lang="en-US" smtClean="0"/>
              <a:t>‹#›</a:t>
            </a:fld>
            <a:endParaRPr lang="en-US"/>
          </a:p>
        </p:txBody>
      </p:sp>
    </p:spTree>
    <p:extLst>
      <p:ext uri="{BB962C8B-B14F-4D97-AF65-F5344CB8AC3E}">
        <p14:creationId xmlns:p14="http://schemas.microsoft.com/office/powerpoint/2010/main" val="203291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43890" y="2194560"/>
            <a:ext cx="861822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E4F493-84F4-4A68-836D-D7204AA3BD38}"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9B9DD-99E4-4076-966F-765A60A7DA70}" type="slidenum">
              <a:rPr lang="en-US" smtClean="0"/>
              <a:t>‹#›</a:t>
            </a:fld>
            <a:endParaRPr lang="en-US"/>
          </a:p>
        </p:txBody>
      </p:sp>
    </p:spTree>
    <p:extLst>
      <p:ext uri="{BB962C8B-B14F-4D97-AF65-F5344CB8AC3E}">
        <p14:creationId xmlns:p14="http://schemas.microsoft.com/office/powerpoint/2010/main" val="1603283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906000" cy="1862138"/>
          </a:xfrm>
          <a:prstGeom prst="rect">
            <a:avLst/>
          </a:prstGeom>
        </p:spPr>
      </p:pic>
      <p:sp>
        <p:nvSpPr>
          <p:cNvPr id="2" name="Vertical Title 1"/>
          <p:cNvSpPr>
            <a:spLocks noGrp="1"/>
          </p:cNvSpPr>
          <p:nvPr>
            <p:ph type="title" orient="vert"/>
          </p:nvPr>
        </p:nvSpPr>
        <p:spPr>
          <a:xfrm>
            <a:off x="7590472" y="747184"/>
            <a:ext cx="1671638"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43890" y="746126"/>
            <a:ext cx="680120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025690" y="381002"/>
            <a:ext cx="2365058" cy="365125"/>
          </a:xfrm>
        </p:spPr>
        <p:txBody>
          <a:bodyPr/>
          <a:lstStyle>
            <a:lvl1pPr algn="r">
              <a:defRPr/>
            </a:lvl1pPr>
          </a:lstStyle>
          <a:p>
            <a:fld id="{D6E4F493-84F4-4A68-836D-D7204AA3BD38}" type="datetimeFigureOut">
              <a:rPr lang="en-US" smtClean="0"/>
              <a:t>3/30/2020</a:t>
            </a:fld>
            <a:endParaRPr lang="en-US"/>
          </a:p>
        </p:txBody>
      </p:sp>
      <p:sp>
        <p:nvSpPr>
          <p:cNvPr id="5" name="Footer Placeholder 4"/>
          <p:cNvSpPr>
            <a:spLocks noGrp="1"/>
          </p:cNvSpPr>
          <p:nvPr>
            <p:ph type="ftr" sz="quarter" idx="11"/>
          </p:nvPr>
        </p:nvSpPr>
        <p:spPr>
          <a:xfrm>
            <a:off x="643890" y="381002"/>
            <a:ext cx="5233211" cy="365125"/>
          </a:xfrm>
        </p:spPr>
        <p:txBody>
          <a:bodyPr/>
          <a:lstStyle/>
          <a:p>
            <a:endParaRPr lang="en-US"/>
          </a:p>
        </p:txBody>
      </p:sp>
      <p:sp>
        <p:nvSpPr>
          <p:cNvPr id="6" name="Slide Number Placeholder 5"/>
          <p:cNvSpPr>
            <a:spLocks noGrp="1"/>
          </p:cNvSpPr>
          <p:nvPr>
            <p:ph type="sldNum" sz="quarter" idx="12"/>
          </p:nvPr>
        </p:nvSpPr>
        <p:spPr>
          <a:xfrm>
            <a:off x="8539338" y="381002"/>
            <a:ext cx="722772" cy="365125"/>
          </a:xfrm>
        </p:spPr>
        <p:txBody>
          <a:bodyPr/>
          <a:lstStyle/>
          <a:p>
            <a:fld id="{CDD9B9DD-99E4-4076-966F-765A60A7DA70}" type="slidenum">
              <a:rPr lang="en-US" smtClean="0"/>
              <a:t>‹#›</a:t>
            </a:fld>
            <a:endParaRPr lang="en-US"/>
          </a:p>
        </p:txBody>
      </p:sp>
    </p:spTree>
    <p:extLst>
      <p:ext uri="{BB962C8B-B14F-4D97-AF65-F5344CB8AC3E}">
        <p14:creationId xmlns:p14="http://schemas.microsoft.com/office/powerpoint/2010/main" val="1787130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E4F493-84F4-4A68-836D-D7204AA3BD38}"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9B9DD-99E4-4076-966F-765A60A7DA70}" type="slidenum">
              <a:rPr lang="en-US" smtClean="0"/>
              <a:t>‹#›</a:t>
            </a:fld>
            <a:endParaRPr lang="en-US"/>
          </a:p>
        </p:txBody>
      </p:sp>
    </p:spTree>
    <p:extLst>
      <p:ext uri="{BB962C8B-B14F-4D97-AF65-F5344CB8AC3E}">
        <p14:creationId xmlns:p14="http://schemas.microsoft.com/office/powerpoint/2010/main" val="274296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906000" cy="1862138"/>
          </a:xfrm>
          <a:prstGeom prst="rect">
            <a:avLst/>
          </a:prstGeom>
        </p:spPr>
      </p:pic>
      <p:sp>
        <p:nvSpPr>
          <p:cNvPr id="2" name="Title 1"/>
          <p:cNvSpPr>
            <a:spLocks noGrp="1"/>
          </p:cNvSpPr>
          <p:nvPr>
            <p:ph type="title"/>
          </p:nvPr>
        </p:nvSpPr>
        <p:spPr>
          <a:xfrm>
            <a:off x="643890" y="753535"/>
            <a:ext cx="861822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43891" y="3641726"/>
            <a:ext cx="861822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25690" y="381002"/>
            <a:ext cx="2365058" cy="365125"/>
          </a:xfrm>
        </p:spPr>
        <p:txBody>
          <a:bodyPr/>
          <a:lstStyle>
            <a:lvl1pPr algn="r">
              <a:defRPr/>
            </a:lvl1pPr>
          </a:lstStyle>
          <a:p>
            <a:fld id="{D6E4F493-84F4-4A68-836D-D7204AA3BD38}" type="datetimeFigureOut">
              <a:rPr lang="en-US" smtClean="0"/>
              <a:t>3/30/2020</a:t>
            </a:fld>
            <a:endParaRPr lang="en-US"/>
          </a:p>
        </p:txBody>
      </p:sp>
      <p:sp>
        <p:nvSpPr>
          <p:cNvPr id="5" name="Footer Placeholder 4"/>
          <p:cNvSpPr>
            <a:spLocks noGrp="1"/>
          </p:cNvSpPr>
          <p:nvPr>
            <p:ph type="ftr" sz="quarter" idx="11"/>
          </p:nvPr>
        </p:nvSpPr>
        <p:spPr>
          <a:xfrm>
            <a:off x="643890" y="381002"/>
            <a:ext cx="5233211" cy="365125"/>
          </a:xfrm>
        </p:spPr>
        <p:txBody>
          <a:bodyPr/>
          <a:lstStyle/>
          <a:p>
            <a:endParaRPr lang="en-US"/>
          </a:p>
        </p:txBody>
      </p:sp>
      <p:sp>
        <p:nvSpPr>
          <p:cNvPr id="6" name="Slide Number Placeholder 5"/>
          <p:cNvSpPr>
            <a:spLocks noGrp="1"/>
          </p:cNvSpPr>
          <p:nvPr>
            <p:ph type="sldNum" sz="quarter" idx="12"/>
          </p:nvPr>
        </p:nvSpPr>
        <p:spPr>
          <a:xfrm>
            <a:off x="8539339" y="381002"/>
            <a:ext cx="722771" cy="365125"/>
          </a:xfrm>
        </p:spPr>
        <p:txBody>
          <a:bodyPr/>
          <a:lstStyle/>
          <a:p>
            <a:fld id="{CDD9B9DD-99E4-4076-966F-765A60A7DA70}" type="slidenum">
              <a:rPr lang="en-US" smtClean="0"/>
              <a:t>‹#›</a:t>
            </a:fld>
            <a:endParaRPr lang="en-US"/>
          </a:p>
        </p:txBody>
      </p:sp>
    </p:spTree>
    <p:extLst>
      <p:ext uri="{BB962C8B-B14F-4D97-AF65-F5344CB8AC3E}">
        <p14:creationId xmlns:p14="http://schemas.microsoft.com/office/powerpoint/2010/main" val="238518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3890" y="2194560"/>
            <a:ext cx="4236461"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28941" y="2194560"/>
            <a:ext cx="4233168"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E4F493-84F4-4A68-836D-D7204AA3BD38}"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9B9DD-99E4-4076-966F-765A60A7DA70}" type="slidenum">
              <a:rPr lang="en-US" smtClean="0"/>
              <a:t>‹#›</a:t>
            </a:fld>
            <a:endParaRPr lang="en-US"/>
          </a:p>
        </p:txBody>
      </p:sp>
    </p:spTree>
    <p:extLst>
      <p:ext uri="{BB962C8B-B14F-4D97-AF65-F5344CB8AC3E}">
        <p14:creationId xmlns:p14="http://schemas.microsoft.com/office/powerpoint/2010/main" val="211956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52675" y="762000"/>
            <a:ext cx="6909435"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9719" y="2183802"/>
            <a:ext cx="399063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43889" y="3132668"/>
            <a:ext cx="423646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274770" y="2183802"/>
            <a:ext cx="398733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8940" y="3132668"/>
            <a:ext cx="423316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E4F493-84F4-4A68-836D-D7204AA3BD38}" type="datetimeFigureOut">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9B9DD-99E4-4076-966F-765A60A7DA70}" type="slidenum">
              <a:rPr lang="en-US" smtClean="0"/>
              <a:t>‹#›</a:t>
            </a:fld>
            <a:endParaRPr lang="en-US"/>
          </a:p>
        </p:txBody>
      </p:sp>
    </p:spTree>
    <p:extLst>
      <p:ext uri="{BB962C8B-B14F-4D97-AF65-F5344CB8AC3E}">
        <p14:creationId xmlns:p14="http://schemas.microsoft.com/office/powerpoint/2010/main" val="93808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E4F493-84F4-4A68-836D-D7204AA3BD38}"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9B9DD-99E4-4076-966F-765A60A7DA70}" type="slidenum">
              <a:rPr lang="en-US" smtClean="0"/>
              <a:t>‹#›</a:t>
            </a:fld>
            <a:endParaRPr lang="en-US"/>
          </a:p>
        </p:txBody>
      </p:sp>
    </p:spTree>
    <p:extLst>
      <p:ext uri="{BB962C8B-B14F-4D97-AF65-F5344CB8AC3E}">
        <p14:creationId xmlns:p14="http://schemas.microsoft.com/office/powerpoint/2010/main" val="99630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4F493-84F4-4A68-836D-D7204AA3BD38}" type="datetimeFigureOut">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9B9DD-99E4-4076-966F-765A60A7DA70}" type="slidenum">
              <a:rPr lang="en-US" smtClean="0"/>
              <a:t>‹#›</a:t>
            </a:fld>
            <a:endParaRPr lang="en-US"/>
          </a:p>
        </p:txBody>
      </p:sp>
    </p:spTree>
    <p:extLst>
      <p:ext uri="{BB962C8B-B14F-4D97-AF65-F5344CB8AC3E}">
        <p14:creationId xmlns:p14="http://schemas.microsoft.com/office/powerpoint/2010/main" val="99504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3890" y="1524000"/>
            <a:ext cx="3343275"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0050" y="746760"/>
            <a:ext cx="505206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3890" y="3124200"/>
            <a:ext cx="3343275"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E4F493-84F4-4A68-836D-D7204AA3BD38}"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9B9DD-99E4-4076-966F-765A60A7DA70}" type="slidenum">
              <a:rPr lang="en-US" smtClean="0"/>
              <a:t>‹#›</a:t>
            </a:fld>
            <a:endParaRPr lang="en-US"/>
          </a:p>
        </p:txBody>
      </p:sp>
    </p:spTree>
    <p:extLst>
      <p:ext uri="{BB962C8B-B14F-4D97-AF65-F5344CB8AC3E}">
        <p14:creationId xmlns:p14="http://schemas.microsoft.com/office/powerpoint/2010/main" val="358808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3890" y="1524000"/>
            <a:ext cx="4415374"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83984" y="751242"/>
            <a:ext cx="3980420"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3890" y="3124200"/>
            <a:ext cx="4415374"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E4F493-84F4-4A68-836D-D7204AA3BD38}"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9B9DD-99E4-4076-966F-765A60A7DA70}" type="slidenum">
              <a:rPr lang="en-US" smtClean="0"/>
              <a:t>‹#›</a:t>
            </a:fld>
            <a:endParaRPr lang="en-US"/>
          </a:p>
        </p:txBody>
      </p:sp>
    </p:spTree>
    <p:extLst>
      <p:ext uri="{BB962C8B-B14F-4D97-AF65-F5344CB8AC3E}">
        <p14:creationId xmlns:p14="http://schemas.microsoft.com/office/powerpoint/2010/main" val="240673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906000" cy="1081088"/>
          </a:xfrm>
          <a:prstGeom prst="rect">
            <a:avLst/>
          </a:prstGeom>
        </p:spPr>
      </p:pic>
      <p:sp>
        <p:nvSpPr>
          <p:cNvPr id="2" name="Title Placeholder 1"/>
          <p:cNvSpPr>
            <a:spLocks noGrp="1"/>
          </p:cNvSpPr>
          <p:nvPr>
            <p:ph type="title"/>
          </p:nvPr>
        </p:nvSpPr>
        <p:spPr>
          <a:xfrm>
            <a:off x="2352675" y="764373"/>
            <a:ext cx="6909435"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43890" y="2194560"/>
            <a:ext cx="861822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46582" y="6356352"/>
            <a:ext cx="2315528"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6E4F493-84F4-4A68-836D-D7204AA3BD38}" type="datetimeFigureOut">
              <a:rPr lang="en-US" smtClean="0"/>
              <a:t>3/30/2020</a:t>
            </a:fld>
            <a:endParaRPr lang="en-US"/>
          </a:p>
        </p:txBody>
      </p:sp>
      <p:sp>
        <p:nvSpPr>
          <p:cNvPr id="5" name="Footer Placeholder 4"/>
          <p:cNvSpPr>
            <a:spLocks noGrp="1"/>
          </p:cNvSpPr>
          <p:nvPr>
            <p:ph type="ftr" sz="quarter" idx="3"/>
          </p:nvPr>
        </p:nvSpPr>
        <p:spPr>
          <a:xfrm>
            <a:off x="643890" y="6355847"/>
            <a:ext cx="615410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19937" y="381002"/>
            <a:ext cx="2142173"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DD9B9DD-99E4-4076-966F-765A60A7DA70}" type="slidenum">
              <a:rPr lang="en-US" smtClean="0"/>
              <a:t>‹#›</a:t>
            </a:fld>
            <a:endParaRPr lang="en-US"/>
          </a:p>
        </p:txBody>
      </p:sp>
    </p:spTree>
    <p:extLst>
      <p:ext uri="{BB962C8B-B14F-4D97-AF65-F5344CB8AC3E}">
        <p14:creationId xmlns:p14="http://schemas.microsoft.com/office/powerpoint/2010/main" val="3216999971"/>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7179"/>
            <a:ext cx="9906000" cy="870314"/>
          </a:xfrm>
        </p:spPr>
        <p:txBody>
          <a:bodyPr>
            <a:noAutofit/>
          </a:bodyPr>
          <a:lstStyle/>
          <a:p>
            <a:pPr algn="ctr"/>
            <a:r>
              <a:rPr lang="ka-GE" sz="2600" dirty="0"/>
              <a:t>ავტომანქანის მექანიკური კომპონენტების საწარმოს </a:t>
            </a:r>
            <a:br>
              <a:rPr lang="ka-GE" sz="2600" dirty="0"/>
            </a:br>
            <a:r>
              <a:rPr lang="ka-GE" sz="2600" dirty="0"/>
              <a:t>მოწყობის და  ექსპლუატაციის პროექტი</a:t>
            </a:r>
            <a:endParaRPr lang="en-US" sz="26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3663870"/>
            <a:ext cx="9906000" cy="722510"/>
          </a:xfrm>
        </p:spPr>
        <p:txBody>
          <a:bodyPr>
            <a:normAutofit/>
          </a:bodyPr>
          <a:lstStyle/>
          <a:p>
            <a:pPr algn="ctr"/>
            <a:r>
              <a:rPr lang="ka-GE" sz="2400" dirty="0" err="1" smtClean="0">
                <a:solidFill>
                  <a:srgbClr val="C00000"/>
                </a:solidFill>
                <a:effectLst>
                  <a:outerShdw blurRad="38100" dist="38100" dir="2700000" algn="tl">
                    <a:srgbClr val="000000">
                      <a:alpha val="43137"/>
                    </a:srgbClr>
                  </a:outerShdw>
                </a:effectLst>
              </a:rPr>
              <a:t>სკოპინგის</a:t>
            </a:r>
            <a:r>
              <a:rPr lang="ka-GE" sz="2400" dirty="0" smtClean="0">
                <a:solidFill>
                  <a:srgbClr val="C00000"/>
                </a:solidFill>
                <a:effectLst>
                  <a:outerShdw blurRad="38100" dist="38100" dir="2700000" algn="tl">
                    <a:srgbClr val="000000">
                      <a:alpha val="43137"/>
                    </a:srgbClr>
                  </a:outerShdw>
                </a:effectLst>
              </a:rPr>
              <a:t> </a:t>
            </a:r>
            <a:r>
              <a:rPr lang="ka-GE" sz="2400" dirty="0" smtClean="0">
                <a:solidFill>
                  <a:srgbClr val="C00000"/>
                </a:solidFill>
                <a:effectLst>
                  <a:outerShdw blurRad="38100" dist="38100" dir="2700000" algn="tl">
                    <a:srgbClr val="000000">
                      <a:alpha val="43137"/>
                    </a:srgbClr>
                  </a:outerShdw>
                </a:effectLst>
              </a:rPr>
              <a:t>ანგარიში</a:t>
            </a:r>
            <a:endParaRPr lang="en-US" sz="2400" dirty="0">
              <a:solidFill>
                <a:srgbClr val="C00000"/>
              </a:solidFill>
              <a:effectLst>
                <a:outerShdw blurRad="38100" dist="38100" dir="2700000" algn="tl">
                  <a:srgbClr val="000000">
                    <a:alpha val="43137"/>
                  </a:srgbClr>
                </a:outerShdw>
              </a:effectLst>
            </a:endParaRPr>
          </a:p>
        </p:txBody>
      </p:sp>
      <p:sp>
        <p:nvSpPr>
          <p:cNvPr id="4" name="Rectangle 3"/>
          <p:cNvSpPr/>
          <p:nvPr/>
        </p:nvSpPr>
        <p:spPr>
          <a:xfrm>
            <a:off x="2711108" y="1289711"/>
            <a:ext cx="4548674" cy="584775"/>
          </a:xfrm>
          <a:prstGeom prst="rect">
            <a:avLst/>
          </a:prstGeom>
        </p:spPr>
        <p:txBody>
          <a:bodyPr wrap="square">
            <a:spAutoFit/>
          </a:bodyPr>
          <a:lstStyle/>
          <a:p>
            <a:pPr algn="ctr"/>
            <a:r>
              <a:rPr lang="ka-GE" sz="3200" dirty="0">
                <a:solidFill>
                  <a:srgbClr val="C00000"/>
                </a:solidFill>
                <a:effectLst>
                  <a:outerShdw blurRad="38100" dist="38100" dir="2700000" algn="tl">
                    <a:srgbClr val="000000">
                      <a:alpha val="43137"/>
                    </a:srgbClr>
                  </a:outerShdw>
                </a:effectLst>
              </a:rPr>
              <a:t>შპს </a:t>
            </a:r>
            <a:r>
              <a:rPr lang="ka-GE" sz="3200" dirty="0" smtClean="0">
                <a:solidFill>
                  <a:srgbClr val="C00000"/>
                </a:solidFill>
                <a:effectLst>
                  <a:outerShdw blurRad="38100" dist="38100" dir="2700000" algn="tl">
                    <a:srgbClr val="000000">
                      <a:alpha val="43137"/>
                    </a:srgbClr>
                  </a:outerShdw>
                </a:effectLst>
              </a:rPr>
              <a:t>„</a:t>
            </a:r>
            <a:r>
              <a:rPr lang="ka-GE" sz="3200" dirty="0" err="1" smtClean="0">
                <a:solidFill>
                  <a:srgbClr val="C00000"/>
                </a:solidFill>
                <a:effectLst>
                  <a:outerShdw blurRad="38100" dist="38100" dir="2700000" algn="tl">
                    <a:srgbClr val="000000">
                      <a:alpha val="43137"/>
                    </a:srgbClr>
                  </a:outerShdw>
                </a:effectLst>
              </a:rPr>
              <a:t>სდტ</a:t>
            </a:r>
            <a:r>
              <a:rPr lang="ka-GE" sz="3200" dirty="0" smtClean="0">
                <a:solidFill>
                  <a:srgbClr val="C00000"/>
                </a:solidFill>
                <a:effectLst>
                  <a:outerShdw blurRad="38100" dist="38100" dir="2700000" algn="tl">
                    <a:srgbClr val="000000">
                      <a:alpha val="43137"/>
                    </a:srgbClr>
                  </a:outerShdw>
                </a:effectLst>
              </a:rPr>
              <a:t> </a:t>
            </a:r>
            <a:r>
              <a:rPr lang="ka-GE" sz="3200" dirty="0">
                <a:solidFill>
                  <a:srgbClr val="C00000"/>
                </a:solidFill>
                <a:effectLst>
                  <a:outerShdw blurRad="38100" dist="38100" dir="2700000" algn="tl">
                    <a:srgbClr val="000000">
                      <a:alpha val="43137"/>
                    </a:srgbClr>
                  </a:outerShdw>
                </a:effectLst>
              </a:rPr>
              <a:t>ჯორჯია”</a:t>
            </a:r>
            <a:endParaRPr lang="en-US" sz="3200" dirty="0">
              <a:solidFill>
                <a:srgbClr val="C00000"/>
              </a:solidFill>
              <a:effectLst>
                <a:outerShdw blurRad="38100" dist="38100" dir="2700000" algn="tl">
                  <a:srgbClr val="000000">
                    <a:alpha val="43137"/>
                  </a:srgbClr>
                </a:outerShdw>
              </a:effectLst>
            </a:endParaRPr>
          </a:p>
        </p:txBody>
      </p:sp>
      <p:pic>
        <p:nvPicPr>
          <p:cNvPr id="2050" name="Picture 2" descr="https://lh5.googleusercontent.com/r69479HV9BwhB6T4vqJlBqt2Lvy-q2BLbq_fArT-hbAI-hmeNIEPYhriFe2_3ni6JH11Cp0lG4Ex4O1NeJqtGV5wq7C5-yC-bCWx1l0AJ8rzfRtmglKXf79x0SIhk9FgaVzHrU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5708" y="5158654"/>
            <a:ext cx="1678421" cy="6260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357629" y="5934670"/>
            <a:ext cx="4953000" cy="923330"/>
          </a:xfrm>
          <a:prstGeom prst="rect">
            <a:avLst/>
          </a:prstGeom>
        </p:spPr>
        <p:txBody>
          <a:bodyPr>
            <a:spAutoFit/>
          </a:bodyPr>
          <a:lstStyle/>
          <a:p>
            <a:r>
              <a:rPr lang="ka-GE" b="1" dirty="0">
                <a:solidFill>
                  <a:schemeClr val="accent1">
                    <a:lumMod val="75000"/>
                  </a:schemeClr>
                </a:solidFill>
              </a:rPr>
              <a:t>შპს „გამა კონსალტინგი</a:t>
            </a:r>
            <a:r>
              <a:rPr lang="ka-GE" dirty="0"/>
              <a:t>“</a:t>
            </a:r>
            <a:endParaRPr lang="ka-GE" dirty="0"/>
          </a:p>
          <a:p>
            <a:r>
              <a:rPr lang="ka-GE" dirty="0"/>
              <a:t/>
            </a:r>
            <a:br>
              <a:rPr lang="ka-GE" dirty="0"/>
            </a:br>
            <a:endParaRPr lang="en-US" dirty="0"/>
          </a:p>
        </p:txBody>
      </p:sp>
    </p:spTree>
    <p:extLst>
      <p:ext uri="{BB962C8B-B14F-4D97-AF65-F5344CB8AC3E}">
        <p14:creationId xmlns:p14="http://schemas.microsoft.com/office/powerpoint/2010/main" val="1353255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91" y="2946400"/>
            <a:ext cx="2891142" cy="1083733"/>
          </a:xfrm>
        </p:spPr>
        <p:txBody>
          <a:bodyPr>
            <a:normAutofit/>
          </a:bodyPr>
          <a:lstStyle/>
          <a:p>
            <a:pPr algn="l"/>
            <a:r>
              <a:rPr lang="ka-GE" sz="2000" dirty="0" smtClean="0">
                <a:solidFill>
                  <a:srgbClr val="C00000"/>
                </a:solidFill>
                <a:effectLst>
                  <a:outerShdw blurRad="38100" dist="38100" dir="2700000" algn="tl">
                    <a:srgbClr val="000000">
                      <a:alpha val="43137"/>
                    </a:srgbClr>
                  </a:outerShdw>
                </a:effectLst>
              </a:rPr>
              <a:t>საწარმოს გენგეგმა</a:t>
            </a:r>
            <a:r>
              <a:rPr lang="en-US" sz="2000" dirty="0" smtClean="0">
                <a:solidFill>
                  <a:srgbClr val="C00000"/>
                </a:solidFill>
                <a:effectLst>
                  <a:outerShdw blurRad="38100" dist="38100" dir="2700000" algn="tl">
                    <a:srgbClr val="000000">
                      <a:alpha val="43137"/>
                    </a:srgbClr>
                  </a:outerShdw>
                </a:effectLst>
              </a:rPr>
              <a:t> </a:t>
            </a:r>
            <a:br>
              <a:rPr lang="en-US" sz="2000" dirty="0" smtClean="0">
                <a:solidFill>
                  <a:srgbClr val="C00000"/>
                </a:solidFill>
                <a:effectLst>
                  <a:outerShdw blurRad="38100" dist="38100" dir="2700000" algn="tl">
                    <a:srgbClr val="000000">
                      <a:alpha val="43137"/>
                    </a:srgbClr>
                  </a:outerShdw>
                </a:effectLst>
              </a:rPr>
            </a:br>
            <a:r>
              <a:rPr lang="ka-GE" sz="2000" dirty="0" smtClean="0">
                <a:solidFill>
                  <a:srgbClr val="C00000"/>
                </a:solidFill>
                <a:effectLst>
                  <a:outerShdw blurRad="38100" dist="38100" dir="2700000" algn="tl">
                    <a:srgbClr val="000000">
                      <a:alpha val="43137"/>
                    </a:srgbClr>
                  </a:outerShdw>
                </a:effectLst>
              </a:rPr>
              <a:t>საპროექტო მიწის </a:t>
            </a:r>
            <a:br>
              <a:rPr lang="ka-GE" sz="2000" dirty="0" smtClean="0">
                <a:solidFill>
                  <a:srgbClr val="C00000"/>
                </a:solidFill>
                <a:effectLst>
                  <a:outerShdw blurRad="38100" dist="38100" dir="2700000" algn="tl">
                    <a:srgbClr val="000000">
                      <a:alpha val="43137"/>
                    </a:srgbClr>
                  </a:outerShdw>
                </a:effectLst>
              </a:rPr>
            </a:br>
            <a:r>
              <a:rPr lang="ka-GE" sz="2000" dirty="0" smtClean="0">
                <a:solidFill>
                  <a:srgbClr val="C00000"/>
                </a:solidFill>
                <a:effectLst>
                  <a:outerShdw blurRad="38100" dist="38100" dir="2700000" algn="tl">
                    <a:srgbClr val="000000">
                      <a:alpha val="43137"/>
                    </a:srgbClr>
                  </a:outerShdw>
                </a:effectLst>
              </a:rPr>
              <a:t>ნაკვეთზე</a:t>
            </a:r>
            <a:endParaRPr lang="en-US" sz="2000" dirty="0">
              <a:solidFill>
                <a:srgbClr val="C000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337" y="524487"/>
            <a:ext cx="6239535" cy="59275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0685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2675" y="440267"/>
            <a:ext cx="6909435" cy="316089"/>
          </a:xfrm>
        </p:spPr>
        <p:txBody>
          <a:bodyPr>
            <a:normAutofit fontScale="90000"/>
          </a:bodyPr>
          <a:lstStyle/>
          <a:p>
            <a:pPr algn="ctr"/>
            <a:r>
              <a:rPr lang="ka-GE" sz="2000" b="1" dirty="0" smtClean="0"/>
              <a:t>პირველი სართულის გეგმა </a:t>
            </a:r>
            <a:endParaRPr lang="ru-RU" sz="2000" b="1" dirty="0"/>
          </a:p>
        </p:txBody>
      </p:sp>
      <p:pic>
        <p:nvPicPr>
          <p:cNvPr id="5" name="Content Placeholder 4"/>
          <p:cNvPicPr>
            <a:picLocks noGrp="1" noChangeAspect="1"/>
          </p:cNvPicPr>
          <p:nvPr>
            <p:ph idx="1"/>
          </p:nvPr>
        </p:nvPicPr>
        <p:blipFill>
          <a:blip r:embed="rId2"/>
          <a:stretch>
            <a:fillRect/>
          </a:stretch>
        </p:blipFill>
        <p:spPr>
          <a:xfrm>
            <a:off x="2652076" y="756354"/>
            <a:ext cx="5730737" cy="4785775"/>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183816" y="4735362"/>
            <a:ext cx="5732145" cy="1613535"/>
          </a:xfrm>
          <a:prstGeom prst="rect">
            <a:avLst/>
          </a:prstGeom>
        </p:spPr>
      </p:pic>
    </p:spTree>
    <p:extLst>
      <p:ext uri="{BB962C8B-B14F-4D97-AF65-F5344CB8AC3E}">
        <p14:creationId xmlns:p14="http://schemas.microsoft.com/office/powerpoint/2010/main" val="529470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2675" y="248357"/>
            <a:ext cx="6909435" cy="327376"/>
          </a:xfrm>
        </p:spPr>
        <p:txBody>
          <a:bodyPr>
            <a:normAutofit fontScale="90000"/>
          </a:bodyPr>
          <a:lstStyle/>
          <a:p>
            <a:r>
              <a:rPr lang="ka-GE" sz="1800" b="1" dirty="0" smtClean="0">
                <a:solidFill>
                  <a:prstClr val="black"/>
                </a:solidFill>
              </a:rPr>
              <a:t>მეორე </a:t>
            </a:r>
            <a:r>
              <a:rPr lang="ka-GE" sz="1800" b="1" dirty="0">
                <a:solidFill>
                  <a:prstClr val="black"/>
                </a:solidFill>
              </a:rPr>
              <a:t>სართულის გეგმა </a:t>
            </a:r>
            <a:endParaRPr lang="ru-RU" dirty="0"/>
          </a:p>
        </p:txBody>
      </p:sp>
      <p:pic>
        <p:nvPicPr>
          <p:cNvPr id="4" name="Content Placeholder 3"/>
          <p:cNvPicPr>
            <a:picLocks noGrp="1" noChangeAspect="1"/>
          </p:cNvPicPr>
          <p:nvPr>
            <p:ph idx="1"/>
          </p:nvPr>
        </p:nvPicPr>
        <p:blipFill>
          <a:blip r:embed="rId2"/>
          <a:stretch>
            <a:fillRect/>
          </a:stretch>
        </p:blipFill>
        <p:spPr>
          <a:xfrm>
            <a:off x="304800" y="248358"/>
            <a:ext cx="6039556" cy="5367894"/>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753453" y="3896289"/>
            <a:ext cx="3328035" cy="2226310"/>
          </a:xfrm>
          <a:prstGeom prst="rect">
            <a:avLst/>
          </a:prstGeom>
        </p:spPr>
      </p:pic>
    </p:spTree>
    <p:extLst>
      <p:ext uri="{BB962C8B-B14F-4D97-AF65-F5344CB8AC3E}">
        <p14:creationId xmlns:p14="http://schemas.microsoft.com/office/powerpoint/2010/main" val="996281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2675" y="146757"/>
            <a:ext cx="6909435" cy="248354"/>
          </a:xfrm>
        </p:spPr>
        <p:txBody>
          <a:bodyPr>
            <a:normAutofit fontScale="90000"/>
          </a:bodyPr>
          <a:lstStyle/>
          <a:p>
            <a:r>
              <a:rPr lang="ka-GE" sz="1600" b="1" dirty="0">
                <a:solidFill>
                  <a:prstClr val="black"/>
                </a:solidFill>
              </a:rPr>
              <a:t>მეორე სართულის გეგმა </a:t>
            </a:r>
            <a:endParaRPr lang="ru-RU"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3778" y="146757"/>
            <a:ext cx="6457808" cy="5339466"/>
          </a:xfrm>
          <a:prstGeom prst="rect">
            <a:avLst/>
          </a:prstGeom>
        </p:spPr>
      </p:pic>
      <p:pic>
        <p:nvPicPr>
          <p:cNvPr id="5" name="Picture 4"/>
          <p:cNvPicPr>
            <a:picLocks noChangeAspect="1"/>
          </p:cNvPicPr>
          <p:nvPr/>
        </p:nvPicPr>
        <p:blipFill>
          <a:blip r:embed="rId3"/>
          <a:stretch>
            <a:fillRect/>
          </a:stretch>
        </p:blipFill>
        <p:spPr>
          <a:xfrm>
            <a:off x="3590430" y="4494940"/>
            <a:ext cx="5236918" cy="1621677"/>
          </a:xfrm>
          <a:prstGeom prst="rect">
            <a:avLst/>
          </a:prstGeom>
        </p:spPr>
      </p:pic>
    </p:spTree>
    <p:extLst>
      <p:ext uri="{BB962C8B-B14F-4D97-AF65-F5344CB8AC3E}">
        <p14:creationId xmlns:p14="http://schemas.microsoft.com/office/powerpoint/2010/main" val="3731442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989" y="245701"/>
            <a:ext cx="8140205" cy="664248"/>
          </a:xfrm>
        </p:spPr>
        <p:txBody>
          <a:bodyPr>
            <a:normAutofit/>
          </a:bodyPr>
          <a:lstStyle/>
          <a:p>
            <a:r>
              <a:rPr lang="ka-GE" sz="2400" dirty="0">
                <a:solidFill>
                  <a:srgbClr val="C00000"/>
                </a:solidFill>
                <a:effectLst>
                  <a:outerShdw blurRad="38100" dist="38100" dir="2700000" algn="tl">
                    <a:srgbClr val="000000">
                      <a:alpha val="43137"/>
                    </a:srgbClr>
                  </a:outerShdw>
                </a:effectLst>
              </a:rPr>
              <a:t>პროექტის მოკლე </a:t>
            </a:r>
            <a:r>
              <a:rPr lang="ka-GE" sz="2400" dirty="0" smtClean="0">
                <a:solidFill>
                  <a:srgbClr val="C00000"/>
                </a:solidFill>
                <a:effectLst>
                  <a:outerShdw blurRad="38100" dist="38100" dir="2700000" algn="tl">
                    <a:srgbClr val="000000">
                      <a:alpha val="43137"/>
                    </a:srgbClr>
                  </a:outerShdw>
                </a:effectLst>
              </a:rPr>
              <a:t>აღწერა</a:t>
            </a:r>
            <a:endParaRPr lang="en-US" sz="24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13899" y="1104560"/>
            <a:ext cx="9171295" cy="3807726"/>
          </a:xfrm>
        </p:spPr>
        <p:txBody>
          <a:bodyPr>
            <a:noAutofit/>
          </a:bodyPr>
          <a:lstStyle/>
          <a:p>
            <a:pPr algn="just">
              <a:lnSpc>
                <a:spcPct val="110000"/>
              </a:lnSpc>
            </a:pPr>
            <a:r>
              <a:rPr lang="ka-GE" sz="1600" dirty="0"/>
              <a:t>პირველ ეტაპზე დაგეგმილია საპროექტო ტერიტორიის ჩრდილოეთი ნაწილის ათვისება, სადაც მოეწყობა ავტომანქანის მექანიკური კომპონენტების </a:t>
            </a:r>
            <a:r>
              <a:rPr lang="ka-GE" sz="1600" dirty="0" smtClean="0"/>
              <a:t>საწარმო</a:t>
            </a:r>
            <a:r>
              <a:rPr lang="ka-GE" sz="1600" dirty="0"/>
              <a:t>. პროექტის მიხედვით,  დაგეგმილია ლითონის </a:t>
            </a:r>
            <a:r>
              <a:rPr lang="ka-GE" sz="1600" dirty="0" err="1"/>
              <a:t>კარკასული</a:t>
            </a:r>
            <a:r>
              <a:rPr lang="ka-GE" sz="1600" dirty="0"/>
              <a:t> ნაგებობების მოწყობა </a:t>
            </a:r>
            <a:r>
              <a:rPr lang="ka-GE" sz="1600" dirty="0" smtClean="0"/>
              <a:t>სენდვიჩ-პანელებით</a:t>
            </a:r>
            <a:r>
              <a:rPr lang="ka-GE" sz="1600" dirty="0"/>
              <a:t>. საპროექტო შენობის ზომებია </a:t>
            </a:r>
            <a:r>
              <a:rPr lang="ka-GE" sz="1600" dirty="0" smtClean="0"/>
              <a:t>41.28 </a:t>
            </a:r>
            <a:r>
              <a:rPr lang="ka-GE" sz="1600" dirty="0"/>
              <a:t>X 40,04 მ; h= 14.33 მ. აქედან შენობის ნაწილი </a:t>
            </a:r>
            <a:r>
              <a:rPr lang="ka-GE" sz="1600" dirty="0" smtClean="0"/>
              <a:t>(13.0 </a:t>
            </a:r>
            <a:r>
              <a:rPr lang="ka-GE" sz="1600" dirty="0"/>
              <a:t>მ X </a:t>
            </a:r>
            <a:r>
              <a:rPr lang="ka-GE" sz="1600" dirty="0" smtClean="0"/>
              <a:t>40.04 მ) </a:t>
            </a:r>
            <a:r>
              <a:rPr lang="ka-GE" sz="1600" dirty="0"/>
              <a:t>წარმოადგენს საოფისე ნაგებობას. საწარმოს შენობის კედლები და ჭერი დაფარული იქნება ცეცხლგამძლე მასალით.     </a:t>
            </a:r>
          </a:p>
          <a:p>
            <a:pPr algn="just">
              <a:lnSpc>
                <a:spcPct val="110000"/>
              </a:lnSpc>
            </a:pPr>
            <a:r>
              <a:rPr lang="ka-GE" sz="1600" dirty="0"/>
              <a:t>საწარმოსათვის განკუთვნილი 5 000 მ</a:t>
            </a:r>
            <a:r>
              <a:rPr lang="ka-GE" sz="1600" baseline="30000" dirty="0"/>
              <a:t>2</a:t>
            </a:r>
            <a:r>
              <a:rPr lang="ka-GE" sz="1600" dirty="0"/>
              <a:t> ფართობის ტერიტორიაზე, </a:t>
            </a:r>
            <a:r>
              <a:rPr lang="ka-GE" sz="1600" dirty="0" smtClean="0"/>
              <a:t>პირველი </a:t>
            </a:r>
            <a:r>
              <a:rPr lang="ka-GE" sz="1600" dirty="0"/>
              <a:t>ეტაპის განაშენიანების ფართობი იქნება 1633.2 მ</a:t>
            </a:r>
            <a:r>
              <a:rPr lang="ka-GE" sz="1600" baseline="30000" dirty="0"/>
              <a:t>2</a:t>
            </a:r>
            <a:r>
              <a:rPr lang="ka-GE" sz="1600" dirty="0"/>
              <a:t>, ხოლო საწარმოს სათავსოების საერთო ფართობი 2654.6 მ</a:t>
            </a:r>
            <a:r>
              <a:rPr lang="ka-GE" sz="1600" baseline="30000" dirty="0"/>
              <a:t>2</a:t>
            </a:r>
            <a:r>
              <a:rPr lang="ka-GE" sz="1600" dirty="0"/>
              <a:t>, აქედან საწარმოო ფართობი პირველ სართულზე იქნება 1111.4 მ</a:t>
            </a:r>
            <a:r>
              <a:rPr lang="ka-GE" sz="1600" baseline="30000" dirty="0"/>
              <a:t>2</a:t>
            </a:r>
            <a:r>
              <a:rPr lang="ka-GE" sz="1600" dirty="0"/>
              <a:t>. </a:t>
            </a:r>
          </a:p>
          <a:p>
            <a:pPr algn="just">
              <a:lnSpc>
                <a:spcPct val="110000"/>
              </a:lnSpc>
            </a:pPr>
            <a:endParaRPr lang="en-US" sz="16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665" b="4143"/>
          <a:stretch/>
        </p:blipFill>
        <p:spPr>
          <a:xfrm>
            <a:off x="5152564" y="3992358"/>
            <a:ext cx="4332630" cy="232011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964" t="5382" r="1856" b="25294"/>
          <a:stretch/>
        </p:blipFill>
        <p:spPr>
          <a:xfrm>
            <a:off x="612257" y="3752226"/>
            <a:ext cx="4885899" cy="20335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1577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054" y="404896"/>
            <a:ext cx="8140205" cy="664248"/>
          </a:xfrm>
        </p:spPr>
        <p:txBody>
          <a:bodyPr>
            <a:normAutofit/>
          </a:bodyPr>
          <a:lstStyle/>
          <a:p>
            <a:r>
              <a:rPr lang="ka-GE" sz="2400" dirty="0">
                <a:solidFill>
                  <a:srgbClr val="C00000"/>
                </a:solidFill>
                <a:effectLst>
                  <a:outerShdw blurRad="38100" dist="38100" dir="2700000" algn="tl">
                    <a:srgbClr val="000000">
                      <a:alpha val="43137"/>
                    </a:srgbClr>
                  </a:outerShdw>
                </a:effectLst>
              </a:rPr>
              <a:t>პროექტის მოკლე </a:t>
            </a:r>
            <a:r>
              <a:rPr lang="ka-GE" sz="2400" dirty="0" smtClean="0">
                <a:solidFill>
                  <a:srgbClr val="C00000"/>
                </a:solidFill>
                <a:effectLst>
                  <a:outerShdw blurRad="38100" dist="38100" dir="2700000" algn="tl">
                    <a:srgbClr val="000000">
                      <a:alpha val="43137"/>
                    </a:srgbClr>
                  </a:outerShdw>
                </a:effectLst>
              </a:rPr>
              <a:t>აღწერა</a:t>
            </a:r>
            <a:endParaRPr lang="en-US" sz="24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6964" y="1568583"/>
            <a:ext cx="9171295" cy="4204419"/>
          </a:xfrm>
        </p:spPr>
        <p:txBody>
          <a:bodyPr>
            <a:noAutofit/>
          </a:bodyPr>
          <a:lstStyle/>
          <a:p>
            <a:pPr algn="just"/>
            <a:r>
              <a:rPr lang="ka-GE" sz="1600" dirty="0"/>
              <a:t>საწარმოო საამქროში დამონტაჟებული იქნება შემდეგი </a:t>
            </a:r>
            <a:r>
              <a:rPr lang="ka-GE" sz="1600" dirty="0" smtClean="0"/>
              <a:t>ტექნოლოგიური მანქანა-დანადგარები</a:t>
            </a:r>
            <a:r>
              <a:rPr lang="ka-GE" sz="1600" dirty="0"/>
              <a:t>: </a:t>
            </a:r>
          </a:p>
          <a:p>
            <a:pPr lvl="0" algn="just"/>
            <a:r>
              <a:rPr lang="ka-GE" sz="1600" dirty="0"/>
              <a:t>3 ერთეული მაღალი წნევით ჩამოსხმის მანქანა ცხელი კამერით;</a:t>
            </a:r>
          </a:p>
          <a:p>
            <a:pPr lvl="0" algn="just"/>
            <a:r>
              <a:rPr lang="ka-GE" sz="1600" dirty="0"/>
              <a:t>3 ერთეული მაღალი </a:t>
            </a:r>
            <a:r>
              <a:rPr lang="ka-GE" sz="1600" dirty="0" smtClean="0"/>
              <a:t>წნევით </a:t>
            </a:r>
            <a:r>
              <a:rPr lang="ka-GE" sz="1600" dirty="0"/>
              <a:t>ჩამოსხმის მანქანა ცივი კამერით;</a:t>
            </a:r>
          </a:p>
          <a:p>
            <a:pPr lvl="0" algn="just"/>
            <a:r>
              <a:rPr lang="ka-GE" sz="1600" dirty="0"/>
              <a:t>2 ერთეული სპეციალური დანიშნულების მანქანა </a:t>
            </a:r>
            <a:r>
              <a:rPr lang="ka-GE" sz="1600" dirty="0" smtClean="0"/>
              <a:t>პროგრამული </a:t>
            </a:r>
            <a:r>
              <a:rPr lang="ka-GE" sz="1600" dirty="0"/>
              <a:t>ლოგიკური </a:t>
            </a:r>
            <a:r>
              <a:rPr lang="ka-GE" sz="1600" dirty="0" err="1" smtClean="0"/>
              <a:t>კონტროლერებით</a:t>
            </a:r>
            <a:r>
              <a:rPr lang="ka-GE" sz="1600" dirty="0" smtClean="0"/>
              <a:t> </a:t>
            </a:r>
            <a:r>
              <a:rPr lang="ka-GE" sz="1600" dirty="0"/>
              <a:t>(</a:t>
            </a:r>
            <a:r>
              <a:rPr lang="ka-GE" sz="1600" dirty="0" err="1"/>
              <a:t>PLC</a:t>
            </a:r>
            <a:r>
              <a:rPr lang="ka-GE" sz="1600" dirty="0"/>
              <a:t>) და </a:t>
            </a:r>
            <a:r>
              <a:rPr lang="ka-GE" sz="1600" dirty="0" err="1"/>
              <a:t>რობოტიზირებული</a:t>
            </a:r>
            <a:r>
              <a:rPr lang="ka-GE" sz="1600" dirty="0"/>
              <a:t> კონტროლით;</a:t>
            </a:r>
          </a:p>
          <a:p>
            <a:pPr lvl="0" algn="just"/>
            <a:r>
              <a:rPr lang="ka-GE" sz="1600" dirty="0"/>
              <a:t>2 ერთეული ციფრული მართვის მანქანა (</a:t>
            </a:r>
            <a:r>
              <a:rPr lang="ka-GE" sz="1600" dirty="0" err="1"/>
              <a:t>CNC</a:t>
            </a:r>
            <a:r>
              <a:rPr lang="ka-GE" sz="1600" dirty="0"/>
              <a:t>);</a:t>
            </a:r>
          </a:p>
          <a:p>
            <a:pPr lvl="0" algn="just"/>
            <a:r>
              <a:rPr lang="ka-GE" sz="1600" dirty="0"/>
              <a:t>პროდუქციის დამუშავების სხვადასხვა დანიშნულების ჩარხები (</a:t>
            </a:r>
            <a:r>
              <a:rPr lang="ka-GE" sz="1600" dirty="0" err="1"/>
              <a:t>საფანტჭავლური</a:t>
            </a:r>
            <a:r>
              <a:rPr lang="ka-GE" sz="1600" dirty="0"/>
              <a:t> </a:t>
            </a:r>
            <a:r>
              <a:rPr lang="ka-GE" sz="1600" dirty="0" err="1"/>
              <a:t>დამშავების</a:t>
            </a:r>
            <a:r>
              <a:rPr lang="ka-GE" sz="1600" dirty="0"/>
              <a:t> დანადგარი, სახარატო, </a:t>
            </a:r>
            <a:r>
              <a:rPr lang="ka-GE" sz="1600" dirty="0" err="1"/>
              <a:t>საფრეზავი</a:t>
            </a:r>
            <a:r>
              <a:rPr lang="ka-GE" sz="1600" dirty="0"/>
              <a:t>, სახეხი, </a:t>
            </a:r>
            <a:r>
              <a:rPr lang="ka-GE" sz="1600" dirty="0" err="1"/>
              <a:t>ელექტროეროზიულ</a:t>
            </a:r>
            <a:r>
              <a:rPr lang="ka-GE" sz="1600" dirty="0"/>
              <a:t> და ელექტრული განმუხტვის (</a:t>
            </a:r>
            <a:r>
              <a:rPr lang="ka-GE" sz="1600" dirty="0" err="1"/>
              <a:t>EDM</a:t>
            </a:r>
            <a:r>
              <a:rPr lang="ka-GE" sz="1600" dirty="0"/>
              <a:t>) ჩარხები);</a:t>
            </a:r>
          </a:p>
          <a:p>
            <a:pPr lvl="0" algn="just"/>
            <a:r>
              <a:rPr lang="ka-GE" sz="1600" dirty="0"/>
              <a:t>ლაბორატორიის აღჭურვილობა, მათ შორის: </a:t>
            </a:r>
            <a:r>
              <a:rPr lang="ka-GE" sz="1600" dirty="0" smtClean="0"/>
              <a:t>საკოორდინაციო </a:t>
            </a:r>
            <a:r>
              <a:rPr lang="ka-GE" sz="1600" dirty="0"/>
              <a:t>საზომი დანადგარი (</a:t>
            </a:r>
            <a:r>
              <a:rPr lang="ka-GE" sz="1600" dirty="0" err="1"/>
              <a:t>CMM</a:t>
            </a:r>
            <a:r>
              <a:rPr lang="ka-GE" sz="1600" dirty="0"/>
              <a:t>), პროფილების საზომი, მიკრომეტრი და სხვა. </a:t>
            </a:r>
          </a:p>
          <a:p>
            <a:pPr algn="just"/>
            <a:r>
              <a:rPr lang="ka-GE" sz="1600" dirty="0"/>
              <a:t>საწარმოს </a:t>
            </a:r>
            <a:r>
              <a:rPr lang="ka-GE" sz="1600" dirty="0" smtClean="0"/>
              <a:t>ექსპლუატაციაში გაშვებამდე გათვალისწინებულია </a:t>
            </a:r>
            <a:r>
              <a:rPr lang="ka-GE" sz="1600" dirty="0" err="1"/>
              <a:t>ISO</a:t>
            </a:r>
            <a:r>
              <a:rPr lang="ka-GE" sz="1600" dirty="0"/>
              <a:t> 9001 სერთიფიკატის მიღება, ხოლო ექსპლუატაციის ერთი წლის შედეგ საავტომობილო ინდუსტრიის </a:t>
            </a:r>
            <a:r>
              <a:rPr lang="ka-GE" sz="1600" dirty="0" err="1"/>
              <a:t>IATF</a:t>
            </a:r>
            <a:r>
              <a:rPr lang="ka-GE" sz="1600" dirty="0"/>
              <a:t> სერტიფიკატის მიღება. </a:t>
            </a:r>
          </a:p>
        </p:txBody>
      </p:sp>
    </p:spTree>
    <p:extLst>
      <p:ext uri="{BB962C8B-B14F-4D97-AF65-F5344CB8AC3E}">
        <p14:creationId xmlns:p14="http://schemas.microsoft.com/office/powerpoint/2010/main" val="1656890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883" y="257341"/>
            <a:ext cx="8140205" cy="724283"/>
          </a:xfrm>
        </p:spPr>
        <p:txBody>
          <a:bodyPr>
            <a:normAutofit/>
          </a:bodyPr>
          <a:lstStyle/>
          <a:p>
            <a:r>
              <a:rPr lang="ka-GE" sz="2400" dirty="0" smtClean="0">
                <a:solidFill>
                  <a:srgbClr val="C00000"/>
                </a:solidFill>
                <a:effectLst>
                  <a:outerShdw blurRad="38100" dist="38100" dir="2700000" algn="tl">
                    <a:srgbClr val="000000">
                      <a:alpha val="43137"/>
                    </a:srgbClr>
                  </a:outerShdw>
                </a:effectLst>
              </a:rPr>
              <a:t>ტექნოლოგიური </a:t>
            </a:r>
            <a:r>
              <a:rPr lang="ka-GE" sz="2400" dirty="0">
                <a:solidFill>
                  <a:srgbClr val="C00000"/>
                </a:solidFill>
                <a:effectLst>
                  <a:outerShdw blurRad="38100" dist="38100" dir="2700000" algn="tl">
                    <a:srgbClr val="000000">
                      <a:alpha val="43137"/>
                    </a:srgbClr>
                  </a:outerShdw>
                </a:effectLst>
              </a:rPr>
              <a:t>პროცესების </a:t>
            </a:r>
            <a:r>
              <a:rPr lang="ka-GE" sz="2400" dirty="0" smtClean="0">
                <a:solidFill>
                  <a:srgbClr val="C00000"/>
                </a:solidFill>
                <a:effectLst>
                  <a:outerShdw blurRad="38100" dist="38100" dir="2700000" algn="tl">
                    <a:srgbClr val="000000">
                      <a:alpha val="43137"/>
                    </a:srgbClr>
                  </a:outerShdw>
                </a:effectLst>
              </a:rPr>
              <a:t>აღწერა</a:t>
            </a:r>
            <a:endParaRPr lang="en-US" sz="24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1372" y="1167789"/>
            <a:ext cx="8678064" cy="4765934"/>
          </a:xfrm>
        </p:spPr>
        <p:txBody>
          <a:bodyPr>
            <a:noAutofit/>
          </a:bodyPr>
          <a:lstStyle/>
          <a:p>
            <a:pPr algn="just"/>
            <a:r>
              <a:rPr lang="ka-GE" sz="1300" dirty="0" smtClean="0"/>
              <a:t>შენადნობების </a:t>
            </a:r>
            <a:r>
              <a:rPr lang="ka-GE" sz="1300" dirty="0"/>
              <a:t>გასაცხელებლად და </a:t>
            </a:r>
            <a:r>
              <a:rPr lang="ka-GE" sz="1300" dirty="0" err="1"/>
              <a:t>გასადნობად</a:t>
            </a:r>
            <a:r>
              <a:rPr lang="ka-GE" sz="1300" dirty="0"/>
              <a:t> გამოიყენება </a:t>
            </a:r>
            <a:r>
              <a:rPr lang="ka-GE" sz="1300" dirty="0" smtClean="0"/>
              <a:t>ელექტროღუმელი</a:t>
            </a:r>
            <a:r>
              <a:rPr lang="ka-GE" sz="1300" dirty="0"/>
              <a:t>. </a:t>
            </a:r>
            <a:r>
              <a:rPr lang="ka-GE" sz="1300" dirty="0" smtClean="0"/>
              <a:t>ღუმელის ტემპერატურა </a:t>
            </a:r>
            <a:r>
              <a:rPr lang="ka-GE" sz="1300" dirty="0"/>
              <a:t>თუთიის შენადნობის დნობისათვის იქნება </a:t>
            </a:r>
            <a:r>
              <a:rPr lang="ka-GE" sz="1300" dirty="0" smtClean="0"/>
              <a:t>420 </a:t>
            </a:r>
            <a:r>
              <a:rPr lang="ka-GE" sz="1300" baseline="30000" dirty="0" smtClean="0"/>
              <a:t>0</a:t>
            </a:r>
            <a:r>
              <a:rPr lang="ka-GE" sz="1300" dirty="0" smtClean="0"/>
              <a:t>C</a:t>
            </a:r>
            <a:r>
              <a:rPr lang="ka-GE" sz="1300" dirty="0"/>
              <a:t>, ხოლო ალუმინის </a:t>
            </a:r>
            <a:r>
              <a:rPr lang="ka-GE" sz="1300" dirty="0" smtClean="0"/>
              <a:t>შენადნობისთვის - 700 </a:t>
            </a:r>
            <a:r>
              <a:rPr lang="ka-GE" sz="1300" baseline="30000" dirty="0"/>
              <a:t>0</a:t>
            </a:r>
            <a:r>
              <a:rPr lang="ka-GE" sz="1300" dirty="0"/>
              <a:t>C.  </a:t>
            </a:r>
          </a:p>
          <a:p>
            <a:pPr algn="just"/>
            <a:r>
              <a:rPr lang="ka-GE" sz="1300" dirty="0" smtClean="0"/>
              <a:t>გამომდნარი </a:t>
            </a:r>
            <a:r>
              <a:rPr lang="ka-GE" sz="1300" dirty="0"/>
              <a:t>მასალის ჩასხმა </a:t>
            </a:r>
            <a:r>
              <a:rPr lang="ka-GE" sz="1300" dirty="0" smtClean="0"/>
              <a:t>ყალიბში ხდება </a:t>
            </a:r>
            <a:r>
              <a:rPr lang="ka-GE" sz="1300" dirty="0"/>
              <a:t>მაღალი წნევით ჩამოსხმის დანადგარის </a:t>
            </a:r>
            <a:r>
              <a:rPr lang="ka-GE" sz="1300" dirty="0" smtClean="0"/>
              <a:t>საშუალებით. ჩამოსხმის </a:t>
            </a:r>
            <a:r>
              <a:rPr lang="ka-GE" sz="1300" dirty="0"/>
              <a:t>პროცესში მაღალი წნევის ქვეშ ჩამოსხმის დანადგარის ზედაპირზე ხდება </a:t>
            </a:r>
            <a:r>
              <a:rPr lang="ka-GE" sz="1300" dirty="0" smtClean="0"/>
              <a:t>წყლის ხსნარის მოსხმა.  </a:t>
            </a:r>
            <a:endParaRPr lang="ka-GE" sz="1300" dirty="0"/>
          </a:p>
          <a:p>
            <a:pPr algn="just"/>
            <a:r>
              <a:rPr lang="ka-GE" sz="1300" dirty="0"/>
              <a:t>აღნიშნული </a:t>
            </a:r>
            <a:r>
              <a:rPr lang="ka-GE" sz="1300" dirty="0" smtClean="0"/>
              <a:t>ხსნარის </a:t>
            </a:r>
            <a:r>
              <a:rPr lang="ka-GE" sz="1300" dirty="0"/>
              <a:t>დიდი ნაწილი </a:t>
            </a:r>
            <a:r>
              <a:rPr lang="ka-GE" sz="1300" dirty="0" smtClean="0"/>
              <a:t>ორთქლდება, </a:t>
            </a:r>
            <a:r>
              <a:rPr lang="ka-GE" sz="1300" dirty="0"/>
              <a:t>ხოლო მცირე კონდენსაციის შედეგად ფორმირდება ნამუშევარი სითხე.</a:t>
            </a:r>
          </a:p>
          <a:p>
            <a:pPr algn="just"/>
            <a:r>
              <a:rPr lang="ka-GE" sz="1300" dirty="0"/>
              <a:t>თუთიის შენადნობისგან პროდუქციის ჩამოსხმისათვის გამოიყენება მაღალი წნევით ჩამოსხმის დანადგარი მაღალტემპერატურული </a:t>
            </a:r>
            <a:r>
              <a:rPr lang="ka-GE" sz="1300" dirty="0" smtClean="0"/>
              <a:t>კამერით (სადნობი ღუმელი განთავსებულია ჩამოსასხმელი მანქანაში და წარმოქმნილი აირების გაწოვა ხდება ერთიანი გამწოვი სისტემით), </a:t>
            </a:r>
            <a:r>
              <a:rPr lang="ka-GE" sz="1300" dirty="0"/>
              <a:t>ხოლო ალუმინის შენადნობისგან მაღალი წნევით ჩამოსხმის დანადგარი ცივი </a:t>
            </a:r>
            <a:r>
              <a:rPr lang="ka-GE" sz="1300" dirty="0" smtClean="0"/>
              <a:t>კამერით (სადნობი ღუმელი დამონტაჟებულია ცალკე, ჩამოსასხმელი მანაქანის გვერდით, და გააჩნია ცალკე გამწოვი სისტემა).</a:t>
            </a:r>
          </a:p>
          <a:p>
            <a:pPr algn="just"/>
            <a:r>
              <a:rPr lang="ka-GE" sz="1300" dirty="0"/>
              <a:t>ორივე ტიპის ჩამოსხმის მანქანის შემთხვევაში, მოხდება წარმოქმნილი ემისიების ორგანიზებული გატანა, კერძოდ: ასპირაციული სისტემები განთავსებული იქნება როგორც სადნობი ღუმელზე, ასევე ჩამოსხმის დანადგარზე. ასპირაციული </a:t>
            </a:r>
            <a:r>
              <a:rPr lang="ka-GE" sz="1300" dirty="0" smtClean="0"/>
              <a:t>სისტემებით </a:t>
            </a:r>
            <a:r>
              <a:rPr lang="ka-GE" sz="1300" dirty="0"/>
              <a:t>აირნარევი მიეწოდება ფილტრებს და შემდგომ 15 მ სიმაღლის მილით გაიფრქვევა </a:t>
            </a:r>
            <a:r>
              <a:rPr lang="ka-GE" sz="1300" dirty="0" smtClean="0"/>
              <a:t>ატმოსფეროში.</a:t>
            </a:r>
          </a:p>
          <a:p>
            <a:pPr algn="just"/>
            <a:r>
              <a:rPr lang="ka-GE" sz="1300" dirty="0"/>
              <a:t>მაღალი წნევით ჩამოსხმის პროცესში გამოყენებული ყალიბი საჭიროებს რეგულარულ </a:t>
            </a:r>
            <a:r>
              <a:rPr lang="ka-GE" sz="1300" dirty="0" smtClean="0"/>
              <a:t>ავტომატურ-ტექნიკურ </a:t>
            </a:r>
            <a:r>
              <a:rPr lang="ka-GE" sz="1300" dirty="0"/>
              <a:t>მომსახურებას - ულტრაბგერით წმენდას. ულტრაბგერით საწმენდი აპარატი იყენებს </a:t>
            </a:r>
            <a:r>
              <a:rPr lang="ka-GE" sz="1300" dirty="0" smtClean="0"/>
              <a:t>წყალს</a:t>
            </a:r>
            <a:r>
              <a:rPr lang="ka-GE" sz="1300" dirty="0"/>
              <a:t>, რომელიც შერეულია ნატრიუმის </a:t>
            </a:r>
            <a:r>
              <a:rPr lang="ka-GE" sz="1300" dirty="0" err="1" smtClean="0"/>
              <a:t>ჰიდროქსიდთან</a:t>
            </a:r>
            <a:r>
              <a:rPr lang="ka-GE" sz="1300" dirty="0" smtClean="0"/>
              <a:t>. </a:t>
            </a:r>
            <a:r>
              <a:rPr lang="ka-GE" sz="1300" dirty="0"/>
              <a:t>აღნიშნულ ეტაპზე წარმოიქმნება ნამუშევარი სითხე, რომელიც გროვდება ნარჩენის სახით შემდგომი მართვის მიზნით. ყალიბების ტექნიკური გამართულობის უზრუნველყოფის </a:t>
            </a:r>
            <a:r>
              <a:rPr lang="ka-GE" sz="1300" dirty="0" smtClean="0"/>
              <a:t>მიზნით, </a:t>
            </a:r>
            <a:r>
              <a:rPr lang="ka-GE" sz="1300" dirty="0"/>
              <a:t>გამოიყენება სახარატო, </a:t>
            </a:r>
            <a:r>
              <a:rPr lang="ka-GE" sz="1300" dirty="0" err="1"/>
              <a:t>საფრეზავი</a:t>
            </a:r>
            <a:r>
              <a:rPr lang="ka-GE" sz="1300" dirty="0"/>
              <a:t>, სახეხი, </a:t>
            </a:r>
            <a:r>
              <a:rPr lang="ka-GE" sz="1300" dirty="0" err="1"/>
              <a:t>ელექტროეროზიულ</a:t>
            </a:r>
            <a:r>
              <a:rPr lang="ka-GE" sz="1300" dirty="0"/>
              <a:t> და ელექტრული განმუხტვის (EDM) ჩარხებს, რომლებიც დამატებით წარმოქმნიან </a:t>
            </a:r>
            <a:r>
              <a:rPr lang="ka-GE" sz="1300" dirty="0" smtClean="0"/>
              <a:t>ლითონის მყარი </a:t>
            </a:r>
            <a:r>
              <a:rPr lang="ka-GE" sz="1300" dirty="0"/>
              <a:t>ნარჩენებს/მტვერს.</a:t>
            </a:r>
            <a:endParaRPr lang="en-US" sz="1300" dirty="0"/>
          </a:p>
        </p:txBody>
      </p:sp>
    </p:spTree>
    <p:extLst>
      <p:ext uri="{BB962C8B-B14F-4D97-AF65-F5344CB8AC3E}">
        <p14:creationId xmlns:p14="http://schemas.microsoft.com/office/powerpoint/2010/main" val="3061269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247" y="311934"/>
            <a:ext cx="8140205" cy="724283"/>
          </a:xfrm>
        </p:spPr>
        <p:txBody>
          <a:bodyPr>
            <a:normAutofit/>
          </a:bodyPr>
          <a:lstStyle/>
          <a:p>
            <a:r>
              <a:rPr lang="ka-GE" sz="2400" dirty="0" smtClean="0">
                <a:solidFill>
                  <a:srgbClr val="C00000"/>
                </a:solidFill>
                <a:effectLst>
                  <a:outerShdw blurRad="38100" dist="38100" dir="2700000" algn="tl">
                    <a:srgbClr val="000000">
                      <a:alpha val="43137"/>
                    </a:srgbClr>
                  </a:outerShdw>
                </a:effectLst>
              </a:rPr>
              <a:t>ტექნოლოგიური </a:t>
            </a:r>
            <a:r>
              <a:rPr lang="ka-GE" sz="2400" dirty="0">
                <a:solidFill>
                  <a:srgbClr val="C00000"/>
                </a:solidFill>
                <a:effectLst>
                  <a:outerShdw blurRad="38100" dist="38100" dir="2700000" algn="tl">
                    <a:srgbClr val="000000">
                      <a:alpha val="43137"/>
                    </a:srgbClr>
                  </a:outerShdw>
                </a:effectLst>
              </a:rPr>
              <a:t>პროცესების </a:t>
            </a:r>
            <a:r>
              <a:rPr lang="ka-GE" sz="2400" dirty="0" smtClean="0">
                <a:solidFill>
                  <a:srgbClr val="C00000"/>
                </a:solidFill>
                <a:effectLst>
                  <a:outerShdw blurRad="38100" dist="38100" dir="2700000" algn="tl">
                    <a:srgbClr val="000000">
                      <a:alpha val="43137"/>
                    </a:srgbClr>
                  </a:outerShdw>
                </a:effectLst>
              </a:rPr>
              <a:t>აღწერა. </a:t>
            </a:r>
            <a:br>
              <a:rPr lang="ka-GE" sz="2400" dirty="0" smtClean="0">
                <a:solidFill>
                  <a:srgbClr val="C00000"/>
                </a:solidFill>
                <a:effectLst>
                  <a:outerShdw blurRad="38100" dist="38100" dir="2700000" algn="tl">
                    <a:srgbClr val="000000">
                      <a:alpha val="43137"/>
                    </a:srgbClr>
                  </a:outerShdw>
                </a:effectLst>
              </a:rPr>
            </a:br>
            <a:r>
              <a:rPr lang="ka-GE" sz="1950" dirty="0">
                <a:solidFill>
                  <a:srgbClr val="C00000"/>
                </a:solidFill>
                <a:effectLst>
                  <a:outerShdw blurRad="38100" dist="38100" dir="2700000" algn="tl">
                    <a:srgbClr val="000000">
                      <a:alpha val="43137"/>
                    </a:srgbClr>
                  </a:outerShdw>
                </a:effectLst>
              </a:rPr>
              <a:t>მაღალი წნევით ჩამოსხმის დანადგარები</a:t>
            </a:r>
            <a:endParaRPr lang="en-US" sz="1950" dirty="0">
              <a:solidFill>
                <a:srgbClr val="C000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987" y="1147553"/>
            <a:ext cx="4532524" cy="345174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511" y="2539625"/>
            <a:ext cx="4596198" cy="3451745"/>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392987" y="4661193"/>
            <a:ext cx="4247252" cy="1077218"/>
          </a:xfrm>
          <a:prstGeom prst="rect">
            <a:avLst/>
          </a:prstGeom>
        </p:spPr>
        <p:txBody>
          <a:bodyPr wrap="square">
            <a:spAutoFit/>
          </a:bodyPr>
          <a:lstStyle/>
          <a:p>
            <a:r>
              <a:rPr lang="ka-GE" sz="1600" dirty="0">
                <a:ea typeface="Calibri" panose="020F0502020204030204" pitchFamily="34" charset="0"/>
                <a:cs typeface="Times New Roman" panose="02020603050405020304" pitchFamily="18" charset="0"/>
              </a:rPr>
              <a:t>მაღალი წნევის ჩამოსხმის დანადგარი მაღალტემპერატურული კამერით (სადნობი ღუმელი განთავსებულია უშუალოდ დანადგარში)</a:t>
            </a:r>
            <a:endParaRPr lang="ka-GE" sz="1600" dirty="0"/>
          </a:p>
        </p:txBody>
      </p:sp>
      <p:sp>
        <p:nvSpPr>
          <p:cNvPr id="8" name="Rectangle 7"/>
          <p:cNvSpPr/>
          <p:nvPr/>
        </p:nvSpPr>
        <p:spPr>
          <a:xfrm>
            <a:off x="4568709" y="1680256"/>
            <a:ext cx="4953000" cy="830997"/>
          </a:xfrm>
          <a:prstGeom prst="rect">
            <a:avLst/>
          </a:prstGeom>
        </p:spPr>
        <p:txBody>
          <a:bodyPr wrap="square">
            <a:spAutoFit/>
          </a:bodyPr>
          <a:lstStyle/>
          <a:p>
            <a:pPr algn="r"/>
            <a:r>
              <a:rPr lang="ka-GE" sz="1600" dirty="0">
                <a:ea typeface="Calibri" panose="020F0502020204030204" pitchFamily="34" charset="0"/>
                <a:cs typeface="Times New Roman" panose="02020603050405020304" pitchFamily="18" charset="0"/>
              </a:rPr>
              <a:t>მაღალი წნევის ჩამოსხმის დანადგარი ცივი კამერით (სადნობი ღუმელი განთავსებულია დანადგარის გარეთ)</a:t>
            </a:r>
          </a:p>
        </p:txBody>
      </p:sp>
    </p:spTree>
    <p:extLst>
      <p:ext uri="{BB962C8B-B14F-4D97-AF65-F5344CB8AC3E}">
        <p14:creationId xmlns:p14="http://schemas.microsoft.com/office/powerpoint/2010/main" val="3465799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247" y="311934"/>
            <a:ext cx="8140205" cy="724283"/>
          </a:xfrm>
        </p:spPr>
        <p:txBody>
          <a:bodyPr>
            <a:normAutofit/>
          </a:bodyPr>
          <a:lstStyle/>
          <a:p>
            <a:r>
              <a:rPr lang="ka-GE" sz="2400" dirty="0" smtClean="0">
                <a:solidFill>
                  <a:srgbClr val="C00000"/>
                </a:solidFill>
                <a:effectLst>
                  <a:outerShdw blurRad="38100" dist="38100" dir="2700000" algn="tl">
                    <a:srgbClr val="000000">
                      <a:alpha val="43137"/>
                    </a:srgbClr>
                  </a:outerShdw>
                </a:effectLst>
              </a:rPr>
              <a:t>ტექნოლოგიური </a:t>
            </a:r>
            <a:r>
              <a:rPr lang="ka-GE" sz="2400" dirty="0">
                <a:solidFill>
                  <a:srgbClr val="C00000"/>
                </a:solidFill>
                <a:effectLst>
                  <a:outerShdw blurRad="38100" dist="38100" dir="2700000" algn="tl">
                    <a:srgbClr val="000000">
                      <a:alpha val="43137"/>
                    </a:srgbClr>
                  </a:outerShdw>
                </a:effectLst>
              </a:rPr>
              <a:t>პროცესების </a:t>
            </a:r>
            <a:r>
              <a:rPr lang="ka-GE" sz="2400" dirty="0" smtClean="0">
                <a:solidFill>
                  <a:srgbClr val="C00000"/>
                </a:solidFill>
                <a:effectLst>
                  <a:outerShdw blurRad="38100" dist="38100" dir="2700000" algn="tl">
                    <a:srgbClr val="000000">
                      <a:alpha val="43137"/>
                    </a:srgbClr>
                  </a:outerShdw>
                </a:effectLst>
              </a:rPr>
              <a:t>აღწერა. </a:t>
            </a:r>
            <a:br>
              <a:rPr lang="ka-GE" sz="2400" dirty="0" smtClean="0">
                <a:solidFill>
                  <a:srgbClr val="C00000"/>
                </a:solidFill>
                <a:effectLst>
                  <a:outerShdw blurRad="38100" dist="38100" dir="2700000" algn="tl">
                    <a:srgbClr val="000000">
                      <a:alpha val="43137"/>
                    </a:srgbClr>
                  </a:outerShdw>
                </a:effectLst>
              </a:rPr>
            </a:br>
            <a:r>
              <a:rPr lang="ka-GE" sz="2000" dirty="0">
                <a:solidFill>
                  <a:srgbClr val="C00000"/>
                </a:solidFill>
                <a:effectLst>
                  <a:outerShdw blurRad="38100" dist="38100" dir="2700000" algn="tl">
                    <a:srgbClr val="000000">
                      <a:alpha val="43137"/>
                    </a:srgbClr>
                  </a:outerShdw>
                </a:effectLst>
              </a:rPr>
              <a:t>ძირითადი მასალები და მათი </a:t>
            </a:r>
            <a:r>
              <a:rPr lang="ka-GE" sz="2000" dirty="0" smtClean="0">
                <a:solidFill>
                  <a:srgbClr val="C00000"/>
                </a:solidFill>
                <a:effectLst>
                  <a:outerShdw blurRad="38100" dist="38100" dir="2700000" algn="tl">
                    <a:srgbClr val="000000">
                      <a:alpha val="43137"/>
                    </a:srgbClr>
                  </a:outerShdw>
                </a:effectLst>
              </a:rPr>
              <a:t>მახასიათებლები</a:t>
            </a:r>
            <a:endParaRPr lang="en-US" sz="1950" dirty="0">
              <a:solidFill>
                <a:srgbClr val="C00000"/>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580475147"/>
              </p:ext>
            </p:extLst>
          </p:nvPr>
        </p:nvGraphicFramePr>
        <p:xfrm>
          <a:off x="712764" y="1199571"/>
          <a:ext cx="8616950" cy="5129370"/>
        </p:xfrm>
        <a:graphic>
          <a:graphicData uri="http://schemas.openxmlformats.org/drawingml/2006/table">
            <a:tbl>
              <a:tblPr>
                <a:tableStyleId>{5C22544A-7EE6-4342-B048-85BDC9FD1C3A}</a:tableStyleId>
              </a:tblPr>
              <a:tblGrid>
                <a:gridCol w="406352">
                  <a:extLst>
                    <a:ext uri="{9D8B030D-6E8A-4147-A177-3AD203B41FA5}">
                      <a16:colId xmlns:a16="http://schemas.microsoft.com/office/drawing/2014/main" val="20000"/>
                    </a:ext>
                  </a:extLst>
                </a:gridCol>
                <a:gridCol w="1944352">
                  <a:extLst>
                    <a:ext uri="{9D8B030D-6E8A-4147-A177-3AD203B41FA5}">
                      <a16:colId xmlns:a16="http://schemas.microsoft.com/office/drawing/2014/main" val="20001"/>
                    </a:ext>
                  </a:extLst>
                </a:gridCol>
                <a:gridCol w="2764126">
                  <a:extLst>
                    <a:ext uri="{9D8B030D-6E8A-4147-A177-3AD203B41FA5}">
                      <a16:colId xmlns:a16="http://schemas.microsoft.com/office/drawing/2014/main" val="20002"/>
                    </a:ext>
                  </a:extLst>
                </a:gridCol>
                <a:gridCol w="1092821">
                  <a:extLst>
                    <a:ext uri="{9D8B030D-6E8A-4147-A177-3AD203B41FA5}">
                      <a16:colId xmlns:a16="http://schemas.microsoft.com/office/drawing/2014/main" val="20003"/>
                    </a:ext>
                  </a:extLst>
                </a:gridCol>
                <a:gridCol w="2409299">
                  <a:extLst>
                    <a:ext uri="{9D8B030D-6E8A-4147-A177-3AD203B41FA5}">
                      <a16:colId xmlns:a16="http://schemas.microsoft.com/office/drawing/2014/main" val="20004"/>
                    </a:ext>
                  </a:extLst>
                </a:gridCol>
              </a:tblGrid>
              <a:tr h="547342">
                <a:tc>
                  <a:txBody>
                    <a:bodyPr/>
                    <a:lstStyle/>
                    <a:p>
                      <a:pPr algn="ctr">
                        <a:spcBef>
                          <a:spcPts val="0"/>
                        </a:spcBef>
                        <a:spcAft>
                          <a:spcPts val="0"/>
                        </a:spcAft>
                      </a:pPr>
                      <a:r>
                        <a:rPr lang="ka-GE" sz="1400" dirty="0" smtClean="0">
                          <a:effectLst/>
                        </a:rPr>
                        <a:t>№</a:t>
                      </a:r>
                      <a:r>
                        <a:rPr lang="ka-GE" sz="1400" dirty="0">
                          <a:effectLst/>
                        </a:rPr>
                        <a:t> </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rgbClr val="C00000"/>
                      </a:solidFill>
                      <a:prstDash val="solid"/>
                      <a:round/>
                      <a:headEnd type="none" w="med" len="med"/>
                      <a:tailEnd type="none" w="med" len="med"/>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ka-GE" sz="1400" dirty="0">
                          <a:effectLst/>
                        </a:rPr>
                        <a:t>გამოყენებული მასალის დასახლება </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ka-GE" sz="1400" dirty="0">
                          <a:effectLst/>
                        </a:rPr>
                        <a:t>ძირითადი </a:t>
                      </a:r>
                    </a:p>
                    <a:p>
                      <a:pPr algn="ctr">
                        <a:spcBef>
                          <a:spcPts val="0"/>
                        </a:spcBef>
                        <a:spcAft>
                          <a:spcPts val="0"/>
                        </a:spcAft>
                      </a:pPr>
                      <a:r>
                        <a:rPr lang="ka-GE" sz="1400" dirty="0">
                          <a:effectLst/>
                        </a:rPr>
                        <a:t>კომპონენტი</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ka-GE" sz="1400" dirty="0" smtClean="0">
                          <a:effectLst/>
                        </a:rPr>
                        <a:t>რაოდენობა </a:t>
                      </a:r>
                      <a:endParaRPr lang="ka-GE" sz="1400" dirty="0">
                        <a:effectLst/>
                      </a:endParaRPr>
                    </a:p>
                    <a:p>
                      <a:pPr algn="ctr">
                        <a:spcBef>
                          <a:spcPts val="0"/>
                        </a:spcBef>
                        <a:spcAft>
                          <a:spcPts val="0"/>
                        </a:spcAft>
                      </a:pPr>
                      <a:r>
                        <a:rPr lang="ka-GE" sz="1400" dirty="0">
                          <a:effectLst/>
                        </a:rPr>
                        <a:t>(ტ/წ)</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ka-GE" sz="1400" dirty="0">
                          <a:effectLst/>
                        </a:rPr>
                        <a:t>ფიზიკური მდგომარეობა</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09433">
                <a:tc>
                  <a:txBody>
                    <a:bodyPr/>
                    <a:lstStyle/>
                    <a:p>
                      <a:pPr algn="ctr">
                        <a:spcBef>
                          <a:spcPts val="0"/>
                        </a:spcBef>
                        <a:spcAft>
                          <a:spcPts val="0"/>
                        </a:spcAft>
                      </a:pPr>
                      <a:r>
                        <a:rPr lang="ka-GE" sz="1400" dirty="0">
                          <a:effectLst/>
                        </a:rPr>
                        <a:t>1</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0"/>
                        </a:spcBef>
                        <a:spcAft>
                          <a:spcPts val="0"/>
                        </a:spcAft>
                      </a:pPr>
                      <a:r>
                        <a:rPr lang="ka-GE" sz="1400">
                          <a:effectLst/>
                        </a:rPr>
                        <a:t>ალუმინის შენადნობი</a:t>
                      </a:r>
                      <a:endParaRPr lang="ka-GE" sz="14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0"/>
                        </a:spcBef>
                        <a:spcAft>
                          <a:spcPts val="0"/>
                        </a:spcAft>
                      </a:pPr>
                      <a:r>
                        <a:rPr lang="ka-GE" sz="1400">
                          <a:effectLst/>
                        </a:rPr>
                        <a:t>ალუმინი</a:t>
                      </a:r>
                      <a:endParaRPr lang="ka-GE" sz="14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ka-GE" sz="1400" dirty="0">
                          <a:effectLst/>
                        </a:rPr>
                        <a:t>275</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0"/>
                        </a:spcBef>
                        <a:spcAft>
                          <a:spcPts val="0"/>
                        </a:spcAft>
                      </a:pPr>
                      <a:r>
                        <a:rPr lang="ka-GE" sz="1400" dirty="0">
                          <a:effectLst/>
                        </a:rPr>
                        <a:t>მყარი, </a:t>
                      </a:r>
                      <a:r>
                        <a:rPr lang="ka-GE" sz="1400" dirty="0" err="1">
                          <a:effectLst/>
                        </a:rPr>
                        <a:t>ე.წ</a:t>
                      </a:r>
                      <a:r>
                        <a:rPr lang="ka-GE" sz="1400" dirty="0">
                          <a:effectLst/>
                        </a:rPr>
                        <a:t>. შოთების სახით</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43991">
                <a:tc>
                  <a:txBody>
                    <a:bodyPr/>
                    <a:lstStyle/>
                    <a:p>
                      <a:pPr algn="ctr">
                        <a:spcBef>
                          <a:spcPts val="0"/>
                        </a:spcBef>
                        <a:spcAft>
                          <a:spcPts val="0"/>
                        </a:spcAft>
                      </a:pPr>
                      <a:r>
                        <a:rPr lang="ka-GE" sz="1400" dirty="0" smtClean="0">
                          <a:effectLst/>
                        </a:rPr>
                        <a:t>2</a:t>
                      </a:r>
                      <a:r>
                        <a:rPr lang="ka-GE" sz="1400" dirty="0">
                          <a:effectLst/>
                        </a:rPr>
                        <a:t> </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0"/>
                        </a:spcBef>
                        <a:spcAft>
                          <a:spcPts val="0"/>
                        </a:spcAft>
                      </a:pPr>
                      <a:r>
                        <a:rPr lang="ka-GE" sz="1400">
                          <a:effectLst/>
                        </a:rPr>
                        <a:t>თუთიის შენადნობი </a:t>
                      </a:r>
                      <a:endParaRPr lang="ka-GE" sz="14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0"/>
                        </a:spcBef>
                        <a:spcAft>
                          <a:spcPts val="0"/>
                        </a:spcAft>
                      </a:pPr>
                      <a:r>
                        <a:rPr lang="ka-GE" sz="1400">
                          <a:effectLst/>
                        </a:rPr>
                        <a:t>თუთია</a:t>
                      </a:r>
                      <a:endParaRPr lang="ka-GE" sz="14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ka-GE" sz="1400" dirty="0">
                          <a:effectLst/>
                        </a:rPr>
                        <a:t> </a:t>
                      </a:r>
                      <a:r>
                        <a:rPr lang="ka-GE" sz="1400" dirty="0" smtClean="0">
                          <a:effectLst/>
                        </a:rPr>
                        <a:t>165</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0"/>
                        </a:spcBef>
                        <a:spcAft>
                          <a:spcPts val="0"/>
                        </a:spcAft>
                      </a:pPr>
                      <a:r>
                        <a:rPr lang="ka-GE" sz="1400">
                          <a:effectLst/>
                        </a:rPr>
                        <a:t>მყარი, ე.წ. შოთების სახით</a:t>
                      </a:r>
                      <a:endParaRPr lang="ka-GE" sz="14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ctr">
                        <a:spcBef>
                          <a:spcPts val="0"/>
                        </a:spcBef>
                        <a:spcAft>
                          <a:spcPts val="0"/>
                        </a:spcAft>
                      </a:pPr>
                      <a:r>
                        <a:rPr lang="ka-GE" sz="1400" dirty="0">
                          <a:effectLst/>
                        </a:rPr>
                        <a:t>3</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0"/>
                        </a:spcBef>
                        <a:spcAft>
                          <a:spcPts val="0"/>
                        </a:spcAft>
                      </a:pPr>
                      <a:r>
                        <a:rPr lang="ka-GE" sz="1400" dirty="0">
                          <a:effectLst/>
                        </a:rPr>
                        <a:t>ჰიდრავლიკური ზეთი </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0"/>
                        </a:spcBef>
                        <a:spcAft>
                          <a:spcPts val="0"/>
                        </a:spcAft>
                      </a:pPr>
                      <a:r>
                        <a:rPr lang="ka-GE" sz="1400">
                          <a:effectLst/>
                        </a:rPr>
                        <a:t>მინერალური ზეთი 90%</a:t>
                      </a:r>
                      <a:endParaRPr lang="ka-GE" sz="14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ka-GE" sz="1400" dirty="0">
                          <a:effectLst/>
                        </a:rPr>
                        <a:t> </a:t>
                      </a:r>
                      <a:r>
                        <a:rPr lang="ka-GE" sz="1400" dirty="0" smtClean="0">
                          <a:effectLst/>
                        </a:rPr>
                        <a:t>5</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0"/>
                        </a:spcBef>
                        <a:spcAft>
                          <a:spcPts val="0"/>
                        </a:spcAft>
                      </a:pPr>
                      <a:r>
                        <a:rPr lang="ka-GE" sz="1400" dirty="0">
                          <a:effectLst/>
                        </a:rPr>
                        <a:t>თხევადი, 50 ლ/ბიდონი</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ctr">
                        <a:spcBef>
                          <a:spcPts val="0"/>
                        </a:spcBef>
                        <a:spcAft>
                          <a:spcPts val="0"/>
                        </a:spcAft>
                      </a:pPr>
                      <a:r>
                        <a:rPr lang="ka-GE" sz="1400" dirty="0">
                          <a:effectLst/>
                        </a:rPr>
                        <a:t> </a:t>
                      </a:r>
                    </a:p>
                    <a:p>
                      <a:pPr algn="ctr">
                        <a:spcBef>
                          <a:spcPts val="0"/>
                        </a:spcBef>
                        <a:spcAft>
                          <a:spcPts val="0"/>
                        </a:spcAft>
                      </a:pPr>
                      <a:r>
                        <a:rPr lang="ka-GE" sz="1400" dirty="0">
                          <a:effectLst/>
                        </a:rPr>
                        <a:t>4</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0"/>
                        </a:spcBef>
                        <a:spcAft>
                          <a:spcPts val="0"/>
                        </a:spcAft>
                      </a:pPr>
                      <a:r>
                        <a:rPr lang="ka-GE" sz="1400">
                          <a:effectLst/>
                        </a:rPr>
                        <a:t>საპოხ-გამაციებელი სითხე</a:t>
                      </a:r>
                      <a:endParaRPr lang="ka-GE" sz="14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0"/>
                        </a:spcBef>
                        <a:spcAft>
                          <a:spcPts val="0"/>
                        </a:spcAft>
                      </a:pPr>
                      <a:r>
                        <a:rPr lang="ka-GE" sz="1400">
                          <a:effectLst/>
                        </a:rPr>
                        <a:t> </a:t>
                      </a:r>
                    </a:p>
                    <a:p>
                      <a:pPr algn="l">
                        <a:spcBef>
                          <a:spcPts val="0"/>
                        </a:spcBef>
                        <a:spcAft>
                          <a:spcPts val="0"/>
                        </a:spcAft>
                      </a:pPr>
                      <a:r>
                        <a:rPr lang="ka-GE" sz="1400">
                          <a:effectLst/>
                        </a:rPr>
                        <a:t>პარაფინის ბაზა</a:t>
                      </a:r>
                    </a:p>
                    <a:p>
                      <a:pPr algn="l">
                        <a:spcBef>
                          <a:spcPts val="0"/>
                        </a:spcBef>
                        <a:spcAft>
                          <a:spcPts val="0"/>
                        </a:spcAft>
                      </a:pPr>
                      <a:r>
                        <a:rPr lang="ka-GE" sz="1400">
                          <a:effectLst/>
                        </a:rPr>
                        <a:t> </a:t>
                      </a:r>
                      <a:endParaRPr lang="ka-GE" sz="14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ka-GE" sz="1400" dirty="0">
                          <a:effectLst/>
                        </a:rPr>
                        <a:t>0.15</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0"/>
                        </a:spcBef>
                        <a:spcAft>
                          <a:spcPts val="0"/>
                        </a:spcAft>
                      </a:pPr>
                      <a:r>
                        <a:rPr lang="ka-GE" sz="1400">
                          <a:effectLst/>
                        </a:rPr>
                        <a:t>თხევადი, 18 ლ/ბიდონი</a:t>
                      </a:r>
                      <a:endParaRPr lang="ka-GE" sz="14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90714">
                <a:tc>
                  <a:txBody>
                    <a:bodyPr/>
                    <a:lstStyle/>
                    <a:p>
                      <a:pPr algn="ctr">
                        <a:spcBef>
                          <a:spcPts val="0"/>
                        </a:spcBef>
                        <a:spcAft>
                          <a:spcPts val="0"/>
                        </a:spcAft>
                      </a:pPr>
                      <a:r>
                        <a:rPr lang="ka-GE" sz="1400" dirty="0">
                          <a:effectLst/>
                        </a:rPr>
                        <a:t>5</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0"/>
                        </a:spcBef>
                        <a:spcAft>
                          <a:spcPts val="0"/>
                        </a:spcAft>
                      </a:pPr>
                      <a:r>
                        <a:rPr lang="ka-GE" sz="1400">
                          <a:effectLst/>
                        </a:rPr>
                        <a:t>საპოხი </a:t>
                      </a:r>
                      <a:endParaRPr lang="ka-GE" sz="14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0"/>
                        </a:spcBef>
                        <a:spcAft>
                          <a:spcPts val="0"/>
                        </a:spcAft>
                      </a:pPr>
                      <a:r>
                        <a:rPr lang="ka-GE" sz="1400">
                          <a:effectLst/>
                        </a:rPr>
                        <a:t> </a:t>
                      </a:r>
                      <a:endParaRPr lang="ka-GE" sz="14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ka-GE" sz="1400">
                          <a:effectLst/>
                        </a:rPr>
                        <a:t>0.01</a:t>
                      </a:r>
                      <a:endParaRPr lang="ka-GE" sz="14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0"/>
                        </a:spcBef>
                        <a:spcAft>
                          <a:spcPts val="0"/>
                        </a:spcAft>
                      </a:pPr>
                      <a:r>
                        <a:rPr lang="ka-GE" sz="1400">
                          <a:effectLst/>
                        </a:rPr>
                        <a:t>თხევადი, 18 ლ/ბიდონი</a:t>
                      </a:r>
                      <a:endParaRPr lang="ka-GE" sz="14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603885">
                <a:tc>
                  <a:txBody>
                    <a:bodyPr/>
                    <a:lstStyle/>
                    <a:p>
                      <a:pPr algn="ctr">
                        <a:spcBef>
                          <a:spcPts val="0"/>
                        </a:spcBef>
                        <a:spcAft>
                          <a:spcPts val="0"/>
                        </a:spcAft>
                      </a:pPr>
                      <a:r>
                        <a:rPr lang="ka-GE" sz="1400" dirty="0">
                          <a:effectLst/>
                        </a:rPr>
                        <a:t>6</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0"/>
                        </a:spcBef>
                        <a:spcAft>
                          <a:spcPts val="0"/>
                        </a:spcAft>
                      </a:pPr>
                      <a:r>
                        <a:rPr lang="ka-GE" sz="1400" dirty="0" err="1">
                          <a:effectLst/>
                        </a:rPr>
                        <a:t>ანტიადჰეზიური</a:t>
                      </a:r>
                      <a:r>
                        <a:rPr lang="ka-GE" sz="1400" dirty="0">
                          <a:effectLst/>
                        </a:rPr>
                        <a:t> ხსნარი</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0"/>
                        </a:spcBef>
                        <a:spcAft>
                          <a:spcPts val="0"/>
                        </a:spcAft>
                      </a:pPr>
                      <a:r>
                        <a:rPr lang="ka-GE" sz="1400">
                          <a:effectLst/>
                        </a:rPr>
                        <a:t>სილიკონის ზეთი 45%, დაბალმოლეკულური პოლიეთილენი 25%, ლითონის საპონი (ანიონური) 10%, ტალკი 5%</a:t>
                      </a:r>
                      <a:endParaRPr lang="ka-GE" sz="14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ka-GE" sz="1400">
                          <a:effectLst/>
                        </a:rPr>
                        <a:t>2.5</a:t>
                      </a:r>
                      <a:endParaRPr lang="ka-GE" sz="14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0"/>
                        </a:spcBef>
                        <a:spcAft>
                          <a:spcPts val="0"/>
                        </a:spcAft>
                      </a:pPr>
                      <a:r>
                        <a:rPr lang="ka-GE" sz="1400" dirty="0">
                          <a:effectLst/>
                        </a:rPr>
                        <a:t>თხევადი, 50 </a:t>
                      </a:r>
                      <a:r>
                        <a:rPr lang="ka-GE" sz="1400" dirty="0" smtClean="0">
                          <a:effectLst/>
                        </a:rPr>
                        <a:t>ლ/ბიდონი</a:t>
                      </a:r>
                      <a:r>
                        <a:rPr lang="ka-GE" sz="1400" dirty="0">
                          <a:effectLst/>
                        </a:rPr>
                        <a:t> </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56260">
                <a:tc>
                  <a:txBody>
                    <a:bodyPr/>
                    <a:lstStyle/>
                    <a:p>
                      <a:pPr algn="ctr">
                        <a:spcBef>
                          <a:spcPts val="0"/>
                        </a:spcBef>
                        <a:spcAft>
                          <a:spcPts val="0"/>
                        </a:spcAft>
                      </a:pPr>
                      <a:r>
                        <a:rPr lang="ka-GE" sz="1400" dirty="0">
                          <a:effectLst/>
                        </a:rPr>
                        <a:t>7</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0"/>
                        </a:spcBef>
                        <a:spcAft>
                          <a:spcPts val="0"/>
                        </a:spcAft>
                      </a:pPr>
                      <a:r>
                        <a:rPr lang="ka-GE" sz="1400" dirty="0">
                          <a:effectLst/>
                        </a:rPr>
                        <a:t>ფისის ხსნარი</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0"/>
                        </a:spcBef>
                        <a:spcAft>
                          <a:spcPts val="0"/>
                        </a:spcAft>
                      </a:pPr>
                      <a:r>
                        <a:rPr lang="ka-GE" sz="1400">
                          <a:effectLst/>
                        </a:rPr>
                        <a:t>პროპილენგლიკოლი 92%, გლიცერიდი 5%, თერმორეაქტიული სახეცვლილი პოლიმერი 3%</a:t>
                      </a:r>
                      <a:endParaRPr lang="ka-GE" sz="14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ka-GE" sz="1400">
                          <a:effectLst/>
                        </a:rPr>
                        <a:t>1</a:t>
                      </a:r>
                      <a:endParaRPr lang="ka-GE" sz="14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0"/>
                        </a:spcBef>
                        <a:spcAft>
                          <a:spcPts val="0"/>
                        </a:spcAft>
                      </a:pPr>
                      <a:r>
                        <a:rPr lang="ka-GE" sz="1400" dirty="0">
                          <a:effectLst/>
                        </a:rPr>
                        <a:t>თხევადი, 50 </a:t>
                      </a:r>
                      <a:r>
                        <a:rPr lang="ka-GE" sz="1400" dirty="0" smtClean="0">
                          <a:effectLst/>
                        </a:rPr>
                        <a:t>ლ/ბიდონი</a:t>
                      </a:r>
                      <a:r>
                        <a:rPr lang="ka-GE" sz="1400" dirty="0">
                          <a:effectLst/>
                        </a:rPr>
                        <a:t> </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50850">
                <a:tc>
                  <a:txBody>
                    <a:bodyPr/>
                    <a:lstStyle/>
                    <a:p>
                      <a:pPr algn="ctr">
                        <a:spcBef>
                          <a:spcPts val="0"/>
                        </a:spcBef>
                        <a:spcAft>
                          <a:spcPts val="0"/>
                        </a:spcAft>
                      </a:pPr>
                      <a:r>
                        <a:rPr lang="ka-GE" sz="1400" dirty="0">
                          <a:effectLst/>
                        </a:rPr>
                        <a:t>8</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spcBef>
                          <a:spcPts val="0"/>
                        </a:spcBef>
                        <a:spcAft>
                          <a:spcPts val="0"/>
                        </a:spcAft>
                      </a:pPr>
                      <a:r>
                        <a:rPr lang="ka-GE" sz="1400">
                          <a:effectLst/>
                        </a:rPr>
                        <a:t>ნატრიუმის ჰიდროქსიდი</a:t>
                      </a:r>
                      <a:endParaRPr lang="ka-GE" sz="14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spcBef>
                          <a:spcPts val="0"/>
                        </a:spcBef>
                        <a:spcAft>
                          <a:spcPts val="0"/>
                        </a:spcAft>
                      </a:pPr>
                      <a:r>
                        <a:rPr lang="ka-GE" sz="1400">
                          <a:effectLst/>
                        </a:rPr>
                        <a:t>ნატრიუმის ჰიდროქსიდი</a:t>
                      </a:r>
                      <a:endParaRPr lang="ka-GE" sz="14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spcBef>
                          <a:spcPts val="0"/>
                        </a:spcBef>
                        <a:spcAft>
                          <a:spcPts val="0"/>
                        </a:spcAft>
                      </a:pPr>
                      <a:r>
                        <a:rPr lang="ka-GE" sz="1400">
                          <a:effectLst/>
                        </a:rPr>
                        <a:t>0.2</a:t>
                      </a:r>
                      <a:endParaRPr lang="ka-GE" sz="14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spcBef>
                          <a:spcPts val="0"/>
                        </a:spcBef>
                        <a:spcAft>
                          <a:spcPts val="0"/>
                        </a:spcAft>
                      </a:pPr>
                      <a:r>
                        <a:rPr lang="ka-GE" sz="1400" dirty="0">
                          <a:effectLst/>
                        </a:rPr>
                        <a:t>თხევადი, 4 </a:t>
                      </a:r>
                      <a:r>
                        <a:rPr lang="ka-GE" sz="1400" dirty="0" smtClean="0">
                          <a:effectLst/>
                        </a:rPr>
                        <a:t>ლ/ბიდონი</a:t>
                      </a:r>
                      <a:r>
                        <a:rPr lang="ka-GE" sz="1400" dirty="0">
                          <a:effectLst/>
                        </a:rPr>
                        <a:t> </a:t>
                      </a:r>
                      <a:endParaRPr lang="ka-GE"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00000"/>
                      </a:solidFill>
                      <a:prstDash val="solid"/>
                      <a:round/>
                      <a:headEnd type="none" w="med" len="med"/>
                      <a:tailEnd type="none" w="med" len="med"/>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50970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712" y="617433"/>
            <a:ext cx="8140205" cy="724283"/>
          </a:xfrm>
        </p:spPr>
        <p:txBody>
          <a:bodyPr>
            <a:normAutofit/>
          </a:bodyPr>
          <a:lstStyle/>
          <a:p>
            <a:r>
              <a:rPr lang="ka-GE" sz="2000" dirty="0">
                <a:solidFill>
                  <a:srgbClr val="C00000"/>
                </a:solidFill>
                <a:effectLst>
                  <a:outerShdw blurRad="38100" dist="38100" dir="2700000" algn="tl">
                    <a:srgbClr val="000000">
                      <a:alpha val="43137"/>
                    </a:srgbClr>
                  </a:outerShdw>
                </a:effectLst>
              </a:rPr>
              <a:t>შესაძლო ნეგატიური ზემოქმედების რისკების წინასწარი შეფასება</a:t>
            </a:r>
            <a:endParaRPr lang="en-US" sz="2000" dirty="0">
              <a:solidFill>
                <a:srgbClr val="C0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813" t="12616" r="34107" b="18029"/>
          <a:stretch/>
        </p:blipFill>
        <p:spPr>
          <a:xfrm>
            <a:off x="445168" y="1463426"/>
            <a:ext cx="4097023" cy="3331489"/>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674588" y="1463427"/>
            <a:ext cx="4953000" cy="3154710"/>
          </a:xfrm>
          <a:prstGeom prst="rect">
            <a:avLst/>
          </a:prstGeom>
        </p:spPr>
        <p:txBody>
          <a:bodyPr>
            <a:spAutoFit/>
          </a:bodyPr>
          <a:lstStyle/>
          <a:p>
            <a:pPr algn="just">
              <a:spcBef>
                <a:spcPts val="300"/>
              </a:spcBef>
              <a:spcAft>
                <a:spcPts val="300"/>
              </a:spcAft>
            </a:pPr>
            <a:r>
              <a:rPr lang="ka-GE" sz="1600" dirty="0" smtClean="0">
                <a:solidFill>
                  <a:srgbClr val="C00000"/>
                </a:solidFill>
                <a:effectLst>
                  <a:outerShdw blurRad="38100" dist="38100" dir="2700000" algn="tl">
                    <a:srgbClr val="000000">
                      <a:alpha val="43137"/>
                    </a:srgbClr>
                  </a:outerShdw>
                </a:effectLst>
                <a:ea typeface="Calibri" panose="020F0502020204030204" pitchFamily="34" charset="0"/>
                <a:cs typeface="Sylfaen" panose="010A0502050306030303" pitchFamily="18" charset="0"/>
              </a:rPr>
              <a:t>ატმოსფერული ჰაერის ხარისხი</a:t>
            </a:r>
          </a:p>
          <a:p>
            <a:pPr algn="just">
              <a:spcBef>
                <a:spcPts val="300"/>
              </a:spcBef>
              <a:spcAft>
                <a:spcPts val="300"/>
              </a:spcAft>
            </a:pPr>
            <a:r>
              <a:rPr lang="ka-GE" sz="1400" dirty="0" smtClean="0">
                <a:ea typeface="Calibri" panose="020F0502020204030204" pitchFamily="34" charset="0"/>
                <a:cs typeface="Sylfaen" panose="010A0502050306030303" pitchFamily="18" charset="0"/>
              </a:rPr>
              <a:t>გაბნევის </a:t>
            </a:r>
            <a:r>
              <a:rPr lang="ka-GE" sz="1400" dirty="0">
                <a:ea typeface="Calibri" panose="020F0502020204030204" pitchFamily="34" charset="0"/>
                <a:cs typeface="Sylfaen" panose="010A0502050306030303" pitchFamily="18" charset="0"/>
              </a:rPr>
              <a:t>ანგარიში შესრულებულია 2 ვარიანტად (</a:t>
            </a:r>
            <a:r>
              <a:rPr lang="ka-GE" sz="1400" dirty="0" smtClean="0">
                <a:ea typeface="Calibri" panose="020F0502020204030204" pitchFamily="34" charset="0"/>
                <a:cs typeface="Sylfaen" panose="010A0502050306030303" pitchFamily="18" charset="0"/>
              </a:rPr>
              <a:t>1 - ალუმინის </a:t>
            </a:r>
            <a:r>
              <a:rPr lang="ka-GE" sz="1400" dirty="0">
                <a:ea typeface="Calibri" panose="020F0502020204030204" pitchFamily="34" charset="0"/>
                <a:cs typeface="Sylfaen" panose="010A0502050306030303" pitchFamily="18" charset="0"/>
              </a:rPr>
              <a:t>დნობა და ჩამოსხმა; </a:t>
            </a:r>
            <a:r>
              <a:rPr lang="ka-GE" sz="1400" dirty="0" smtClean="0">
                <a:ea typeface="Calibri" panose="020F0502020204030204" pitchFamily="34" charset="0"/>
                <a:cs typeface="Sylfaen" panose="010A0502050306030303" pitchFamily="18" charset="0"/>
              </a:rPr>
              <a:t>2 - თუთიის </a:t>
            </a:r>
            <a:r>
              <a:rPr lang="ka-GE" sz="1400" dirty="0">
                <a:ea typeface="Calibri" panose="020F0502020204030204" pitchFamily="34" charset="0"/>
                <a:cs typeface="Sylfaen" panose="010A0502050306030303" pitchFamily="18" charset="0"/>
              </a:rPr>
              <a:t>დნობა და ჩამოსხმა).</a:t>
            </a:r>
            <a:endParaRPr lang="ka-GE" sz="1400" dirty="0">
              <a:ea typeface="Calibri" panose="020F0502020204030204" pitchFamily="34" charset="0"/>
              <a:cs typeface="Times New Roman" panose="02020603050405020304" pitchFamily="18" charset="0"/>
            </a:endParaRPr>
          </a:p>
          <a:p>
            <a:pPr algn="just">
              <a:spcBef>
                <a:spcPts val="300"/>
              </a:spcBef>
              <a:spcAft>
                <a:spcPts val="300"/>
              </a:spcAft>
            </a:pPr>
            <a:r>
              <a:rPr lang="ka-GE" sz="1400" dirty="0" smtClean="0">
                <a:ea typeface="Calibri" panose="020F0502020204030204" pitchFamily="34" charset="0"/>
                <a:cs typeface="Sylfaen" panose="010A0502050306030303" pitchFamily="18" charset="0"/>
              </a:rPr>
              <a:t>უახლოესი</a:t>
            </a:r>
            <a:r>
              <a:rPr lang="ka-GE" sz="1400" dirty="0" smtClean="0">
                <a:ea typeface="Calibri" panose="020F0502020204030204" pitchFamily="34" charset="0"/>
                <a:cs typeface="Times New Roman" panose="02020603050405020304" pitchFamily="18" charset="0"/>
              </a:rPr>
              <a:t> </a:t>
            </a:r>
            <a:r>
              <a:rPr lang="ka-GE" sz="1400" dirty="0">
                <a:ea typeface="Calibri" panose="020F0502020204030204" pitchFamily="34" charset="0"/>
                <a:cs typeface="Sylfaen" panose="010A0502050306030303" pitchFamily="18" charset="0"/>
              </a:rPr>
              <a:t>დასახლებული</a:t>
            </a:r>
            <a:r>
              <a:rPr lang="ka-GE" sz="1400" dirty="0">
                <a:ea typeface="Calibri" panose="020F0502020204030204" pitchFamily="34" charset="0"/>
                <a:cs typeface="Times New Roman" panose="02020603050405020304" pitchFamily="18" charset="0"/>
              </a:rPr>
              <a:t> </a:t>
            </a:r>
            <a:r>
              <a:rPr lang="ka-GE" sz="1400" dirty="0">
                <a:ea typeface="Calibri" panose="020F0502020204030204" pitchFamily="34" charset="0"/>
                <a:cs typeface="Sylfaen" panose="010A0502050306030303" pitchFamily="18" charset="0"/>
              </a:rPr>
              <a:t>პუნქტი</a:t>
            </a:r>
            <a:r>
              <a:rPr lang="ka-GE" sz="1400" dirty="0">
                <a:ea typeface="Calibri" panose="020F0502020204030204" pitchFamily="34" charset="0"/>
                <a:cs typeface="Times New Roman" panose="02020603050405020304" pitchFamily="18" charset="0"/>
              </a:rPr>
              <a:t> </a:t>
            </a:r>
            <a:r>
              <a:rPr lang="ka-GE" sz="1400" dirty="0">
                <a:ea typeface="Calibri" panose="020F0502020204030204" pitchFamily="34" charset="0"/>
                <a:cs typeface="Sylfaen" panose="010A0502050306030303" pitchFamily="18" charset="0"/>
              </a:rPr>
              <a:t>დაცილებულია</a:t>
            </a:r>
            <a:r>
              <a:rPr lang="ka-GE" sz="1400" dirty="0">
                <a:ea typeface="Calibri" panose="020F0502020204030204" pitchFamily="34" charset="0"/>
                <a:cs typeface="Times New Roman" panose="02020603050405020304" pitchFamily="18" charset="0"/>
              </a:rPr>
              <a:t> </a:t>
            </a:r>
            <a:r>
              <a:rPr lang="ka-GE" sz="1400" dirty="0">
                <a:ea typeface="Calibri" panose="020F0502020204030204" pitchFamily="34" charset="0"/>
                <a:cs typeface="Sylfaen" panose="010A0502050306030303" pitchFamily="18" charset="0"/>
              </a:rPr>
              <a:t>ობიექტიდან</a:t>
            </a:r>
            <a:r>
              <a:rPr lang="ka-GE" sz="1400" dirty="0">
                <a:ea typeface="Calibri" panose="020F0502020204030204" pitchFamily="34" charset="0"/>
                <a:cs typeface="Times New Roman" panose="02020603050405020304" pitchFamily="18" charset="0"/>
              </a:rPr>
              <a:t> </a:t>
            </a:r>
            <a:r>
              <a:rPr lang="ka-GE" sz="1400" dirty="0">
                <a:ea typeface="Calibri" panose="020F0502020204030204" pitchFamily="34" charset="0"/>
                <a:cs typeface="Sylfaen" panose="010A0502050306030303" pitchFamily="18" charset="0"/>
              </a:rPr>
              <a:t>აღმოსავლეთის</a:t>
            </a:r>
            <a:r>
              <a:rPr lang="ka-GE" sz="1400" dirty="0">
                <a:ea typeface="Calibri" panose="020F0502020204030204" pitchFamily="34" charset="0"/>
                <a:cs typeface="Times New Roman" panose="02020603050405020304" pitchFamily="18" charset="0"/>
              </a:rPr>
              <a:t> </a:t>
            </a:r>
            <a:r>
              <a:rPr lang="ka-GE" sz="1400" dirty="0">
                <a:ea typeface="Calibri" panose="020F0502020204030204" pitchFamily="34" charset="0"/>
                <a:cs typeface="Sylfaen" panose="010A0502050306030303" pitchFamily="18" charset="0"/>
              </a:rPr>
              <a:t>მიმართულებებით</a:t>
            </a:r>
            <a:r>
              <a:rPr lang="ka-GE" sz="1400" dirty="0">
                <a:ea typeface="Calibri" panose="020F0502020204030204" pitchFamily="34" charset="0"/>
                <a:cs typeface="Times New Roman" panose="02020603050405020304" pitchFamily="18" charset="0"/>
              </a:rPr>
              <a:t>   0.46 </a:t>
            </a:r>
            <a:r>
              <a:rPr lang="ka-GE" sz="1400" dirty="0">
                <a:ea typeface="Calibri" panose="020F0502020204030204" pitchFamily="34" charset="0"/>
                <a:cs typeface="Sylfaen" panose="010A0502050306030303" pitchFamily="18" charset="0"/>
              </a:rPr>
              <a:t>კმ</a:t>
            </a:r>
            <a:r>
              <a:rPr lang="ka-GE" sz="1400" dirty="0">
                <a:ea typeface="Calibri" panose="020F0502020204030204" pitchFamily="34" charset="0"/>
                <a:cs typeface="Times New Roman" panose="02020603050405020304" pitchFamily="18" charset="0"/>
              </a:rPr>
              <a:t> </a:t>
            </a:r>
            <a:r>
              <a:rPr lang="ka-GE" sz="1400" dirty="0">
                <a:ea typeface="Calibri" panose="020F0502020204030204" pitchFamily="34" charset="0"/>
                <a:cs typeface="Sylfaen" panose="010A0502050306030303" pitchFamily="18" charset="0"/>
              </a:rPr>
              <a:t>მანძილით</a:t>
            </a:r>
            <a:r>
              <a:rPr lang="ka-GE" sz="1400" dirty="0">
                <a:ea typeface="Calibri" panose="020F0502020204030204" pitchFamily="34" charset="0"/>
                <a:cs typeface="Times New Roman" panose="02020603050405020304" pitchFamily="18" charset="0"/>
              </a:rPr>
              <a:t> (</a:t>
            </a:r>
            <a:r>
              <a:rPr lang="ka-GE" sz="1400" dirty="0">
                <a:ea typeface="Calibri" panose="020F0502020204030204" pitchFamily="34" charset="0"/>
                <a:cs typeface="Sylfaen" panose="010A0502050306030303" pitchFamily="18" charset="0"/>
              </a:rPr>
              <a:t>წერტ</a:t>
            </a:r>
            <a:r>
              <a:rPr lang="ka-GE" sz="1400" dirty="0">
                <a:ea typeface="Calibri" panose="020F0502020204030204" pitchFamily="34" charset="0"/>
                <a:cs typeface="Times New Roman" panose="02020603050405020304" pitchFamily="18" charset="0"/>
              </a:rPr>
              <a:t>.  № </a:t>
            </a:r>
            <a:r>
              <a:rPr lang="ka-GE" sz="1400" dirty="0" smtClean="0">
                <a:ea typeface="Calibri" panose="020F0502020204030204" pitchFamily="34" charset="0"/>
                <a:cs typeface="Times New Roman" panose="02020603050405020304" pitchFamily="18" charset="0"/>
              </a:rPr>
              <a:t>1). </a:t>
            </a:r>
            <a:r>
              <a:rPr lang="ka-GE" sz="1400" dirty="0" smtClean="0">
                <a:ea typeface="Calibri" panose="020F0502020204030204" pitchFamily="34" charset="0"/>
                <a:cs typeface="Sylfaen" panose="010A0502050306030303" pitchFamily="18" charset="0"/>
              </a:rPr>
              <a:t>ჰაერის</a:t>
            </a:r>
            <a:r>
              <a:rPr lang="ka-GE" sz="1400" dirty="0" smtClean="0">
                <a:ea typeface="Calibri" panose="020F0502020204030204" pitchFamily="34" charset="0"/>
                <a:cs typeface="Times New Roman" panose="02020603050405020304" pitchFamily="18" charset="0"/>
              </a:rPr>
              <a:t> </a:t>
            </a:r>
            <a:r>
              <a:rPr lang="ka-GE" sz="1400" dirty="0">
                <a:ea typeface="Calibri" panose="020F0502020204030204" pitchFamily="34" charset="0"/>
                <a:cs typeface="Sylfaen" panose="010A0502050306030303" pitchFamily="18" charset="0"/>
              </a:rPr>
              <a:t>ხარისხის</a:t>
            </a:r>
            <a:r>
              <a:rPr lang="ka-GE" sz="1400" dirty="0">
                <a:ea typeface="Calibri" panose="020F0502020204030204" pitchFamily="34" charset="0"/>
                <a:cs typeface="Times New Roman" panose="02020603050405020304" pitchFamily="18" charset="0"/>
              </a:rPr>
              <a:t> </a:t>
            </a:r>
            <a:r>
              <a:rPr lang="ka-GE" sz="1400" dirty="0">
                <a:ea typeface="Calibri" panose="020F0502020204030204" pitchFamily="34" charset="0"/>
                <a:cs typeface="Sylfaen" panose="010A0502050306030303" pitchFamily="18" charset="0"/>
              </a:rPr>
              <a:t>მოდელირება</a:t>
            </a:r>
            <a:r>
              <a:rPr lang="ka-GE" sz="1400" dirty="0">
                <a:ea typeface="Calibri" panose="020F0502020204030204" pitchFamily="34" charset="0"/>
                <a:cs typeface="Times New Roman" panose="02020603050405020304" pitchFamily="18" charset="0"/>
              </a:rPr>
              <a:t> </a:t>
            </a:r>
            <a:r>
              <a:rPr lang="ka-GE" sz="1400" dirty="0" smtClean="0">
                <a:ea typeface="Calibri" panose="020F0502020204030204" pitchFamily="34" charset="0"/>
                <a:cs typeface="Sylfaen" panose="010A0502050306030303" pitchFamily="18" charset="0"/>
              </a:rPr>
              <a:t>დამატებით</a:t>
            </a:r>
            <a:r>
              <a:rPr lang="ka-GE" sz="1400" dirty="0" smtClean="0">
                <a:ea typeface="Calibri" panose="020F0502020204030204" pitchFamily="34" charset="0"/>
                <a:cs typeface="Times New Roman" panose="02020603050405020304" pitchFamily="18" charset="0"/>
              </a:rPr>
              <a:t> </a:t>
            </a:r>
            <a:r>
              <a:rPr lang="ka-GE" sz="1400" dirty="0">
                <a:ea typeface="Calibri" panose="020F0502020204030204" pitchFamily="34" charset="0"/>
                <a:cs typeface="Sylfaen" panose="010A0502050306030303" pitchFamily="18" charset="0"/>
              </a:rPr>
              <a:t>შესრულდა</a:t>
            </a:r>
            <a:r>
              <a:rPr lang="ka-GE" sz="1400" dirty="0">
                <a:ea typeface="Calibri" panose="020F0502020204030204" pitchFamily="34" charset="0"/>
                <a:cs typeface="Times New Roman" panose="02020603050405020304" pitchFamily="18" charset="0"/>
              </a:rPr>
              <a:t> </a:t>
            </a:r>
            <a:r>
              <a:rPr lang="ka-GE" sz="1400" dirty="0">
                <a:ea typeface="Calibri" panose="020F0502020204030204" pitchFamily="34" charset="0"/>
                <a:cs typeface="Sylfaen" panose="010A0502050306030303" pitchFamily="18" charset="0"/>
              </a:rPr>
              <a:t>ობიექტის</a:t>
            </a:r>
            <a:r>
              <a:rPr lang="ka-GE" sz="1400" dirty="0">
                <a:ea typeface="Calibri" panose="020F0502020204030204" pitchFamily="34" charset="0"/>
                <a:cs typeface="Times New Roman" panose="02020603050405020304" pitchFamily="18" charset="0"/>
              </a:rPr>
              <a:t> </a:t>
            </a:r>
            <a:r>
              <a:rPr lang="ka-GE" sz="1400" dirty="0">
                <a:ea typeface="Calibri" panose="020F0502020204030204" pitchFamily="34" charset="0"/>
                <a:cs typeface="Sylfaen" panose="010A0502050306030303" pitchFamily="18" charset="0"/>
              </a:rPr>
              <a:t>წყაროებიდან</a:t>
            </a:r>
            <a:r>
              <a:rPr lang="ka-GE" sz="1400" dirty="0">
                <a:ea typeface="Calibri" panose="020F0502020204030204" pitchFamily="34" charset="0"/>
                <a:cs typeface="Times New Roman" panose="02020603050405020304" pitchFamily="18" charset="0"/>
              </a:rPr>
              <a:t> </a:t>
            </a:r>
            <a:r>
              <a:rPr lang="ka-GE" sz="1400" dirty="0" smtClean="0">
                <a:ea typeface="Calibri" panose="020F0502020204030204" pitchFamily="34" charset="0"/>
                <a:cs typeface="Times New Roman" panose="02020603050405020304" pitchFamily="18" charset="0"/>
              </a:rPr>
              <a:t>500-</a:t>
            </a:r>
            <a:r>
              <a:rPr lang="ka-GE" sz="1400" dirty="0" smtClean="0">
                <a:ea typeface="Calibri" panose="020F0502020204030204" pitchFamily="34" charset="0"/>
                <a:cs typeface="Sylfaen" panose="010A0502050306030303" pitchFamily="18" charset="0"/>
              </a:rPr>
              <a:t>მეტრიანი</a:t>
            </a:r>
            <a:r>
              <a:rPr lang="ka-GE" sz="1400" dirty="0" smtClean="0">
                <a:ea typeface="Calibri" panose="020F0502020204030204" pitchFamily="34" charset="0"/>
                <a:cs typeface="Times New Roman" panose="02020603050405020304" pitchFamily="18" charset="0"/>
              </a:rPr>
              <a:t> </a:t>
            </a:r>
            <a:r>
              <a:rPr lang="ka-GE" sz="1400" dirty="0">
                <a:ea typeface="Calibri" panose="020F0502020204030204" pitchFamily="34" charset="0"/>
                <a:cs typeface="Sylfaen" panose="010A0502050306030303" pitchFamily="18" charset="0"/>
              </a:rPr>
              <a:t>ნორმირებული</a:t>
            </a:r>
            <a:r>
              <a:rPr lang="ka-GE" sz="1400" dirty="0">
                <a:ea typeface="Calibri" panose="020F0502020204030204" pitchFamily="34" charset="0"/>
                <a:cs typeface="Times New Roman" panose="02020603050405020304" pitchFamily="18" charset="0"/>
              </a:rPr>
              <a:t> </a:t>
            </a:r>
            <a:r>
              <a:rPr lang="ka-GE" sz="1400" dirty="0">
                <a:ea typeface="Calibri" panose="020F0502020204030204" pitchFamily="34" charset="0"/>
                <a:cs typeface="Sylfaen" panose="010A0502050306030303" pitchFamily="18" charset="0"/>
              </a:rPr>
              <a:t>ზონის</a:t>
            </a:r>
            <a:r>
              <a:rPr lang="ka-GE" sz="1400" dirty="0">
                <a:ea typeface="Calibri" panose="020F0502020204030204" pitchFamily="34" charset="0"/>
                <a:cs typeface="Times New Roman" panose="02020603050405020304" pitchFamily="18" charset="0"/>
              </a:rPr>
              <a:t> </a:t>
            </a:r>
            <a:r>
              <a:rPr lang="ka-GE" sz="1400" dirty="0">
                <a:ea typeface="Calibri" panose="020F0502020204030204" pitchFamily="34" charset="0"/>
                <a:cs typeface="Sylfaen" panose="010A0502050306030303" pitchFamily="18" charset="0"/>
              </a:rPr>
              <a:t>საკონტროლო</a:t>
            </a:r>
            <a:r>
              <a:rPr lang="ka-GE" sz="1400" dirty="0">
                <a:ea typeface="Calibri" panose="020F0502020204030204" pitchFamily="34" charset="0"/>
                <a:cs typeface="Times New Roman" panose="02020603050405020304" pitchFamily="18" charset="0"/>
              </a:rPr>
              <a:t> </a:t>
            </a:r>
            <a:r>
              <a:rPr lang="ka-GE" sz="1400" dirty="0">
                <a:ea typeface="Calibri" panose="020F0502020204030204" pitchFamily="34" charset="0"/>
                <a:cs typeface="Sylfaen" panose="010A0502050306030303" pitchFamily="18" charset="0"/>
              </a:rPr>
              <a:t>წერტილების</a:t>
            </a:r>
            <a:r>
              <a:rPr lang="ka-GE" sz="1400" dirty="0">
                <a:ea typeface="Calibri" panose="020F0502020204030204" pitchFamily="34" charset="0"/>
                <a:cs typeface="Times New Roman" panose="02020603050405020304" pitchFamily="18" charset="0"/>
              </a:rPr>
              <a:t> (</a:t>
            </a:r>
            <a:r>
              <a:rPr lang="ka-GE" sz="1400" dirty="0">
                <a:ea typeface="Calibri" panose="020F0502020204030204" pitchFamily="34" charset="0"/>
                <a:cs typeface="Sylfaen" panose="010A0502050306030303" pitchFamily="18" charset="0"/>
              </a:rPr>
              <a:t>წერტ</a:t>
            </a:r>
            <a:r>
              <a:rPr lang="ka-GE" sz="1400" dirty="0">
                <a:ea typeface="Calibri" panose="020F0502020204030204" pitchFamily="34" charset="0"/>
                <a:cs typeface="Times New Roman" panose="02020603050405020304" pitchFamily="18" charset="0"/>
              </a:rPr>
              <a:t>. №  2÷5) </a:t>
            </a:r>
            <a:r>
              <a:rPr lang="ka-GE" sz="1400" dirty="0">
                <a:ea typeface="Calibri" panose="020F0502020204030204" pitchFamily="34" charset="0"/>
                <a:cs typeface="Sylfaen" panose="010A0502050306030303" pitchFamily="18" charset="0"/>
              </a:rPr>
              <a:t>მიმართაც.</a:t>
            </a:r>
            <a:endParaRPr lang="ka-GE" sz="1400" dirty="0">
              <a:ea typeface="Calibri" panose="020F0502020204030204" pitchFamily="34" charset="0"/>
              <a:cs typeface="Times New Roman" panose="02020603050405020304" pitchFamily="18" charset="0"/>
            </a:endParaRPr>
          </a:p>
          <a:p>
            <a:pPr algn="just">
              <a:spcBef>
                <a:spcPts val="300"/>
              </a:spcBef>
              <a:spcAft>
                <a:spcPts val="300"/>
              </a:spcAft>
            </a:pPr>
            <a:r>
              <a:rPr lang="ka-GE" sz="1400" dirty="0" smtClean="0">
                <a:ea typeface="Calibri" panose="020F0502020204030204" pitchFamily="34" charset="0"/>
                <a:cs typeface="Sylfaen" panose="010A0502050306030303" pitchFamily="18" charset="0"/>
              </a:rPr>
              <a:t>გაანგარიშებამ </a:t>
            </a:r>
            <a:r>
              <a:rPr lang="ka-GE" sz="1400" dirty="0">
                <a:ea typeface="Calibri" panose="020F0502020204030204" pitchFamily="34" charset="0"/>
                <a:cs typeface="Sylfaen" panose="010A0502050306030303" pitchFamily="18" charset="0"/>
              </a:rPr>
              <a:t>აჩვენა, რომ ყველა ინგრედიენტის მაქსიმალური კონცენტრაცია პრაქტიკულად ნულის ტოლია</a:t>
            </a:r>
            <a:endParaRPr lang="ka-GE" sz="1400" dirty="0"/>
          </a:p>
        </p:txBody>
      </p:sp>
      <p:sp>
        <p:nvSpPr>
          <p:cNvPr id="6" name="Rectangle 5"/>
          <p:cNvSpPr/>
          <p:nvPr/>
        </p:nvSpPr>
        <p:spPr>
          <a:xfrm>
            <a:off x="670178" y="4915186"/>
            <a:ext cx="8616617" cy="1454244"/>
          </a:xfrm>
          <a:prstGeom prst="rect">
            <a:avLst/>
          </a:prstGeom>
        </p:spPr>
        <p:txBody>
          <a:bodyPr wrap="square">
            <a:spAutoFit/>
          </a:bodyPr>
          <a:lstStyle/>
          <a:p>
            <a:r>
              <a:rPr lang="ka-GE" sz="1600" dirty="0" smtClean="0">
                <a:solidFill>
                  <a:srgbClr val="C0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ხმაურის გავრცელება</a:t>
            </a:r>
          </a:p>
          <a:p>
            <a:pPr algn="just">
              <a:spcBef>
                <a:spcPts val="300"/>
              </a:spcBef>
              <a:spcAft>
                <a:spcPts val="300"/>
              </a:spcAft>
            </a:pPr>
            <a:r>
              <a:rPr lang="ka-GE" sz="1400" dirty="0">
                <a:ea typeface="Calibri" panose="020F0502020204030204" pitchFamily="34" charset="0"/>
                <a:cs typeface="Sylfaen" panose="010A0502050306030303" pitchFamily="18" charset="0"/>
              </a:rPr>
              <a:t>ხმაური გავრცელებასთან დაკავშირებული ნეგატიური ზემოქმედების რისკები არ იქნება მაღალი, რადგან საწარმოს ტერიტორიაზე მიმდინარე ტექნოლოგიური პროცესები შესრულდება დახურულ შენობებში და ამასთანავე საცხოვრებელი ზონიდან დაცილების </a:t>
            </a:r>
            <a:r>
              <a:rPr lang="ka-GE" sz="1400" dirty="0" smtClean="0">
                <a:ea typeface="Calibri" panose="020F0502020204030204" pitchFamily="34" charset="0"/>
                <a:cs typeface="Sylfaen" panose="010A0502050306030303" pitchFamily="18" charset="0"/>
              </a:rPr>
              <a:t>მანძილის </a:t>
            </a:r>
            <a:r>
              <a:rPr lang="ka-GE" sz="1400" dirty="0">
                <a:ea typeface="Calibri" panose="020F0502020204030204" pitchFamily="34" charset="0"/>
                <a:cs typeface="Sylfaen" panose="010A0502050306030303" pitchFamily="18" charset="0"/>
              </a:rPr>
              <a:t>(450 მ) </a:t>
            </a:r>
            <a:r>
              <a:rPr lang="ka-GE" sz="1400" dirty="0" smtClean="0">
                <a:ea typeface="Calibri" panose="020F0502020204030204" pitchFamily="34" charset="0"/>
                <a:cs typeface="Sylfaen" panose="010A0502050306030303" pitchFamily="18" charset="0"/>
              </a:rPr>
              <a:t>გათვალისწინებით, </a:t>
            </a:r>
            <a:r>
              <a:rPr lang="ka-GE" sz="1400" dirty="0">
                <a:ea typeface="Calibri" panose="020F0502020204030204" pitchFamily="34" charset="0"/>
                <a:cs typeface="Sylfaen" panose="010A0502050306030303" pitchFamily="18" charset="0"/>
              </a:rPr>
              <a:t>ხმაურის ზენორმატიულ გავრცელებას ადგილი არ </a:t>
            </a:r>
            <a:r>
              <a:rPr lang="ka-GE" sz="1400" dirty="0" smtClean="0">
                <a:ea typeface="Calibri" panose="020F0502020204030204" pitchFamily="34" charset="0"/>
                <a:cs typeface="Sylfaen" panose="010A0502050306030303" pitchFamily="18" charset="0"/>
              </a:rPr>
              <a:t>ექნება. გაანგარიშების შედეგების მიხედვით უახლოესი საცხოვრებელ სახლთან ხმაურის გავრცელების დონე არ იქნება 35 დბა-ზე მეტი.  </a:t>
            </a:r>
            <a:endParaRPr lang="ka-GE" sz="1400" dirty="0">
              <a:ea typeface="Calibri" panose="020F0502020204030204" pitchFamily="34" charset="0"/>
              <a:cs typeface="Sylfaen" panose="010A0502050306030303" pitchFamily="18" charset="0"/>
            </a:endParaRPr>
          </a:p>
        </p:txBody>
      </p:sp>
    </p:spTree>
    <p:extLst>
      <p:ext uri="{BB962C8B-B14F-4D97-AF65-F5344CB8AC3E}">
        <p14:creationId xmlns:p14="http://schemas.microsoft.com/office/powerpoint/2010/main" val="3148833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30" y="1124591"/>
            <a:ext cx="8804852" cy="1293028"/>
          </a:xfrm>
        </p:spPr>
        <p:txBody>
          <a:bodyPr>
            <a:noAutofit/>
          </a:bodyPr>
          <a:lstStyle/>
          <a:p>
            <a:r>
              <a:rPr lang="ka-GE" sz="2000" b="1" dirty="0">
                <a:solidFill>
                  <a:schemeClr val="accent1">
                    <a:lumMod val="75000"/>
                  </a:schemeClr>
                </a:solidFill>
              </a:rPr>
              <a:t>საქართველოს კანონის “გარემოსდაცვითი შეფასების კოდექსი” პროცედურები</a:t>
            </a:r>
            <a:r>
              <a:rPr lang="ka-GE" sz="2000" dirty="0">
                <a:solidFill>
                  <a:schemeClr val="accent1">
                    <a:lumMod val="75000"/>
                  </a:schemeClr>
                </a:solidFill>
              </a:rPr>
              <a:t/>
            </a:r>
            <a:br>
              <a:rPr lang="ka-GE" sz="2000" dirty="0">
                <a:solidFill>
                  <a:schemeClr val="accent1">
                    <a:lumMod val="75000"/>
                  </a:schemeClr>
                </a:solidFill>
              </a:rPr>
            </a:br>
            <a:r>
              <a:rPr lang="ka-GE" sz="2000" dirty="0">
                <a:solidFill>
                  <a:schemeClr val="accent1">
                    <a:lumMod val="75000"/>
                  </a:schemeClr>
                </a:solidFill>
              </a:rPr>
              <a:t/>
            </a:r>
            <a:br>
              <a:rPr lang="ka-GE" sz="2000" dirty="0">
                <a:solidFill>
                  <a:schemeClr val="accent1">
                    <a:lumMod val="75000"/>
                  </a:schemeClr>
                </a:solidFill>
              </a:rPr>
            </a:br>
            <a:endParaRPr lang="en-US" sz="2000" dirty="0">
              <a:solidFill>
                <a:schemeClr val="accent1">
                  <a:lumMod val="75000"/>
                </a:schemeClr>
              </a:solidFill>
            </a:endParaRPr>
          </a:p>
        </p:txBody>
      </p:sp>
      <p:sp>
        <p:nvSpPr>
          <p:cNvPr id="3" name="Content Placeholder 2"/>
          <p:cNvSpPr>
            <a:spLocks noGrp="1"/>
          </p:cNvSpPr>
          <p:nvPr>
            <p:ph idx="1"/>
          </p:nvPr>
        </p:nvSpPr>
        <p:spPr>
          <a:xfrm>
            <a:off x="569999" y="2788920"/>
            <a:ext cx="11049346" cy="4069080"/>
          </a:xfrm>
        </p:spPr>
        <p:txBody>
          <a:bodyPr>
            <a:normAutofit/>
          </a:bodyPr>
          <a:lstStyle/>
          <a:p>
            <a:pPr algn="just" fontAlgn="base"/>
            <a:r>
              <a:rPr lang="ka-GE" sz="1800" dirty="0" err="1"/>
              <a:t>სკოპინგის</a:t>
            </a:r>
            <a:r>
              <a:rPr lang="ka-GE" sz="1800" dirty="0"/>
              <a:t> </a:t>
            </a:r>
            <a:r>
              <a:rPr lang="ka-GE" sz="1800" dirty="0" smtClean="0"/>
              <a:t>ანგარიში;</a:t>
            </a:r>
          </a:p>
          <a:p>
            <a:pPr algn="just" fontAlgn="base"/>
            <a:r>
              <a:rPr lang="ka-GE" sz="1800" dirty="0" smtClean="0"/>
              <a:t>საზოგადოების </a:t>
            </a:r>
            <a:r>
              <a:rPr lang="ka-GE" sz="1800" dirty="0"/>
              <a:t>ინფორმირება, საჯარო განხილვა, </a:t>
            </a:r>
            <a:r>
              <a:rPr lang="ka-GE" sz="1800" dirty="0" smtClean="0"/>
              <a:t>მოსაზრებების გათვალისწინება</a:t>
            </a:r>
            <a:endParaRPr lang="ka-GE" sz="1800" dirty="0"/>
          </a:p>
          <a:p>
            <a:pPr algn="just" fontAlgn="base"/>
            <a:r>
              <a:rPr lang="ka-GE" sz="1800" dirty="0" err="1" smtClean="0"/>
              <a:t>სკოპინგის</a:t>
            </a:r>
            <a:r>
              <a:rPr lang="ka-GE" sz="1800" dirty="0" smtClean="0"/>
              <a:t> დასკვნა</a:t>
            </a:r>
          </a:p>
          <a:p>
            <a:pPr algn="just" fontAlgn="base"/>
            <a:r>
              <a:rPr lang="ka-GE" sz="1800" dirty="0" err="1" smtClean="0"/>
              <a:t>გზშ</a:t>
            </a:r>
            <a:r>
              <a:rPr lang="ka-GE" sz="1800" dirty="0" smtClean="0"/>
              <a:t>-ის ანგარიში</a:t>
            </a:r>
          </a:p>
          <a:p>
            <a:pPr algn="just" fontAlgn="base"/>
            <a:r>
              <a:rPr lang="ka-GE" sz="1800" dirty="0" smtClean="0"/>
              <a:t>საზოგადოების </a:t>
            </a:r>
            <a:r>
              <a:rPr lang="ka-GE" sz="1800" dirty="0"/>
              <a:t>ინფორმირება, საჯარო განხილვა, მოსაზრებების </a:t>
            </a:r>
            <a:r>
              <a:rPr lang="ka-GE" sz="1800" dirty="0" smtClean="0"/>
              <a:t>გათვალისწინება</a:t>
            </a:r>
          </a:p>
          <a:p>
            <a:pPr algn="just" fontAlgn="base"/>
            <a:r>
              <a:rPr lang="ka-GE" sz="1800" dirty="0" smtClean="0"/>
              <a:t>გარემოსდაცვითი </a:t>
            </a:r>
            <a:r>
              <a:rPr lang="ka-GE" sz="1800" dirty="0"/>
              <a:t>გადაწყვეტილება</a:t>
            </a:r>
          </a:p>
          <a:p>
            <a:endParaRPr lang="en-US" dirty="0"/>
          </a:p>
        </p:txBody>
      </p:sp>
    </p:spTree>
    <p:extLst>
      <p:ext uri="{BB962C8B-B14F-4D97-AF65-F5344CB8AC3E}">
        <p14:creationId xmlns:p14="http://schemas.microsoft.com/office/powerpoint/2010/main" val="3047568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781" y="739144"/>
            <a:ext cx="8140205" cy="724283"/>
          </a:xfrm>
        </p:spPr>
        <p:txBody>
          <a:bodyPr>
            <a:noAutofit/>
          </a:bodyPr>
          <a:lstStyle/>
          <a:p>
            <a:r>
              <a:rPr lang="ka-GE" sz="2000" dirty="0">
                <a:solidFill>
                  <a:srgbClr val="C00000"/>
                </a:solidFill>
                <a:effectLst>
                  <a:outerShdw blurRad="38100" dist="38100" dir="2700000" algn="tl">
                    <a:srgbClr val="000000">
                      <a:alpha val="43137"/>
                    </a:srgbClr>
                  </a:outerShdw>
                </a:effectLst>
              </a:rPr>
              <a:t>შესაძლო ნეგატიური ზემოქმედების რისკების წინასწარი შეფასება</a:t>
            </a:r>
            <a:endParaRPr lang="en-US" sz="2000" dirty="0">
              <a:solidFill>
                <a:srgbClr val="C00000"/>
              </a:solidFill>
              <a:effectLst>
                <a:outerShdw blurRad="38100" dist="38100" dir="2700000" algn="tl">
                  <a:srgbClr val="000000">
                    <a:alpha val="43137"/>
                  </a:srgbClr>
                </a:outerShdw>
              </a:effectLst>
            </a:endParaRPr>
          </a:p>
        </p:txBody>
      </p:sp>
      <p:sp>
        <p:nvSpPr>
          <p:cNvPr id="5" name="Rectangle 4"/>
          <p:cNvSpPr/>
          <p:nvPr/>
        </p:nvSpPr>
        <p:spPr>
          <a:xfrm>
            <a:off x="854242" y="1463427"/>
            <a:ext cx="8388335" cy="3439403"/>
          </a:xfrm>
          <a:prstGeom prst="rect">
            <a:avLst/>
          </a:prstGeom>
        </p:spPr>
        <p:txBody>
          <a:bodyPr wrap="square">
            <a:spAutoFit/>
          </a:bodyPr>
          <a:lstStyle/>
          <a:p>
            <a:pPr algn="just">
              <a:spcBef>
                <a:spcPts val="300"/>
              </a:spcBef>
            </a:pPr>
            <a:r>
              <a:rPr lang="ka-GE" sz="1600" dirty="0" smtClean="0">
                <a:solidFill>
                  <a:srgbClr val="C00000"/>
                </a:solidFill>
                <a:effectLst>
                  <a:outerShdw blurRad="38100" dist="38100" dir="2700000" algn="tl">
                    <a:srgbClr val="000000">
                      <a:alpha val="43137"/>
                    </a:srgbClr>
                  </a:outerShdw>
                </a:effectLst>
                <a:ea typeface="Calibri" panose="020F0502020204030204" pitchFamily="34" charset="0"/>
                <a:cs typeface="Sylfaen" panose="010A0502050306030303" pitchFamily="18" charset="0"/>
              </a:rPr>
              <a:t>ბიოლოგიური გარემო</a:t>
            </a:r>
          </a:p>
          <a:p>
            <a:pPr marL="285750" indent="-285750" algn="just">
              <a:spcBef>
                <a:spcPts val="300"/>
              </a:spcBef>
              <a:buFont typeface="Arial" panose="020B0604020202020204" pitchFamily="34" charset="0"/>
              <a:buChar char="•"/>
            </a:pPr>
            <a:r>
              <a:rPr lang="ka-GE" sz="1400" dirty="0" smtClean="0"/>
              <a:t>ფოთის </a:t>
            </a:r>
            <a:r>
              <a:rPr lang="ka-GE" sz="1400" dirty="0"/>
              <a:t>თავისუფალი ინდუსტრიული ზონის ფორმირების პროცესში ჩატარებული დიდი მოცულობის მოსამზადებელი </a:t>
            </a:r>
            <a:r>
              <a:rPr lang="ka-GE" sz="1400" dirty="0" smtClean="0"/>
              <a:t>სამუშაოები: </a:t>
            </a:r>
            <a:r>
              <a:rPr lang="ka-GE" sz="1400" dirty="0"/>
              <a:t>ტერიტორიის </a:t>
            </a:r>
            <a:r>
              <a:rPr lang="ka-GE" sz="1400" dirty="0" smtClean="0"/>
              <a:t>მოღობვა, </a:t>
            </a:r>
            <a:r>
              <a:rPr lang="ka-GE" sz="1400" dirty="0"/>
              <a:t>ადმინისტრაციული შენობა-ნაგებობების </a:t>
            </a:r>
            <a:r>
              <a:rPr lang="ka-GE" sz="1400" dirty="0" smtClean="0"/>
              <a:t>მოწყობა, </a:t>
            </a:r>
            <a:r>
              <a:rPr lang="ka-GE" sz="1400" dirty="0"/>
              <a:t>ტერიტორიის </a:t>
            </a:r>
            <a:r>
              <a:rPr lang="ka-GE" sz="1400" dirty="0" smtClean="0"/>
              <a:t>დაგეგმარება </a:t>
            </a:r>
            <a:r>
              <a:rPr lang="ka-GE" sz="1400" dirty="0"/>
              <a:t>და პერსპექტიული საწარმოებისათვის გამოყოფილი უბნების მშენებლობისათვის </a:t>
            </a:r>
            <a:r>
              <a:rPr lang="ka-GE" sz="1400" dirty="0" smtClean="0"/>
              <a:t>მომზადება.   </a:t>
            </a:r>
            <a:endParaRPr lang="ka-GE" sz="1400" dirty="0"/>
          </a:p>
          <a:p>
            <a:pPr marL="285750" indent="-285750" algn="just">
              <a:spcBef>
                <a:spcPts val="300"/>
              </a:spcBef>
              <a:buFont typeface="Arial" panose="020B0604020202020204" pitchFamily="34" charset="0"/>
              <a:buChar char="•"/>
            </a:pPr>
            <a:r>
              <a:rPr lang="ka-GE" sz="1400" dirty="0"/>
              <a:t>დღეისათვის საპროექტო ტერიტორია </a:t>
            </a:r>
            <a:r>
              <a:rPr lang="ka-GE" sz="1400" dirty="0" err="1" smtClean="0"/>
              <a:t>მოსწორებულია</a:t>
            </a:r>
            <a:r>
              <a:rPr lang="ka-GE" sz="1400" dirty="0" smtClean="0"/>
              <a:t> და </a:t>
            </a:r>
            <a:r>
              <a:rPr lang="ka-GE" sz="1400" dirty="0"/>
              <a:t>გასუფთავებულია მცენარეული </a:t>
            </a:r>
            <a:r>
              <a:rPr lang="ka-GE" sz="1400" dirty="0" smtClean="0"/>
              <a:t>საფარისაგან. </a:t>
            </a:r>
            <a:r>
              <a:rPr lang="ka-GE" sz="1400" dirty="0"/>
              <a:t>შესაბამისად დაგეგმილი საქმიანობის (საწარმოს მოწყობა და ექსპლუატაცია) განხორციელება მცენარეულ საფარზე ნეგატიურ ზემოქმედებასთან დაკავშირებული არ ინება.   </a:t>
            </a:r>
          </a:p>
          <a:p>
            <a:pPr marL="285750" indent="-285750" algn="just">
              <a:spcBef>
                <a:spcPts val="300"/>
              </a:spcBef>
              <a:buFont typeface="Arial" panose="020B0604020202020204" pitchFamily="34" charset="0"/>
              <a:buChar char="•"/>
            </a:pPr>
            <a:r>
              <a:rPr lang="ka-GE" sz="1400" dirty="0"/>
              <a:t>ვინაიდან ტერიტორია წარმოადგენს სამრეწველო ზონას, რომელიც განიცდის მაღალ ანთროპოგენურ დატვირთვას და ამასთან ბუნებრივი მცენარეულობა არ არის წარმოდგენილი (შესაბამისად არ არსებობს ცხოველთა მნიშვნელოვანი საბინადრო ადგილები), იგი ასევე ღარიბია ცხოველთა მრავალფეროვნებით. საწარმოს მოწყობისათვის შერჩეულ ტერიტორიაზე შესაძლებელია მხოლოდ ცხოველთა </a:t>
            </a:r>
            <a:r>
              <a:rPr lang="ka-GE" sz="1400" dirty="0" err="1"/>
              <a:t>სინანტროპული</a:t>
            </a:r>
            <a:r>
              <a:rPr lang="ka-GE" sz="1400" dirty="0"/>
              <a:t> სახეობების არსებობა. აღნიშნულის გათვალისწინებით საქმიანობის ნორმალური რეჟიმით წარმართვის პირობებში, ასევე მინიმალურია </a:t>
            </a:r>
            <a:r>
              <a:rPr lang="ka-GE" sz="1400" dirty="0" smtClean="0"/>
              <a:t>ცხოველთა </a:t>
            </a:r>
            <a:r>
              <a:rPr lang="ka-GE" sz="1400" dirty="0" err="1" smtClean="0"/>
              <a:t>სახეოებებზე</a:t>
            </a:r>
            <a:r>
              <a:rPr lang="ka-GE" sz="1400" dirty="0" smtClean="0"/>
              <a:t> </a:t>
            </a:r>
            <a:r>
              <a:rPr lang="ka-GE" sz="1400" dirty="0"/>
              <a:t>ნეგატიური ზემოქმედების რისკი. </a:t>
            </a:r>
          </a:p>
        </p:txBody>
      </p:sp>
    </p:spTree>
    <p:extLst>
      <p:ext uri="{BB962C8B-B14F-4D97-AF65-F5344CB8AC3E}">
        <p14:creationId xmlns:p14="http://schemas.microsoft.com/office/powerpoint/2010/main" val="122764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982" y="563182"/>
            <a:ext cx="6030196" cy="724283"/>
          </a:xfrm>
        </p:spPr>
        <p:txBody>
          <a:bodyPr>
            <a:noAutofit/>
          </a:bodyPr>
          <a:lstStyle/>
          <a:p>
            <a:r>
              <a:rPr lang="ka-GE" sz="2400" dirty="0">
                <a:solidFill>
                  <a:srgbClr val="C00000"/>
                </a:solidFill>
                <a:effectLst>
                  <a:outerShdw blurRad="38100" dist="38100" dir="2700000" algn="tl">
                    <a:srgbClr val="000000">
                      <a:alpha val="43137"/>
                    </a:srgbClr>
                  </a:outerShdw>
                </a:effectLst>
              </a:rPr>
              <a:t>შესაძლო ნეგატიური ზემოქმედების რისკების წინასწარი შეფასება</a:t>
            </a:r>
            <a:endParaRPr lang="en-US" sz="2400" dirty="0">
              <a:solidFill>
                <a:srgbClr val="C00000"/>
              </a:solidFill>
              <a:effectLst>
                <a:outerShdw blurRad="38100" dist="38100" dir="2700000" algn="tl">
                  <a:srgbClr val="000000">
                    <a:alpha val="43137"/>
                  </a:srgbClr>
                </a:outerShdw>
              </a:effectLst>
            </a:endParaRPr>
          </a:p>
        </p:txBody>
      </p:sp>
      <p:sp>
        <p:nvSpPr>
          <p:cNvPr id="8" name="Rectangle 7"/>
          <p:cNvSpPr/>
          <p:nvPr/>
        </p:nvSpPr>
        <p:spPr>
          <a:xfrm>
            <a:off x="1155032" y="1287465"/>
            <a:ext cx="7820526" cy="4616648"/>
          </a:xfrm>
          <a:prstGeom prst="rect">
            <a:avLst/>
          </a:prstGeom>
        </p:spPr>
        <p:txBody>
          <a:bodyPr wrap="square">
            <a:spAutoFit/>
          </a:bodyPr>
          <a:lstStyle/>
          <a:p>
            <a:pPr algn="just">
              <a:spcBef>
                <a:spcPts val="600"/>
              </a:spcBef>
              <a:spcAft>
                <a:spcPts val="600"/>
              </a:spcAft>
            </a:pPr>
            <a:r>
              <a:rPr lang="ka-GE" dirty="0" smtClean="0">
                <a:solidFill>
                  <a:srgbClr val="C0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ნარჩენების მართვა</a:t>
            </a:r>
          </a:p>
          <a:p>
            <a:pPr marL="285750" indent="-285750" algn="just">
              <a:spcBef>
                <a:spcPts val="600"/>
              </a:spcBef>
              <a:spcAft>
                <a:spcPts val="600"/>
              </a:spcAft>
              <a:buFont typeface="Arial" panose="020B0604020202020204" pitchFamily="34" charset="0"/>
              <a:buChar char="•"/>
            </a:pPr>
            <a:r>
              <a:rPr lang="ka-GE" sz="1400" dirty="0" smtClean="0">
                <a:ea typeface="Calibri" panose="020F0502020204030204" pitchFamily="34" charset="0"/>
                <a:cs typeface="Times New Roman" panose="02020603050405020304" pitchFamily="18" charset="0"/>
              </a:rPr>
              <a:t>მშენებლობის </a:t>
            </a:r>
            <a:r>
              <a:rPr lang="ka-GE" sz="1400" dirty="0">
                <a:ea typeface="Calibri" panose="020F0502020204030204" pitchFamily="34" charset="0"/>
                <a:cs typeface="Times New Roman" panose="02020603050405020304" pitchFamily="18" charset="0"/>
              </a:rPr>
              <a:t>ეტაპზე წარმოქმნილი ნარჩენები ძირითადად დაკავშირებული იქნება შენობა-ნაგებობების და გარე პერიმეტრის მოწყობის სამუშაოებთან, რა დროსაც მოსალოდნელია როგორც </a:t>
            </a:r>
            <a:r>
              <a:rPr lang="ka-GE" sz="1400" dirty="0" smtClean="0">
                <a:ea typeface="Calibri" panose="020F0502020204030204" pitchFamily="34" charset="0"/>
                <a:cs typeface="Times New Roman" panose="02020603050405020304" pitchFamily="18" charset="0"/>
              </a:rPr>
              <a:t>სახიფათო, </a:t>
            </a:r>
            <a:r>
              <a:rPr lang="ka-GE" sz="1400" dirty="0">
                <a:ea typeface="Calibri" panose="020F0502020204030204" pitchFamily="34" charset="0"/>
                <a:cs typeface="Times New Roman" panose="02020603050405020304" pitchFamily="18" charset="0"/>
              </a:rPr>
              <a:t>ასევე </a:t>
            </a:r>
            <a:r>
              <a:rPr lang="ka-GE" sz="1400" dirty="0" err="1">
                <a:ea typeface="Calibri" panose="020F0502020204030204" pitchFamily="34" charset="0"/>
                <a:cs typeface="Times New Roman" panose="02020603050405020304" pitchFamily="18" charset="0"/>
              </a:rPr>
              <a:t>არასახიფათო</a:t>
            </a:r>
            <a:r>
              <a:rPr lang="ka-GE" sz="1400" dirty="0">
                <a:ea typeface="Calibri" panose="020F0502020204030204" pitchFamily="34" charset="0"/>
                <a:cs typeface="Times New Roman" panose="02020603050405020304" pitchFamily="18" charset="0"/>
              </a:rPr>
              <a:t> ნარჩენების წარმოქნას.  მშენებლობის ფაზაზე წარმოქმნილი ნარჩენების სახეობები  არ განსხვავდება სხვა </a:t>
            </a:r>
            <a:r>
              <a:rPr lang="ka-GE" sz="1400" dirty="0" smtClean="0">
                <a:ea typeface="Calibri" panose="020F0502020204030204" pitchFamily="34" charset="0"/>
                <a:cs typeface="Times New Roman" panose="02020603050405020304" pitchFamily="18" charset="0"/>
              </a:rPr>
              <a:t>სამშენებელო </a:t>
            </a:r>
            <a:r>
              <a:rPr lang="ka-GE" sz="1400" dirty="0">
                <a:ea typeface="Calibri" panose="020F0502020204030204" pitchFamily="34" charset="0"/>
                <a:cs typeface="Times New Roman" panose="02020603050405020304" pitchFamily="18" charset="0"/>
              </a:rPr>
              <a:t>სამუშაოების დროს წარმოქმნილი ნარჩენების სახეობებისგან.  </a:t>
            </a:r>
          </a:p>
          <a:p>
            <a:pPr marL="285750" indent="-285750" algn="just">
              <a:spcBef>
                <a:spcPts val="600"/>
              </a:spcBef>
              <a:spcAft>
                <a:spcPts val="600"/>
              </a:spcAft>
              <a:buFont typeface="Arial" panose="020B0604020202020204" pitchFamily="34" charset="0"/>
              <a:buChar char="•"/>
            </a:pPr>
            <a:r>
              <a:rPr lang="ka-GE" sz="1400" dirty="0">
                <a:ea typeface="Calibri" panose="020F0502020204030204" pitchFamily="34" charset="0"/>
                <a:cs typeface="Times New Roman" panose="02020603050405020304" pitchFamily="18" charset="0"/>
              </a:rPr>
              <a:t>ექსპლუატაციის ფაზაზე მოსალოდნელი </a:t>
            </a:r>
            <a:r>
              <a:rPr lang="ka-GE" sz="1400" dirty="0" smtClean="0">
                <a:ea typeface="Calibri" panose="020F0502020204030204" pitchFamily="34" charset="0"/>
                <a:cs typeface="Times New Roman" panose="02020603050405020304" pitchFamily="18" charset="0"/>
              </a:rPr>
              <a:t>ნარჩენებიდან აღსანიშნავია  </a:t>
            </a:r>
            <a:r>
              <a:rPr lang="ka-GE" sz="1400" dirty="0" err="1">
                <a:ea typeface="Calibri" panose="020F0502020204030204" pitchFamily="34" charset="0"/>
                <a:cs typeface="Times New Roman" panose="02020603050405020304" pitchFamily="18" charset="0"/>
              </a:rPr>
              <a:t>მტვერდამჭერ</a:t>
            </a:r>
            <a:r>
              <a:rPr lang="ka-GE" sz="1400" dirty="0">
                <a:ea typeface="Calibri" panose="020F0502020204030204" pitchFamily="34" charset="0"/>
                <a:cs typeface="Times New Roman" panose="02020603050405020304" pitchFamily="18" charset="0"/>
              </a:rPr>
              <a:t> დანადგარებში დაგროვილი მტვერი ალუმინის </a:t>
            </a:r>
            <a:r>
              <a:rPr lang="ka-GE" sz="1400" dirty="0" smtClean="0">
                <a:ea typeface="Calibri" panose="020F0502020204030204" pitchFamily="34" charset="0"/>
                <a:cs typeface="Times New Roman" panose="02020603050405020304" pitchFamily="18" charset="0"/>
              </a:rPr>
              <a:t>და </a:t>
            </a:r>
            <a:r>
              <a:rPr lang="ka-GE" sz="1400" dirty="0" err="1">
                <a:ea typeface="Calibri" panose="020F0502020204030204" pitchFamily="34" charset="0"/>
                <a:cs typeface="Times New Roman" panose="02020603050405020304" pitchFamily="18" charset="0"/>
              </a:rPr>
              <a:t>ტუთიის</a:t>
            </a:r>
            <a:r>
              <a:rPr lang="ka-GE" sz="1400" dirty="0">
                <a:ea typeface="Calibri" panose="020F0502020204030204" pitchFamily="34" charset="0"/>
                <a:cs typeface="Times New Roman" panose="02020603050405020304" pitchFamily="18" charset="0"/>
              </a:rPr>
              <a:t> შენადნობების მტვერი, </a:t>
            </a:r>
            <a:r>
              <a:rPr lang="ka-GE" sz="1400" dirty="0" err="1">
                <a:ea typeface="Calibri" panose="020F0502020204030204" pitchFamily="34" charset="0"/>
                <a:cs typeface="Times New Roman" panose="02020603050405020304" pitchFamily="18" charset="0"/>
              </a:rPr>
              <a:t>საფანტჭავლური</a:t>
            </a:r>
            <a:r>
              <a:rPr lang="ka-GE" sz="1400" dirty="0">
                <a:ea typeface="Calibri" panose="020F0502020204030204" pitchFamily="34" charset="0"/>
                <a:cs typeface="Times New Roman" panose="02020603050405020304" pitchFamily="18" charset="0"/>
              </a:rPr>
              <a:t> დანადგარის ფუნქციონირების პროცესში წარმოქმნილი მტვერი (მტვერი და წიდა დაახლოებით 5 ტ/წელ), პერსონალის მიერ ნამზადის ხელით დამუშავების პროცესში წარმოქმნილი მტვერი (დაახლოებით 0.01 ტ/წელ), ნამზადის ჭრით </a:t>
            </a:r>
            <a:r>
              <a:rPr lang="ka-GE" sz="1400" dirty="0" smtClean="0">
                <a:ea typeface="Calibri" panose="020F0502020204030204" pitchFamily="34" charset="0"/>
                <a:cs typeface="Times New Roman" panose="02020603050405020304" pitchFamily="18" charset="0"/>
              </a:rPr>
              <a:t>დამუშავების </a:t>
            </a:r>
            <a:r>
              <a:rPr lang="ka-GE" sz="1400" dirty="0">
                <a:ea typeface="Calibri" panose="020F0502020204030204" pitchFamily="34" charset="0"/>
                <a:cs typeface="Times New Roman" panose="02020603050405020304" pitchFamily="18" charset="0"/>
              </a:rPr>
              <a:t>პროცესში წარმოქმნილი მეტალის </a:t>
            </a:r>
            <a:r>
              <a:rPr lang="ka-GE" sz="1400" dirty="0" smtClean="0">
                <a:ea typeface="Calibri" panose="020F0502020204030204" pitchFamily="34" charset="0"/>
                <a:cs typeface="Times New Roman" panose="02020603050405020304" pitchFamily="18" charset="0"/>
              </a:rPr>
              <a:t>ნარჩენები </a:t>
            </a:r>
            <a:r>
              <a:rPr lang="ka-GE" sz="1400" dirty="0">
                <a:ea typeface="Calibri" panose="020F0502020204030204" pitchFamily="34" charset="0"/>
                <a:cs typeface="Times New Roman" panose="02020603050405020304" pitchFamily="18" charset="0"/>
              </a:rPr>
              <a:t>(დაახლოებით 10 ტ/წ</a:t>
            </a:r>
            <a:r>
              <a:rPr lang="ka-GE" sz="1400" dirty="0" smtClean="0">
                <a:ea typeface="Calibri" panose="020F0502020204030204" pitchFamily="34" charset="0"/>
                <a:cs typeface="Times New Roman" panose="02020603050405020304" pitchFamily="18" charset="0"/>
              </a:rPr>
              <a:t>), და სხვა.</a:t>
            </a:r>
          </a:p>
          <a:p>
            <a:pPr marL="285750" indent="-285750" algn="just">
              <a:spcBef>
                <a:spcPts val="600"/>
              </a:spcBef>
              <a:spcAft>
                <a:spcPts val="600"/>
              </a:spcAft>
              <a:buFont typeface="Arial" panose="020B0604020202020204" pitchFamily="34" charset="0"/>
              <a:buChar char="•"/>
            </a:pPr>
            <a:r>
              <a:rPr lang="ka-GE" sz="1400" dirty="0" smtClean="0">
                <a:ea typeface="Calibri" panose="020F0502020204030204" pitchFamily="34" charset="0"/>
                <a:cs typeface="Times New Roman" panose="02020603050405020304" pitchFamily="18" charset="0"/>
              </a:rPr>
              <a:t>წარმოქმნილი </a:t>
            </a:r>
            <a:r>
              <a:rPr lang="ka-GE" sz="1400" dirty="0">
                <a:ea typeface="Calibri" panose="020F0502020204030204" pitchFamily="34" charset="0"/>
                <a:cs typeface="Times New Roman" panose="02020603050405020304" pitchFamily="18" charset="0"/>
              </a:rPr>
              <a:t>სახიფათო ნარჩენები შემდგომი მართვის მიზნით, გადაეცემა ამ საქმიანობაზე შესაბამისი ნებართვის მქონე კონტრაქტორს. სახიფათო ნარჩენების დროებითი განთავსებისათვის, საწარმოს შენობაში გამოყოფილი იქნება შესაბამისი ფართობის და აღჭურვილობის მქონე სათავსი.  </a:t>
            </a:r>
          </a:p>
          <a:p>
            <a:pPr marL="285750" indent="-285750" algn="just">
              <a:spcBef>
                <a:spcPts val="600"/>
              </a:spcBef>
              <a:spcAft>
                <a:spcPts val="600"/>
              </a:spcAft>
              <a:buFont typeface="Arial" panose="020B0604020202020204" pitchFamily="34" charset="0"/>
              <a:buChar char="•"/>
            </a:pPr>
            <a:r>
              <a:rPr lang="ka-GE" sz="1400" dirty="0">
                <a:ea typeface="Calibri" panose="020F0502020204030204" pitchFamily="34" charset="0"/>
                <a:cs typeface="Times New Roman" panose="02020603050405020304" pitchFamily="18" charset="0"/>
              </a:rPr>
              <a:t>საყოფაცხოვრებო ნარჩენების მართვა ხელშეკრულების საფუძველზე მოხდება ქ. ფოთის დასუფთავების მუნიციპალური სამსახურის მიერ. </a:t>
            </a:r>
          </a:p>
        </p:txBody>
      </p:sp>
    </p:spTree>
    <p:extLst>
      <p:ext uri="{BB962C8B-B14F-4D97-AF65-F5344CB8AC3E}">
        <p14:creationId xmlns:p14="http://schemas.microsoft.com/office/powerpoint/2010/main" val="1066860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4401" y="1744665"/>
            <a:ext cx="8265694" cy="3170099"/>
          </a:xfrm>
          <a:prstGeom prst="rect">
            <a:avLst/>
          </a:prstGeom>
        </p:spPr>
        <p:txBody>
          <a:bodyPr wrap="square">
            <a:spAutoFit/>
          </a:bodyPr>
          <a:lstStyle/>
          <a:p>
            <a:pPr algn="just">
              <a:spcBef>
                <a:spcPts val="600"/>
              </a:spcBef>
              <a:spcAft>
                <a:spcPts val="600"/>
              </a:spcAft>
            </a:pPr>
            <a:r>
              <a:rPr lang="ka-GE" dirty="0" smtClean="0">
                <a:solidFill>
                  <a:srgbClr val="C0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წყლის გარემო</a:t>
            </a:r>
          </a:p>
          <a:p>
            <a:pPr marL="285750" indent="-285750" algn="just">
              <a:spcBef>
                <a:spcPts val="600"/>
              </a:spcBef>
              <a:spcAft>
                <a:spcPts val="600"/>
              </a:spcAft>
              <a:buFont typeface="Arial" panose="020B0604020202020204" pitchFamily="34" charset="0"/>
              <a:buChar char="•"/>
            </a:pPr>
            <a:r>
              <a:rPr lang="ka-GE" sz="1400" dirty="0"/>
              <a:t>საწარმოში სასმელ-სამეურნეო და ტექნიკური მიზნებისათვის გამოყენებული იქნება ქ. ფოთის წყალსადენის წყალი. </a:t>
            </a:r>
          </a:p>
          <a:p>
            <a:pPr marL="285750" indent="-285750" algn="just">
              <a:spcBef>
                <a:spcPts val="600"/>
              </a:spcBef>
              <a:spcAft>
                <a:spcPts val="600"/>
              </a:spcAft>
              <a:buFont typeface="Arial" panose="020B0604020202020204" pitchFamily="34" charset="0"/>
              <a:buChar char="•"/>
            </a:pPr>
            <a:r>
              <a:rPr lang="ka-GE" sz="1400" dirty="0"/>
              <a:t>საწარმოს  ექსპლუატაციის პროცესში წარმოქმნილი სამეურნეო-ფეკალური და </a:t>
            </a:r>
            <a:r>
              <a:rPr lang="ka-GE" sz="1400" dirty="0" smtClean="0"/>
              <a:t>საწარმოო- </a:t>
            </a:r>
            <a:r>
              <a:rPr lang="ka-GE" sz="1400" dirty="0"/>
              <a:t>ჩამდინარე წყლების შეგროვება მოხდება ჰერმეტული საასენიზაციო ორმოების (რეზერვუარების) საშუალებით. შესაბამისად ჩამდინარე წყლების ზედაპირული წყლის ობიექტებში ჩაშვება დაგეგმილი არ არის.  გამომდინარე აღნიშნულიდან ზედაპირული და მიწისქვეშა წყლების ხარისხზე ზემოქმედების რისკი მინიმალურია</a:t>
            </a:r>
            <a:r>
              <a:rPr lang="ka-GE" sz="1400" dirty="0" smtClean="0"/>
              <a:t>.</a:t>
            </a:r>
          </a:p>
          <a:p>
            <a:pPr marL="285750" indent="-285750" algn="just">
              <a:spcBef>
                <a:spcPts val="600"/>
              </a:spcBef>
              <a:spcAft>
                <a:spcPts val="600"/>
              </a:spcAft>
              <a:buFont typeface="Arial" panose="020B0604020202020204" pitchFamily="34" charset="0"/>
              <a:buChar char="•"/>
            </a:pPr>
            <a:r>
              <a:rPr lang="ka-GE" sz="1400" dirty="0"/>
              <a:t>მშენებლობის და ექსპლუატაციის ფაზაზე მოსალოდნელი ზემოქმედებების შემარბილებელი ღონისძიებები დეტალურად იქნება ასახული გზშ-ის ანგარიშში, ამასთან წინასწარი პროგნოზით სამშენებლო სამუშაოების მასშტაბების და ფონური მდგომარეობის </a:t>
            </a:r>
            <a:r>
              <a:rPr lang="ka-GE" sz="1400" dirty="0" smtClean="0"/>
              <a:t>გათვალისწინებით, </a:t>
            </a:r>
            <a:r>
              <a:rPr lang="ka-GE" sz="1400" dirty="0"/>
              <a:t>წყლის გარემოზე მოსალოდნელი ზემოქმედების რისკი არ იქნება </a:t>
            </a:r>
            <a:r>
              <a:rPr lang="ka-GE" sz="1400" dirty="0" smtClean="0"/>
              <a:t>მაღალი</a:t>
            </a:r>
            <a:r>
              <a:rPr lang="ka-GE" sz="1400" dirty="0"/>
              <a:t>.</a:t>
            </a:r>
          </a:p>
        </p:txBody>
      </p:sp>
      <p:sp>
        <p:nvSpPr>
          <p:cNvPr id="5" name="Title 1"/>
          <p:cNvSpPr txBox="1">
            <a:spLocks/>
          </p:cNvSpPr>
          <p:nvPr/>
        </p:nvSpPr>
        <p:spPr>
          <a:xfrm>
            <a:off x="3550982" y="563182"/>
            <a:ext cx="6030196" cy="72428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ka-GE" sz="2400" dirty="0" smtClean="0">
                <a:solidFill>
                  <a:srgbClr val="C00000"/>
                </a:solidFill>
                <a:effectLst>
                  <a:outerShdw blurRad="38100" dist="38100" dir="2700000" algn="tl">
                    <a:srgbClr val="000000">
                      <a:alpha val="43137"/>
                    </a:srgbClr>
                  </a:outerShdw>
                </a:effectLst>
              </a:rPr>
              <a:t>შესაძლო ნეგატიური ზემოქმედების რისკების წინასწარი შეფასება</a:t>
            </a:r>
            <a:endParaRPr lang="en-US" sz="24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7568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5094" y="687502"/>
            <a:ext cx="6030196" cy="724283"/>
          </a:xfrm>
        </p:spPr>
        <p:txBody>
          <a:bodyPr>
            <a:noAutofit/>
          </a:bodyPr>
          <a:lstStyle/>
          <a:p>
            <a:r>
              <a:rPr lang="ka-GE" sz="2400" dirty="0" smtClean="0">
                <a:solidFill>
                  <a:srgbClr val="C00000"/>
                </a:solidFill>
                <a:effectLst>
                  <a:outerShdw blurRad="38100" dist="38100" dir="2700000" algn="tl">
                    <a:srgbClr val="000000">
                      <a:alpha val="43137"/>
                    </a:srgbClr>
                  </a:outerShdw>
                </a:effectLst>
              </a:rPr>
              <a:t>გარემოზე ზემოქმედების შეფასება და შემარბილებელი ღონისძიებები</a:t>
            </a:r>
            <a:endParaRPr lang="en-US" sz="2000" dirty="0">
              <a:solidFill>
                <a:srgbClr val="C00000"/>
              </a:solidFill>
              <a:effectLst>
                <a:outerShdw blurRad="38100" dist="38100" dir="2700000" algn="tl">
                  <a:srgbClr val="000000">
                    <a:alpha val="43137"/>
                  </a:srgbClr>
                </a:outerShdw>
              </a:effectLst>
            </a:endParaRPr>
          </a:p>
        </p:txBody>
      </p:sp>
      <p:sp>
        <p:nvSpPr>
          <p:cNvPr id="3" name="Rectangle 2"/>
          <p:cNvSpPr/>
          <p:nvPr/>
        </p:nvSpPr>
        <p:spPr>
          <a:xfrm>
            <a:off x="700020" y="1720089"/>
            <a:ext cx="8710863" cy="4001095"/>
          </a:xfrm>
          <a:prstGeom prst="rect">
            <a:avLst/>
          </a:prstGeom>
        </p:spPr>
        <p:txBody>
          <a:bodyPr wrap="square">
            <a:spAutoFit/>
          </a:bodyPr>
          <a:lstStyle/>
          <a:p>
            <a:pPr algn="just">
              <a:spcBef>
                <a:spcPts val="600"/>
              </a:spcBef>
              <a:spcAft>
                <a:spcPts val="600"/>
              </a:spcAft>
            </a:pPr>
            <a:r>
              <a:rPr lang="ka-GE" dirty="0">
                <a:ea typeface="Calibri" panose="020F0502020204030204" pitchFamily="34" charset="0"/>
                <a:cs typeface="Times New Roman" panose="02020603050405020304" pitchFamily="18" charset="0"/>
              </a:rPr>
              <a:t>დაგეგმილი საქმიანობის განხორციელების პროცესში ბუნებრივ და სოციალურ გარემოზე შესაძლო ზემოქმედების შერბილების ღონისძიებების დეტალური პროგრამის დამუშავება მოხდება შეფასების </a:t>
            </a:r>
            <a:r>
              <a:rPr lang="ka-GE" dirty="0" smtClean="0">
                <a:ea typeface="Calibri" panose="020F0502020204030204" pitchFamily="34" charset="0"/>
                <a:cs typeface="Times New Roman" panose="02020603050405020304" pitchFamily="18" charset="0"/>
              </a:rPr>
              <a:t>გზშ-ს ანგარიშის მომზადების ეტაპზე, როდესაც </a:t>
            </a:r>
            <a:r>
              <a:rPr lang="ka-GE" dirty="0">
                <a:ea typeface="Calibri" panose="020F0502020204030204" pitchFamily="34" charset="0"/>
                <a:cs typeface="Times New Roman" panose="02020603050405020304" pitchFamily="18" charset="0"/>
              </a:rPr>
              <a:t>ცნობილი გახდება პროექტის ტექნიკური დეტალები</a:t>
            </a:r>
            <a:r>
              <a:rPr lang="ka-GE" dirty="0" smtClean="0">
                <a:ea typeface="Calibri" panose="020F0502020204030204" pitchFamily="34" charset="0"/>
                <a:cs typeface="Times New Roman" panose="02020603050405020304" pitchFamily="18" charset="0"/>
              </a:rPr>
              <a:t>.</a:t>
            </a:r>
          </a:p>
          <a:p>
            <a:pPr algn="just">
              <a:spcBef>
                <a:spcPts val="600"/>
              </a:spcBef>
              <a:spcAft>
                <a:spcPts val="600"/>
              </a:spcAft>
            </a:pPr>
            <a:r>
              <a:rPr lang="ka-GE" dirty="0"/>
              <a:t>ქვემოთ </a:t>
            </a:r>
            <a:r>
              <a:rPr lang="ka-GE" dirty="0" smtClean="0"/>
              <a:t>ჩამოთვლილია საკითხები</a:t>
            </a:r>
            <a:r>
              <a:rPr lang="ka-GE" dirty="0"/>
              <a:t>, რომლებსაც გზშ-ს </a:t>
            </a:r>
            <a:r>
              <a:rPr lang="ka-GE" dirty="0" smtClean="0"/>
              <a:t>პროცესში </a:t>
            </a:r>
            <a:r>
              <a:rPr lang="ka-GE" dirty="0"/>
              <a:t>განსაკუთრებული ყურადღება </a:t>
            </a:r>
            <a:r>
              <a:rPr lang="ka-GE" dirty="0" smtClean="0"/>
              <a:t>მიექცევა:</a:t>
            </a:r>
          </a:p>
          <a:p>
            <a:pPr marL="285750" indent="-285750" algn="just">
              <a:buFont typeface="Arial" panose="020B0604020202020204" pitchFamily="34" charset="0"/>
              <a:buChar char="•"/>
            </a:pPr>
            <a:r>
              <a:rPr lang="ka-GE" dirty="0" smtClean="0">
                <a:ea typeface="Calibri" panose="020F0502020204030204" pitchFamily="34" charset="0"/>
                <a:cs typeface="Times New Roman" panose="02020603050405020304" pitchFamily="18" charset="0"/>
              </a:rPr>
              <a:t>ემისიები ატმოსფერულ ჰაერში;</a:t>
            </a:r>
          </a:p>
          <a:p>
            <a:pPr marL="285750" indent="-285750" algn="just">
              <a:buFont typeface="Arial" panose="020B0604020202020204" pitchFamily="34" charset="0"/>
              <a:buChar char="•"/>
            </a:pPr>
            <a:r>
              <a:rPr lang="ka-GE" dirty="0" smtClean="0">
                <a:ea typeface="Calibri" panose="020F0502020204030204" pitchFamily="34" charset="0"/>
                <a:cs typeface="Times New Roman" panose="02020603050405020304" pitchFamily="18" charset="0"/>
              </a:rPr>
              <a:t>ხმაურის გავრცელება;</a:t>
            </a:r>
          </a:p>
          <a:p>
            <a:pPr marL="285750" indent="-285750" algn="just">
              <a:buFont typeface="Arial" panose="020B0604020202020204" pitchFamily="34" charset="0"/>
              <a:buChar char="•"/>
            </a:pPr>
            <a:r>
              <a:rPr lang="ka-GE" dirty="0" smtClean="0">
                <a:ea typeface="Calibri" panose="020F0502020204030204" pitchFamily="34" charset="0"/>
                <a:cs typeface="Times New Roman" panose="02020603050405020304" pitchFamily="18" charset="0"/>
              </a:rPr>
              <a:t>ნარჩენების მართვა;</a:t>
            </a:r>
          </a:p>
          <a:p>
            <a:pPr marL="285750" indent="-285750" algn="just">
              <a:buFont typeface="Arial" panose="020B0604020202020204" pitchFamily="34" charset="0"/>
              <a:buChar char="•"/>
            </a:pPr>
            <a:r>
              <a:rPr lang="ka-GE" dirty="0" smtClean="0">
                <a:ea typeface="Calibri" panose="020F0502020204030204" pitchFamily="34" charset="0"/>
                <a:cs typeface="Times New Roman" panose="02020603050405020304" pitchFamily="18" charset="0"/>
              </a:rPr>
              <a:t>ნიადაგის და გრუნტის ხარისხი;</a:t>
            </a:r>
          </a:p>
          <a:p>
            <a:pPr marL="285750" indent="-285750" algn="just">
              <a:buFont typeface="Arial" panose="020B0604020202020204" pitchFamily="34" charset="0"/>
              <a:buChar char="•"/>
            </a:pPr>
            <a:r>
              <a:rPr lang="ka-GE" dirty="0" smtClean="0">
                <a:ea typeface="Calibri" panose="020F0502020204030204" pitchFamily="34" charset="0"/>
                <a:cs typeface="Times New Roman" panose="02020603050405020304" pitchFamily="18" charset="0"/>
              </a:rPr>
              <a:t>ბიოლოგიურ გარემოზე ზემოქმედება;</a:t>
            </a:r>
          </a:p>
          <a:p>
            <a:pPr marL="285750" indent="-285750" algn="just">
              <a:buFont typeface="Arial" panose="020B0604020202020204" pitchFamily="34" charset="0"/>
              <a:buChar char="•"/>
            </a:pPr>
            <a:r>
              <a:rPr lang="ka-GE" dirty="0" smtClean="0">
                <a:ea typeface="Calibri" panose="020F0502020204030204" pitchFamily="34" charset="0"/>
                <a:cs typeface="Times New Roman" panose="02020603050405020304" pitchFamily="18" charset="0"/>
              </a:rPr>
              <a:t>სოციალური საკითხები.</a:t>
            </a:r>
          </a:p>
          <a:p>
            <a:pPr algn="just">
              <a:spcBef>
                <a:spcPts val="600"/>
              </a:spcBef>
              <a:spcAft>
                <a:spcPts val="600"/>
              </a:spcAft>
            </a:pPr>
            <a:endParaRPr lang="ka-GE"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36920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3070"/>
            <a:ext cx="9906000" cy="1423986"/>
          </a:xfrm>
        </p:spPr>
        <p:txBody>
          <a:bodyPr/>
          <a:lstStyle/>
          <a:p>
            <a:pPr algn="ctr"/>
            <a:r>
              <a:rPr lang="ka-GE" dirty="0" smtClean="0">
                <a:solidFill>
                  <a:srgbClr val="C00000"/>
                </a:solidFill>
                <a:effectLst>
                  <a:outerShdw blurRad="38100" dist="38100" dir="2700000" algn="tl">
                    <a:srgbClr val="000000">
                      <a:alpha val="43137"/>
                    </a:srgbClr>
                  </a:outerShdw>
                </a:effectLst>
              </a:rPr>
              <a:t>მადლობას გიხდით </a:t>
            </a:r>
            <a:r>
              <a:rPr lang="ka-GE" dirty="0" smtClean="0">
                <a:solidFill>
                  <a:srgbClr val="C00000"/>
                </a:solidFill>
                <a:effectLst>
                  <a:outerShdw blurRad="38100" dist="38100" dir="2700000" algn="tl">
                    <a:srgbClr val="000000">
                      <a:alpha val="43137"/>
                    </a:srgbClr>
                  </a:outerShdw>
                </a:effectLst>
              </a:rPr>
              <a:t>ყურადღებისთვის!</a:t>
            </a:r>
            <a:endParaRPr lang="en-US" dirty="0">
              <a:solidFill>
                <a:srgbClr val="C00000"/>
              </a:solidFill>
              <a:effectLst>
                <a:outerShdw blurRad="38100" dist="38100" dir="2700000" algn="tl">
                  <a:srgbClr val="000000">
                    <a:alpha val="43137"/>
                  </a:srgbClr>
                </a:outerShdw>
              </a:effectLs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604580346"/>
              </p:ext>
            </p:extLst>
          </p:nvPr>
        </p:nvGraphicFramePr>
        <p:xfrm>
          <a:off x="467799" y="5657221"/>
          <a:ext cx="1646961" cy="712139"/>
        </p:xfrm>
        <a:graphic>
          <a:graphicData uri="http://schemas.openxmlformats.org/presentationml/2006/ole">
            <mc:AlternateContent xmlns:mc="http://schemas.openxmlformats.org/markup-compatibility/2006">
              <mc:Choice xmlns:v="urn:schemas-microsoft-com:vml" Requires="v">
                <p:oleObj spid="_x0000_s1058" name="Visio" r:id="rId3" imgW="3076666" imgH="1171595" progId="Visio.Drawing.11">
                  <p:embed/>
                </p:oleObj>
              </mc:Choice>
              <mc:Fallback>
                <p:oleObj name="Visio" r:id="rId3" imgW="3076666" imgH="1171595" progId="Visio.Drawing.11">
                  <p:embed/>
                  <p:pic>
                    <p:nvPicPr>
                      <p:cNvPr id="0" name=""/>
                      <p:cNvPicPr>
                        <a:picLocks noChangeAspect="1" noChangeArrowheads="1"/>
                      </p:cNvPicPr>
                      <p:nvPr/>
                    </p:nvPicPr>
                    <p:blipFill>
                      <a:blip r:embed="rId4"/>
                      <a:srcRect/>
                      <a:stretch>
                        <a:fillRect/>
                      </a:stretch>
                    </p:blipFill>
                    <p:spPr bwMode="auto">
                      <a:xfrm>
                        <a:off x="467799" y="5657221"/>
                        <a:ext cx="1646961" cy="712139"/>
                      </a:xfrm>
                      <a:prstGeom prst="rect">
                        <a:avLst/>
                      </a:prstGeom>
                      <a:noFill/>
                      <a:ln>
                        <a:noFill/>
                      </a:ln>
                      <a:effectLst/>
                      <a:extLst/>
                    </p:spPr>
                  </p:pic>
                </p:oleObj>
              </mc:Fallback>
            </mc:AlternateContent>
          </a:graphicData>
        </a:graphic>
      </p:graphicFrame>
      <p:sp>
        <p:nvSpPr>
          <p:cNvPr id="7" name="Subtitle 2"/>
          <p:cNvSpPr txBox="1">
            <a:spLocks/>
          </p:cNvSpPr>
          <p:nvPr/>
        </p:nvSpPr>
        <p:spPr>
          <a:xfrm>
            <a:off x="2237591" y="5487138"/>
            <a:ext cx="4449812" cy="1052303"/>
          </a:xfrm>
          <a:prstGeom prst="rect">
            <a:avLst/>
          </a:prstGeom>
        </p:spPr>
        <p:txBody>
          <a:bodyPr lIns="111991" tIns="55994" rIns="111991" bIns="55994"/>
          <a:lstStyle/>
          <a:p>
            <a:pPr>
              <a:defRPr/>
            </a:pPr>
            <a:r>
              <a:rPr lang="ka-GE" sz="1400" dirty="0">
                <a:effectLst>
                  <a:outerShdw blurRad="38100" dist="38100" dir="2700000" algn="tl">
                    <a:srgbClr val="000000">
                      <a:alpha val="43137"/>
                    </a:srgbClr>
                  </a:outerShdw>
                </a:effectLst>
                <a:latin typeface="Sylfaen" pitchFamily="18" charset="0"/>
              </a:rPr>
              <a:t>შპს </a:t>
            </a:r>
            <a:r>
              <a:rPr lang="ka-GE" sz="1400" dirty="0" err="1">
                <a:effectLst>
                  <a:outerShdw blurRad="38100" dist="38100" dir="2700000" algn="tl">
                    <a:srgbClr val="000000">
                      <a:alpha val="43137"/>
                    </a:srgbClr>
                  </a:outerShdw>
                </a:effectLst>
                <a:latin typeface="Sylfaen" pitchFamily="18" charset="0"/>
              </a:rPr>
              <a:t>„გამა</a:t>
            </a:r>
            <a:r>
              <a:rPr lang="ka-GE" sz="1400" dirty="0">
                <a:effectLst>
                  <a:outerShdw blurRad="38100" dist="38100" dir="2700000" algn="tl">
                    <a:srgbClr val="000000">
                      <a:alpha val="43137"/>
                    </a:srgbClr>
                  </a:outerShdw>
                </a:effectLst>
                <a:latin typeface="Sylfaen" pitchFamily="18" charset="0"/>
              </a:rPr>
              <a:t> </a:t>
            </a:r>
            <a:r>
              <a:rPr lang="ka-GE" sz="1400" dirty="0" err="1">
                <a:effectLst>
                  <a:outerShdw blurRad="38100" dist="38100" dir="2700000" algn="tl">
                    <a:srgbClr val="000000">
                      <a:alpha val="43137"/>
                    </a:srgbClr>
                  </a:outerShdw>
                </a:effectLst>
                <a:latin typeface="Sylfaen" pitchFamily="18" charset="0"/>
              </a:rPr>
              <a:t>კონსალტინგი“</a:t>
            </a:r>
            <a:endParaRPr lang="ka-GE" sz="1400" dirty="0">
              <a:effectLst>
                <a:outerShdw blurRad="38100" dist="38100" dir="2700000" algn="tl">
                  <a:srgbClr val="000000">
                    <a:alpha val="43137"/>
                  </a:srgbClr>
                </a:outerShdw>
              </a:effectLst>
              <a:latin typeface="Sylfaen" pitchFamily="18" charset="0"/>
            </a:endParaRPr>
          </a:p>
          <a:p>
            <a:pPr>
              <a:defRPr/>
            </a:pPr>
            <a:r>
              <a:rPr lang="ka-GE" sz="1400" dirty="0">
                <a:effectLst>
                  <a:outerShdw blurRad="38100" dist="38100" dir="2700000" algn="tl">
                    <a:srgbClr val="000000">
                      <a:alpha val="43137"/>
                    </a:srgbClr>
                  </a:outerShdw>
                </a:effectLst>
                <a:latin typeface="Sylfaen" pitchFamily="18" charset="0"/>
              </a:rPr>
              <a:t>0192 თბილისი, გურამიშვილის გამზ. </a:t>
            </a:r>
            <a:r>
              <a:rPr lang="ka-GE" sz="1400" dirty="0" err="1">
                <a:effectLst>
                  <a:outerShdw blurRad="38100" dist="38100" dir="2700000" algn="tl">
                    <a:srgbClr val="000000">
                      <a:alpha val="43137"/>
                    </a:srgbClr>
                  </a:outerShdw>
                </a:effectLst>
                <a:latin typeface="Sylfaen" pitchFamily="18" charset="0"/>
              </a:rPr>
              <a:t>19</a:t>
            </a:r>
            <a:r>
              <a:rPr lang="ka-GE" sz="1400" baseline="42000" dirty="0" err="1">
                <a:effectLst>
                  <a:outerShdw blurRad="38100" dist="38100" dir="2700000" algn="tl">
                    <a:srgbClr val="000000">
                      <a:alpha val="43137"/>
                    </a:srgbClr>
                  </a:outerShdw>
                </a:effectLst>
                <a:latin typeface="Sylfaen" pitchFamily="18" charset="0"/>
              </a:rPr>
              <a:t>დ</a:t>
            </a:r>
            <a:r>
              <a:rPr lang="ka-GE" sz="1400" baseline="42000" dirty="0">
                <a:effectLst>
                  <a:outerShdw blurRad="38100" dist="38100" dir="2700000" algn="tl">
                    <a:srgbClr val="000000">
                      <a:alpha val="43137"/>
                    </a:srgbClr>
                  </a:outerShdw>
                </a:effectLst>
                <a:latin typeface="Sylfaen" pitchFamily="18" charset="0"/>
              </a:rPr>
              <a:t> </a:t>
            </a:r>
          </a:p>
          <a:p>
            <a:pPr>
              <a:defRPr/>
            </a:pPr>
            <a:r>
              <a:rPr lang="ka-GE" sz="1400" dirty="0">
                <a:effectLst>
                  <a:outerShdw blurRad="38100" dist="38100" dir="2700000" algn="tl">
                    <a:srgbClr val="000000">
                      <a:alpha val="43137"/>
                    </a:srgbClr>
                  </a:outerShdw>
                </a:effectLst>
                <a:latin typeface="Sylfaen" pitchFamily="18" charset="0"/>
              </a:rPr>
              <a:t>ტელ: +(995 32) 261 44 34 </a:t>
            </a:r>
            <a:r>
              <a:rPr lang="en-US" sz="1400" dirty="0">
                <a:effectLst>
                  <a:outerShdw blurRad="38100" dist="38100" dir="2700000" algn="tl">
                    <a:srgbClr val="000000">
                      <a:alpha val="43137"/>
                    </a:srgbClr>
                  </a:outerShdw>
                </a:effectLst>
                <a:latin typeface="Sylfaen" pitchFamily="18" charset="0"/>
              </a:rPr>
              <a:t>; </a:t>
            </a:r>
            <a:r>
              <a:rPr lang="ka-GE" sz="1400" dirty="0">
                <a:effectLst>
                  <a:outerShdw blurRad="38100" dist="38100" dir="2700000" algn="tl">
                    <a:srgbClr val="000000">
                      <a:alpha val="43137"/>
                    </a:srgbClr>
                  </a:outerShdw>
                </a:effectLst>
                <a:latin typeface="Sylfaen" pitchFamily="18" charset="0"/>
              </a:rPr>
              <a:t>260 15 27</a:t>
            </a:r>
            <a:r>
              <a:rPr lang="en-US" sz="1400" dirty="0">
                <a:effectLst>
                  <a:outerShdw blurRad="38100" dist="38100" dir="2700000" algn="tl">
                    <a:srgbClr val="000000">
                      <a:alpha val="43137"/>
                    </a:srgbClr>
                  </a:outerShdw>
                </a:effectLst>
                <a:latin typeface="Sylfaen" pitchFamily="18" charset="0"/>
              </a:rPr>
              <a:t>; </a:t>
            </a:r>
            <a:endParaRPr lang="ka-GE" sz="1400" dirty="0">
              <a:effectLst>
                <a:outerShdw blurRad="38100" dist="38100" dir="2700000" algn="tl">
                  <a:srgbClr val="000000">
                    <a:alpha val="43137"/>
                  </a:srgbClr>
                </a:outerShdw>
              </a:effectLst>
              <a:latin typeface="Sylfaen" pitchFamily="18" charset="0"/>
            </a:endParaRPr>
          </a:p>
          <a:p>
            <a:pPr>
              <a:defRPr/>
            </a:pPr>
            <a:r>
              <a:rPr lang="ka-GE" sz="1400" dirty="0">
                <a:effectLst>
                  <a:outerShdw blurRad="38100" dist="38100" dir="2700000" algn="tl">
                    <a:srgbClr val="000000">
                      <a:alpha val="43137"/>
                    </a:srgbClr>
                  </a:outerShdw>
                </a:effectLst>
                <a:latin typeface="Sylfaen" pitchFamily="18" charset="0"/>
              </a:rPr>
              <a:t>E-</a:t>
            </a:r>
            <a:r>
              <a:rPr lang="ka-GE" sz="1400" dirty="0" err="1">
                <a:effectLst>
                  <a:outerShdw blurRad="38100" dist="38100" dir="2700000" algn="tl">
                    <a:srgbClr val="000000">
                      <a:alpha val="43137"/>
                    </a:srgbClr>
                  </a:outerShdw>
                </a:effectLst>
                <a:latin typeface="Sylfaen" pitchFamily="18" charset="0"/>
              </a:rPr>
              <a:t>mail</a:t>
            </a:r>
            <a:r>
              <a:rPr lang="ka-GE" sz="1400" dirty="0">
                <a:effectLst>
                  <a:outerShdw blurRad="38100" dist="38100" dir="2700000" algn="tl">
                    <a:srgbClr val="000000">
                      <a:alpha val="43137"/>
                    </a:srgbClr>
                  </a:outerShdw>
                </a:effectLst>
                <a:latin typeface="Sylfaen" pitchFamily="18" charset="0"/>
              </a:rPr>
              <a:t>: </a:t>
            </a:r>
            <a:r>
              <a:rPr lang="en-US" sz="1400" dirty="0">
                <a:effectLst>
                  <a:outerShdw blurRad="38100" dist="38100" dir="2700000" algn="tl">
                    <a:srgbClr val="000000">
                      <a:alpha val="43137"/>
                    </a:srgbClr>
                  </a:outerShdw>
                </a:effectLst>
                <a:latin typeface="Sylfaen" pitchFamily="18" charset="0"/>
              </a:rPr>
              <a:t>j.akhvlediani@gamma.ge</a:t>
            </a:r>
          </a:p>
          <a:p>
            <a:pPr>
              <a:defRPr/>
            </a:pPr>
            <a:r>
              <a:rPr lang="ka-GE" sz="1400" dirty="0">
                <a:effectLst>
                  <a:outerShdw blurRad="38100" dist="38100" dir="2700000" algn="tl">
                    <a:srgbClr val="000000">
                      <a:alpha val="43137"/>
                    </a:srgbClr>
                  </a:outerShdw>
                </a:effectLst>
                <a:latin typeface="Sylfaen" pitchFamily="18" charset="0"/>
              </a:rPr>
              <a:t>www.facebook.com/gammaconsultingGeorgia</a:t>
            </a:r>
            <a:endParaRPr lang="en-US" sz="1400" dirty="0">
              <a:effectLst>
                <a:outerShdw blurRad="38100" dist="38100" dir="2700000" algn="tl">
                  <a:srgbClr val="000000">
                    <a:alpha val="43137"/>
                  </a:srgbClr>
                </a:outerShdw>
              </a:effectLst>
              <a:latin typeface="Sylfaen" pitchFamily="18" charset="0"/>
            </a:endParaRPr>
          </a:p>
        </p:txBody>
      </p:sp>
    </p:spTree>
    <p:extLst>
      <p:ext uri="{BB962C8B-B14F-4D97-AF65-F5344CB8AC3E}">
        <p14:creationId xmlns:p14="http://schemas.microsoft.com/office/powerpoint/2010/main" val="1168902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490" y="1677323"/>
            <a:ext cx="8618220" cy="4069080"/>
          </a:xfrm>
        </p:spPr>
        <p:txBody>
          <a:bodyPr>
            <a:normAutofit fontScale="92500" lnSpcReduction="10000"/>
          </a:bodyPr>
          <a:lstStyle/>
          <a:p>
            <a:pPr algn="just" fontAlgn="base"/>
            <a:r>
              <a:rPr lang="ka-GE" dirty="0" err="1"/>
              <a:t>სკოპინგი</a:t>
            </a:r>
            <a:r>
              <a:rPr lang="ka-GE" dirty="0"/>
              <a:t> – პროცედურა, რომელიც განსაზღვრავს გარემოზე ზემოქმედების შეფასებისთვის მოსაპოვებელი და შესასწავლი ინფორმაციის ჩამონათვალს;</a:t>
            </a:r>
          </a:p>
          <a:p>
            <a:pPr algn="just" fontAlgn="base"/>
            <a:r>
              <a:rPr lang="ka-GE" dirty="0" err="1"/>
              <a:t>სკოპინგის</a:t>
            </a:r>
            <a:r>
              <a:rPr lang="ka-GE" dirty="0"/>
              <a:t> ანგარიში – წინასწარი დოკუმენტი, რომელიც საქმიანობის განმახორციელებელმა ან/და კონსულტანტმა მოამზადა და რომლის საფუძველზეც სამინისტრო გასცემს </a:t>
            </a:r>
            <a:r>
              <a:rPr lang="ka-GE" dirty="0" err="1"/>
              <a:t>სკოპინგის</a:t>
            </a:r>
            <a:r>
              <a:rPr lang="ka-GE" dirty="0"/>
              <a:t> დასკვნას;</a:t>
            </a:r>
          </a:p>
          <a:p>
            <a:pPr algn="just" fontAlgn="base"/>
            <a:r>
              <a:rPr lang="ka-GE" dirty="0"/>
              <a:t>სამინისტროს მიერ გაცემული </a:t>
            </a:r>
            <a:r>
              <a:rPr lang="ka-GE" dirty="0" err="1"/>
              <a:t>სკოპინგის</a:t>
            </a:r>
            <a:r>
              <a:rPr lang="ka-GE" dirty="0"/>
              <a:t> დასკვნის საფუძველზე საქმიანობის </a:t>
            </a:r>
            <a:r>
              <a:rPr lang="ka-GE" dirty="0" err="1"/>
              <a:t>განმახორციელებლი</a:t>
            </a:r>
            <a:r>
              <a:rPr lang="ka-GE" dirty="0"/>
              <a:t> ამზადებს გარემოზე ზემოქმედების შეფასების ანგარიშს. </a:t>
            </a:r>
          </a:p>
          <a:p>
            <a:pPr algn="just" fontAlgn="base"/>
            <a:r>
              <a:rPr lang="ka-GE" dirty="0"/>
              <a:t>სამინისტროს მიერ </a:t>
            </a:r>
            <a:r>
              <a:rPr lang="ka-GE" dirty="0" err="1"/>
              <a:t>სკოპინგის</a:t>
            </a:r>
            <a:r>
              <a:rPr lang="ka-GE" dirty="0"/>
              <a:t> დასკვნის დამტკიცების შემდეგ საქმიანობის განმახორციელებელი ან/და კონსულტანტი </a:t>
            </a:r>
            <a:r>
              <a:rPr lang="ka-GE" dirty="0" err="1"/>
              <a:t>სკოპინგის</a:t>
            </a:r>
            <a:r>
              <a:rPr lang="ka-GE" dirty="0"/>
              <a:t> დასკვნის საფუძველზე ამზადებს გარემოზე ზემოქმედების შეფასების ანგარიშს და </a:t>
            </a:r>
            <a:r>
              <a:rPr lang="ka-GE" dirty="0" err="1"/>
              <a:t>უზრუნველყობს</a:t>
            </a:r>
            <a:r>
              <a:rPr lang="ka-GE" dirty="0"/>
              <a:t> მის სამინისტროში წარმოდგენას, რომლის საფუძველზეც გაიცემა გარემოსდაცვითი გადაწყვეტილება.</a:t>
            </a:r>
          </a:p>
          <a:p>
            <a:endParaRPr lang="en-US" dirty="0"/>
          </a:p>
        </p:txBody>
      </p:sp>
    </p:spTree>
    <p:extLst>
      <p:ext uri="{BB962C8B-B14F-4D97-AF65-F5344CB8AC3E}">
        <p14:creationId xmlns:p14="http://schemas.microsoft.com/office/powerpoint/2010/main" val="224185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290" y="738736"/>
            <a:ext cx="8140205" cy="589055"/>
          </a:xfrm>
        </p:spPr>
        <p:txBody>
          <a:bodyPr>
            <a:normAutofit/>
          </a:bodyPr>
          <a:lstStyle/>
          <a:p>
            <a:pPr algn="r"/>
            <a:r>
              <a:rPr lang="ka-GE" sz="2400" dirty="0">
                <a:solidFill>
                  <a:srgbClr val="C00000"/>
                </a:solidFill>
                <a:effectLst>
                  <a:outerShdw blurRad="38100" dist="38100" dir="2700000" algn="tl">
                    <a:srgbClr val="000000">
                      <a:alpha val="43137"/>
                    </a:srgbClr>
                  </a:outerShdw>
                </a:effectLst>
              </a:rPr>
              <a:t>შესავალი</a:t>
            </a:r>
            <a:endParaRPr lang="en-US" sz="2400" dirty="0">
              <a:solidFill>
                <a:srgbClr val="C0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934497" y="2187103"/>
            <a:ext cx="8140205" cy="3796007"/>
          </a:xfrm>
        </p:spPr>
        <p:txBody>
          <a:bodyPr>
            <a:normAutofit fontScale="92500" lnSpcReduction="10000"/>
          </a:bodyPr>
          <a:lstStyle/>
          <a:p>
            <a:r>
              <a:rPr lang="ka-GE" sz="1950" dirty="0"/>
              <a:t>შპს „</a:t>
            </a:r>
            <a:r>
              <a:rPr lang="ka-GE" sz="1950" dirty="0" err="1"/>
              <a:t>სდტ</a:t>
            </a:r>
            <a:r>
              <a:rPr lang="ka-GE" sz="1950" dirty="0"/>
              <a:t> ჯორჯია“ ფოთის თავისუფალი ინდუსტრიული ზონის („</a:t>
            </a:r>
            <a:r>
              <a:rPr lang="ka-GE" sz="1950" dirty="0" err="1"/>
              <a:t>თიზ</a:t>
            </a:r>
            <a:r>
              <a:rPr lang="ka-GE" sz="1950" dirty="0"/>
              <a:t>“) ტერიტორიაზე გამოყოფილ ნაკვეთზე, გეგმავს ავტომანქანების მექანიკური კომპონენტების საწარმოს მოწყობის და ექსპლუატაციის პროექტის განხორციელებას. </a:t>
            </a:r>
          </a:p>
          <a:p>
            <a:pPr>
              <a:spcBef>
                <a:spcPts val="600"/>
              </a:spcBef>
              <a:spcAft>
                <a:spcPts val="600"/>
              </a:spcAft>
            </a:pPr>
            <a:r>
              <a:rPr lang="ka-GE" sz="2000" dirty="0" smtClean="0">
                <a:ea typeface="Calibri" panose="020F0502020204030204" pitchFamily="34" charset="0"/>
                <a:cs typeface="Times New Roman" panose="02020603050405020304" pitchFamily="18" charset="0"/>
              </a:rPr>
              <a:t>საქათველოს </a:t>
            </a:r>
            <a:r>
              <a:rPr lang="ka-GE" sz="2000" dirty="0">
                <a:ea typeface="Calibri" panose="020F0502020204030204" pitchFamily="34" charset="0"/>
                <a:cs typeface="Times New Roman" panose="02020603050405020304" pitchFamily="18" charset="0"/>
              </a:rPr>
              <a:t>კანონის „გარემოსდაცვითი შეფასების კოდექსი“-ს მე-2 დანართის 4.3. პუნქტის შესაბამისად „ფერადი ლითონის (გარდა ძვირფასი ლითონებისა) დნობა წელიწადში 20 ტონა და მეტი წარმადობით“ წარმოადგენს სკრინინგის პროცედურას დაქვემდებარებულ საქმიანობას. კანონმდებლობის შესაბამისად მომზადდა და საქართველოს გარემოს დაცვისა და სოფლის მეურნეობის სამინისტროს წარედგინა სკრინინგის ანგარიში, რაზეც მინისტრის 2020 წლის 12 თებერვლის N 2-126 ბრძანებით, საქმიანობა დაექვემდებარა გარემოზე ზემოქმედების შეფასების პროცედურას. </a:t>
            </a:r>
            <a:endParaRPr lang="en-US" sz="2000" dirty="0" smtClean="0">
              <a:ea typeface="Calibri" panose="020F0502020204030204" pitchFamily="34" charset="0"/>
              <a:cs typeface="Times New Roman" panose="02020603050405020304" pitchFamily="18" charset="0"/>
            </a:endParaRPr>
          </a:p>
          <a:p>
            <a:pPr lvl="0"/>
            <a:r>
              <a:rPr lang="ka-GE" sz="1800" dirty="0">
                <a:solidFill>
                  <a:prstClr val="black"/>
                </a:solidFill>
              </a:rPr>
              <a:t>განხილვის საგანს წარმოადგენს, დაგეგმილი საწარმოს (</a:t>
            </a:r>
            <a:r>
              <a:rPr lang="en-US" sz="1800" dirty="0">
                <a:solidFill>
                  <a:prstClr val="black"/>
                </a:solidFill>
                <a:latin typeface="Sylfaen" panose="010A0502050306030303" pitchFamily="18" charset="0"/>
              </a:rPr>
              <a:t>I</a:t>
            </a:r>
            <a:r>
              <a:rPr lang="ka-GE" sz="1800" dirty="0">
                <a:solidFill>
                  <a:prstClr val="black"/>
                </a:solidFill>
              </a:rPr>
              <a:t> ეტაპის) ტექნიკურ-ეკონომიკური დასაბუთების პროექტის სკოპინგის ანგარიში. </a:t>
            </a:r>
            <a:endParaRPr lang="en-US" sz="1800" dirty="0">
              <a:solidFill>
                <a:prstClr val="black"/>
              </a:solidFill>
            </a:endParaRPr>
          </a:p>
          <a:p>
            <a:pPr>
              <a:spcBef>
                <a:spcPts val="600"/>
              </a:spcBef>
              <a:spcAft>
                <a:spcPts val="600"/>
              </a:spcAft>
            </a:pPr>
            <a:endParaRPr lang="ru-RU" sz="2000" dirty="0">
              <a:latin typeface="Sylfaen" panose="010A0502050306030303" pitchFamily="18" charset="0"/>
              <a:ea typeface="Calibri" panose="020F0502020204030204" pitchFamily="34" charset="0"/>
              <a:cs typeface="Times New Roman" panose="02020603050405020304" pitchFamily="18" charset="0"/>
            </a:endParaRPr>
          </a:p>
          <a:p>
            <a:pPr algn="just"/>
            <a:endParaRPr lang="en-US" sz="1950" dirty="0"/>
          </a:p>
        </p:txBody>
      </p:sp>
    </p:spTree>
    <p:extLst>
      <p:ext uri="{BB962C8B-B14F-4D97-AF65-F5344CB8AC3E}">
        <p14:creationId xmlns:p14="http://schemas.microsoft.com/office/powerpoint/2010/main" val="2093680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353" y="297766"/>
            <a:ext cx="8140205" cy="589055"/>
          </a:xfrm>
        </p:spPr>
        <p:txBody>
          <a:bodyPr>
            <a:normAutofit/>
          </a:bodyPr>
          <a:lstStyle/>
          <a:p>
            <a:pPr algn="r"/>
            <a:r>
              <a:rPr lang="ka-GE" sz="2400" dirty="0">
                <a:solidFill>
                  <a:srgbClr val="C00000"/>
                </a:solidFill>
                <a:effectLst>
                  <a:outerShdw blurRad="38100" dist="38100" dir="2700000" algn="tl">
                    <a:srgbClr val="000000">
                      <a:alpha val="43137"/>
                    </a:srgbClr>
                  </a:outerShdw>
                </a:effectLst>
              </a:rPr>
              <a:t>საპროექტო ტერიტორიის ხედები</a:t>
            </a:r>
            <a:endParaRPr lang="en-US" sz="2400" dirty="0">
              <a:solidFill>
                <a:srgbClr val="C000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825" y="3447568"/>
            <a:ext cx="3165058" cy="237744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6654" y="3447568"/>
            <a:ext cx="3169920" cy="237744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6575" y="1462795"/>
            <a:ext cx="3169920" cy="237744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910" y="1462795"/>
            <a:ext cx="3185280" cy="2377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4625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775" y="599501"/>
            <a:ext cx="8140205" cy="513139"/>
          </a:xfrm>
        </p:spPr>
        <p:txBody>
          <a:bodyPr>
            <a:normAutofit/>
          </a:bodyPr>
          <a:lstStyle/>
          <a:p>
            <a:pPr algn="r"/>
            <a:r>
              <a:rPr lang="ka-GE" sz="2400" dirty="0">
                <a:solidFill>
                  <a:srgbClr val="C00000"/>
                </a:solidFill>
                <a:effectLst>
                  <a:outerShdw blurRad="38100" dist="38100" dir="2700000" algn="tl">
                    <a:srgbClr val="000000">
                      <a:alpha val="43137"/>
                    </a:srgbClr>
                  </a:outerShdw>
                </a:effectLst>
              </a:rPr>
              <a:t>ალტერნატივების ანალიზი</a:t>
            </a:r>
            <a:endParaRPr lang="en-US" sz="24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50232" y="1284904"/>
            <a:ext cx="8357935" cy="4602551"/>
          </a:xfrm>
        </p:spPr>
        <p:txBody>
          <a:bodyPr>
            <a:noAutofit/>
          </a:bodyPr>
          <a:lstStyle/>
          <a:p>
            <a:pPr marL="0" indent="0" algn="just">
              <a:buNone/>
            </a:pPr>
            <a:r>
              <a:rPr lang="ka-GE" sz="1800" dirty="0"/>
              <a:t>შპს „</a:t>
            </a:r>
            <a:r>
              <a:rPr lang="ka-GE" sz="1800" dirty="0" err="1"/>
              <a:t>სდტ</a:t>
            </a:r>
            <a:r>
              <a:rPr lang="ka-GE" sz="1800" dirty="0"/>
              <a:t> ჯორჯია“-ს დაგეგმილი საქმიანობის განხორციელების შესაძლო </a:t>
            </a:r>
            <a:r>
              <a:rPr lang="ka-GE" sz="1800" dirty="0" smtClean="0"/>
              <a:t>ალტერნატივებიდან </a:t>
            </a:r>
            <a:r>
              <a:rPr lang="ka-GE" sz="1800" dirty="0"/>
              <a:t>ამ ეტაპზე განხილვას ექვემდებარება შემდეგი: </a:t>
            </a:r>
          </a:p>
          <a:p>
            <a:pPr algn="just"/>
            <a:r>
              <a:rPr lang="ka-GE" sz="1800" b="1" dirty="0">
                <a:effectLst>
                  <a:outerShdw blurRad="38100" dist="38100" dir="2700000" algn="tl">
                    <a:srgbClr val="000000">
                      <a:alpha val="43137"/>
                    </a:srgbClr>
                  </a:outerShdw>
                </a:effectLst>
              </a:rPr>
              <a:t>არაქმედების ალტერნატიული </a:t>
            </a:r>
            <a:r>
              <a:rPr lang="ka-GE" sz="1800" b="1" dirty="0" smtClean="0">
                <a:effectLst>
                  <a:outerShdw blurRad="38100" dist="38100" dir="2700000" algn="tl">
                    <a:srgbClr val="000000">
                      <a:alpha val="43137"/>
                    </a:srgbClr>
                  </a:outerShdw>
                </a:effectLst>
              </a:rPr>
              <a:t>ვარიანტი.</a:t>
            </a:r>
          </a:p>
          <a:p>
            <a:pPr marL="0" indent="0" algn="just">
              <a:buNone/>
            </a:pPr>
            <a:r>
              <a:rPr lang="ka-GE" sz="1800" b="1" dirty="0" smtClean="0">
                <a:solidFill>
                  <a:srgbClr val="C00000"/>
                </a:solidFill>
                <a:effectLst>
                  <a:outerShdw blurRad="38100" dist="38100" dir="2700000" algn="tl">
                    <a:srgbClr val="000000">
                      <a:alpha val="43137"/>
                    </a:srgbClr>
                  </a:outerShdw>
                </a:effectLst>
              </a:rPr>
              <a:t>დასკვნა: </a:t>
            </a:r>
            <a:r>
              <a:rPr lang="ka-GE" sz="1800" dirty="0" smtClean="0"/>
              <a:t>სკოპინგის </a:t>
            </a:r>
            <a:r>
              <a:rPr lang="ka-GE" sz="1800" dirty="0"/>
              <a:t>ანგარიშში მოცემული წინასწარი შეფასების შედეგების მიხედვით, საწარმოს მოწყობა და  ექსპლუატაცია გარემოზე ნეგატიური ზემოქმედების მაღალ რისკებთან დაკავშირებული არ იქნება და შესაბამისი შემარბილებელი ღონისძიებების  გათვალისწინებით, პროექტის განხორციელებას საკმაოდ მაღალი დადებითი სოციალურ-ეკონომიკური შედეგი ექნება, როგორც რეგიონის, ასევე კონკრეტულად ქ. ფოთის მოსახლეობისათვის. </a:t>
            </a:r>
          </a:p>
          <a:p>
            <a:pPr algn="just"/>
            <a:r>
              <a:rPr lang="ka-GE" sz="1800" b="1" dirty="0" smtClean="0">
                <a:effectLst>
                  <a:outerShdw blurRad="38100" dist="38100" dir="2700000" algn="tl">
                    <a:srgbClr val="000000">
                      <a:alpha val="43137"/>
                    </a:srgbClr>
                  </a:outerShdw>
                </a:effectLst>
              </a:rPr>
              <a:t>საწარმოს </a:t>
            </a:r>
            <a:r>
              <a:rPr lang="ka-GE" sz="1800" b="1" dirty="0">
                <a:effectLst>
                  <a:outerShdw blurRad="38100" dist="38100" dir="2700000" algn="tl">
                    <a:srgbClr val="000000">
                      <a:alpha val="43137"/>
                    </a:srgbClr>
                  </a:outerShdw>
                </a:effectLst>
              </a:rPr>
              <a:t>განთავსების  ადგილის ალტერნატიული </a:t>
            </a:r>
            <a:r>
              <a:rPr lang="ka-GE" sz="1800" b="1" dirty="0" smtClean="0">
                <a:effectLst>
                  <a:outerShdw blurRad="38100" dist="38100" dir="2700000" algn="tl">
                    <a:srgbClr val="000000">
                      <a:alpha val="43137"/>
                    </a:srgbClr>
                  </a:outerShdw>
                </a:effectLst>
              </a:rPr>
              <a:t>ვარიანტები.</a:t>
            </a:r>
          </a:p>
          <a:p>
            <a:pPr marL="0" indent="0" algn="just">
              <a:buNone/>
            </a:pPr>
            <a:r>
              <a:rPr lang="ka-GE" sz="1800" b="1" dirty="0" smtClean="0">
                <a:solidFill>
                  <a:srgbClr val="C00000"/>
                </a:solidFill>
                <a:effectLst>
                  <a:outerShdw blurRad="38100" dist="38100" dir="2700000" algn="tl">
                    <a:srgbClr val="000000">
                      <a:alpha val="43137"/>
                    </a:srgbClr>
                  </a:outerShdw>
                </a:effectLst>
              </a:rPr>
              <a:t>დასკვნა: </a:t>
            </a:r>
            <a:r>
              <a:rPr lang="ka-GE" sz="1800" dirty="0" smtClean="0"/>
              <a:t>პროექტის </a:t>
            </a:r>
            <a:r>
              <a:rPr lang="ka-GE" sz="1800" dirty="0"/>
              <a:t>ამ ეტაპზე შეიძლება განხილული იქნას საწარმოს განთავსების რამდენიმე ალტერნატიული ვარიანტი ქ. ფოთის ტერიტორიაზე, მაგრამ ინვესტორის მიერ მიღებული გადაწყვეტილება მისი </a:t>
            </a:r>
            <a:r>
              <a:rPr lang="ka-GE" sz="1800" dirty="0" err="1"/>
              <a:t>თიზ</a:t>
            </a:r>
            <a:r>
              <a:rPr lang="ka-GE" sz="1800" dirty="0"/>
              <a:t>-ის ტერიტორიაზე განთავსების თაობაზე საუკეთესო ვარიანტად უნდა </a:t>
            </a:r>
            <a:r>
              <a:rPr lang="ka-GE" sz="1800" dirty="0" smtClean="0"/>
              <a:t>ჩაითვალოს.</a:t>
            </a:r>
            <a:endParaRPr lang="en-US" sz="1800" dirty="0"/>
          </a:p>
        </p:txBody>
      </p:sp>
    </p:spTree>
    <p:extLst>
      <p:ext uri="{BB962C8B-B14F-4D97-AF65-F5344CB8AC3E}">
        <p14:creationId xmlns:p14="http://schemas.microsoft.com/office/powerpoint/2010/main" val="2707426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84" y="507342"/>
            <a:ext cx="8140205" cy="538325"/>
          </a:xfrm>
        </p:spPr>
        <p:txBody>
          <a:bodyPr>
            <a:normAutofit/>
          </a:bodyPr>
          <a:lstStyle/>
          <a:p>
            <a:pPr algn="r"/>
            <a:r>
              <a:rPr lang="ka-GE" sz="2400" dirty="0">
                <a:solidFill>
                  <a:srgbClr val="C00000"/>
                </a:solidFill>
                <a:effectLst>
                  <a:outerShdw blurRad="38100" dist="38100" dir="2700000" algn="tl">
                    <a:srgbClr val="000000">
                      <a:alpha val="43137"/>
                    </a:srgbClr>
                  </a:outerShdw>
                </a:effectLst>
              </a:rPr>
              <a:t>დაგეგმილი საქმიანობის აღწერა</a:t>
            </a:r>
            <a:endParaRPr lang="en-US" sz="2400" dirty="0">
              <a:solidFill>
                <a:srgbClr val="C00000"/>
              </a:solidFill>
              <a:effectLst>
                <a:outerShdw blurRad="38100" dist="38100" dir="2700000" algn="tl">
                  <a:srgbClr val="000000">
                    <a:alpha val="43137"/>
                  </a:srgbClr>
                </a:outerShdw>
              </a:effectLst>
            </a:endParaRPr>
          </a:p>
        </p:txBody>
      </p:sp>
      <p:sp>
        <p:nvSpPr>
          <p:cNvPr id="4" name="Content Placeholder 2"/>
          <p:cNvSpPr>
            <a:spLocks noGrp="1"/>
          </p:cNvSpPr>
          <p:nvPr>
            <p:ph idx="1"/>
          </p:nvPr>
        </p:nvSpPr>
        <p:spPr>
          <a:xfrm>
            <a:off x="417096" y="1298481"/>
            <a:ext cx="9068142" cy="4749396"/>
          </a:xfrm>
        </p:spPr>
        <p:txBody>
          <a:bodyPr>
            <a:noAutofit/>
          </a:bodyPr>
          <a:lstStyle/>
          <a:p>
            <a:pPr algn="just"/>
            <a:r>
              <a:rPr lang="ka-GE" sz="1400" dirty="0"/>
              <a:t>ტექნიკურ-ეკონომიკური დასაბუთების მიხედვით, ფოტის თავისუფალი ინდუსტრიული ზონის ტერიტორიაზე გამოყოფილ 5 000 </a:t>
            </a:r>
            <a:r>
              <a:rPr lang="ka-GE" sz="1400" dirty="0" err="1"/>
              <a:t>მ</a:t>
            </a:r>
            <a:r>
              <a:rPr lang="ka-GE" sz="1400" baseline="30000" dirty="0" err="1"/>
              <a:t>2</a:t>
            </a:r>
            <a:r>
              <a:rPr lang="ka-GE" sz="1400" dirty="0"/>
              <a:t> ფართობის </a:t>
            </a:r>
            <a:r>
              <a:rPr lang="ka-GE" sz="1400" dirty="0" smtClean="0"/>
              <a:t>ტერიტორიაზე </a:t>
            </a:r>
            <a:r>
              <a:rPr lang="ka-GE" sz="1400" dirty="0"/>
              <a:t>(ნაკვეთი 307) დაგეგმილია ავტომანქანების მექანიკური კომპონენტების საწარმოს მოწყობა და ექსპლუატაცია. საწარმოში ავტომანქანის მექანიკური კომპონენტების წარმოება მოხდება ალუმინის და თუთიის </a:t>
            </a:r>
            <a:r>
              <a:rPr lang="ka-GE" sz="1400" dirty="0" err="1" smtClean="0"/>
              <a:t>შენადნობებისაგან</a:t>
            </a:r>
            <a:r>
              <a:rPr lang="ka-GE" sz="1400" dirty="0" smtClean="0"/>
              <a:t>. შენადნობები, </a:t>
            </a:r>
            <a:r>
              <a:rPr lang="ka-GE" sz="1400" dirty="0"/>
              <a:t>მზა ნამზადის </a:t>
            </a:r>
            <a:r>
              <a:rPr lang="ka-GE" sz="1400" dirty="0" smtClean="0"/>
              <a:t>სახით, </a:t>
            </a:r>
            <a:r>
              <a:rPr lang="ka-GE" sz="1400" dirty="0"/>
              <a:t>შემოტანილი </a:t>
            </a:r>
            <a:r>
              <a:rPr lang="ka-GE" sz="1400" dirty="0" smtClean="0"/>
              <a:t>იქნება საზღვარგარეთიდან ან </a:t>
            </a:r>
            <a:r>
              <a:rPr lang="ka-GE" sz="1400" dirty="0"/>
              <a:t>საქართველოს ტერიტორიაზე არსებული საწარმოებიდან.</a:t>
            </a:r>
            <a:endParaRPr lang="ka-GE" sz="1300" dirty="0"/>
          </a:p>
          <a:p>
            <a:pPr algn="just"/>
            <a:r>
              <a:rPr lang="ka-GE" sz="1400" dirty="0" smtClean="0"/>
              <a:t>პროდუქციის </a:t>
            </a:r>
            <a:r>
              <a:rPr lang="ka-GE" sz="1400" dirty="0"/>
              <a:t>დამზადება მოხდება </a:t>
            </a:r>
            <a:r>
              <a:rPr lang="ka-GE" sz="1400" dirty="0" err="1"/>
              <a:t>ე.წ</a:t>
            </a:r>
            <a:r>
              <a:rPr lang="ka-GE" sz="1400" dirty="0"/>
              <a:t>. „მაღალი წნევით ჩამოსხმის პროცესი“-თ (</a:t>
            </a:r>
            <a:r>
              <a:rPr lang="ka-GE" sz="1400" dirty="0" err="1"/>
              <a:t>HPDC</a:t>
            </a:r>
            <a:r>
              <a:rPr lang="ka-GE" sz="1400" dirty="0"/>
              <a:t>), რისთვისაც </a:t>
            </a:r>
            <a:r>
              <a:rPr lang="ka-GE" sz="1400" dirty="0" smtClean="0"/>
              <a:t>დამონტაჟებული </a:t>
            </a:r>
            <a:r>
              <a:rPr lang="ka-GE" sz="1400" dirty="0"/>
              <a:t>იქნება შესაბამისი დანადგარ-მოწყობილობა. ალუმინის და თუთიის შენადნობების დნობა მოხდება ელექტროღუმლებში, </a:t>
            </a:r>
            <a:r>
              <a:rPr lang="ka-GE" sz="1400" dirty="0" smtClean="0"/>
              <a:t>მდნარი </a:t>
            </a:r>
            <a:r>
              <a:rPr lang="ka-GE" sz="1400" dirty="0"/>
              <a:t>ლითონი მიეწოდება მაღალი წნევით ჩამოსხმის დანადგარს და შემდგომ მოხდება ჩამოსხმული მექანიკური კომპონენტების დამუშავება და რეალიზაციისათვის მომზადება. </a:t>
            </a:r>
            <a:endParaRPr lang="ka-GE" sz="1400" dirty="0" smtClean="0"/>
          </a:p>
          <a:p>
            <a:pPr algn="just"/>
            <a:r>
              <a:rPr lang="ka-GE" sz="1400" dirty="0" smtClean="0"/>
              <a:t>დაგეგმილი </a:t>
            </a:r>
            <a:r>
              <a:rPr lang="ka-GE" sz="1400" dirty="0"/>
              <a:t>საქმიანობის განხორციელება მოხდება 3 ეტაპად. </a:t>
            </a:r>
            <a:r>
              <a:rPr lang="ka-GE" sz="1400" dirty="0" smtClean="0"/>
              <a:t>1-ელ </a:t>
            </a:r>
            <a:r>
              <a:rPr lang="ka-GE" sz="1400" dirty="0"/>
              <a:t>ეტაპზე დაგეგმილია  საპროექტო ტერიტორიის ნაწილის </a:t>
            </a:r>
            <a:r>
              <a:rPr lang="ka-GE" sz="1400" dirty="0" smtClean="0"/>
              <a:t>ათვისება - </a:t>
            </a:r>
            <a:r>
              <a:rPr lang="ka-GE" sz="1400" dirty="0"/>
              <a:t>მიზის ნაკვეთის  2700 </a:t>
            </a:r>
            <a:r>
              <a:rPr lang="ka-GE" sz="1400" dirty="0" err="1"/>
              <a:t>მ</a:t>
            </a:r>
            <a:r>
              <a:rPr lang="ka-GE" sz="1400" baseline="30000" dirty="0" err="1"/>
              <a:t>2</a:t>
            </a:r>
            <a:r>
              <a:rPr lang="ka-GE" sz="1400" dirty="0"/>
              <a:t> ფართობზე აშენდება </a:t>
            </a:r>
            <a:r>
              <a:rPr lang="ka-GE" sz="1400" dirty="0" smtClean="0"/>
              <a:t>საწარმოს </a:t>
            </a:r>
            <a:r>
              <a:rPr lang="ka-GE" sz="1400" dirty="0"/>
              <a:t>პირველი </a:t>
            </a:r>
            <a:r>
              <a:rPr lang="ka-GE" sz="1400" dirty="0" smtClean="0"/>
              <a:t>რიგი: საამქრო</a:t>
            </a:r>
            <a:r>
              <a:rPr lang="ka-GE" sz="1400" dirty="0"/>
              <a:t>, ინსტრუმენტების სათავსი, საწყობი, </a:t>
            </a:r>
            <a:r>
              <a:rPr lang="ka-GE" sz="1400" dirty="0" smtClean="0"/>
              <a:t>ოფისი, სასადილო </a:t>
            </a:r>
            <a:r>
              <a:rPr lang="ka-GE" sz="1400" dirty="0"/>
              <a:t>და სხვა დამხმარე სათავსები. ამ ეტაპზე საწარმოში </a:t>
            </a:r>
            <a:r>
              <a:rPr lang="ka-GE" sz="1400" dirty="0" smtClean="0"/>
              <a:t>დასაქმდება </a:t>
            </a:r>
            <a:r>
              <a:rPr lang="ka-GE" sz="1400" dirty="0"/>
              <a:t>60-მდე სპეციალისტი, მათ შორის 50 ადგილობრივი მუშახელი.</a:t>
            </a:r>
          </a:p>
          <a:p>
            <a:pPr algn="just"/>
            <a:r>
              <a:rPr lang="ka-GE" sz="1400" dirty="0"/>
              <a:t>მე-2 ეტაპზე </a:t>
            </a:r>
            <a:r>
              <a:rPr lang="ka-GE" sz="1400" dirty="0" smtClean="0"/>
              <a:t>(1 </a:t>
            </a:r>
            <a:r>
              <a:rPr lang="ka-GE" sz="1400" dirty="0"/>
              <a:t>ეტაპის დამთავრებიდან 1 წლის შემდეგ) ანალოგიური საწარმოო საამქრო მოეწყობა საპროექტო ტერიტორიის დანარჩენ ნაწილზე. მეორე ეტაპზე დასაქმებულთა რაოდენობა იქნება 100-მდე ადგილობრივი მუშახელი. </a:t>
            </a:r>
          </a:p>
          <a:p>
            <a:pPr algn="just"/>
            <a:r>
              <a:rPr lang="ka-GE" sz="1400" dirty="0"/>
              <a:t>მე-3 ეტაპზე (საქმიანობის დაწყებიდან 4 წლის შემდეგ), დაგეგმილია საწარმოს გაფართოება, რისთვისაც ათვისებული იქნება საპროექტო ტერიტორიის მიმდებარედ არსებული 5000 </a:t>
            </a:r>
            <a:r>
              <a:rPr lang="ka-GE" sz="1400" dirty="0" err="1"/>
              <a:t>მ</a:t>
            </a:r>
            <a:r>
              <a:rPr lang="ka-GE" sz="1400" baseline="30000" dirty="0" err="1"/>
              <a:t>2</a:t>
            </a:r>
            <a:r>
              <a:rPr lang="ka-GE" sz="1400" dirty="0"/>
              <a:t> ფართობის მქონე ნაკვეთი (ნაკვეთი </a:t>
            </a:r>
            <a:r>
              <a:rPr lang="ka-GE" sz="1400" dirty="0" err="1"/>
              <a:t>N305</a:t>
            </a:r>
            <a:r>
              <a:rPr lang="ka-GE" sz="1400" dirty="0"/>
              <a:t>). </a:t>
            </a:r>
            <a:r>
              <a:rPr lang="ka-GE" sz="1400" dirty="0" smtClean="0"/>
              <a:t>ადგილობრივი </a:t>
            </a:r>
            <a:r>
              <a:rPr lang="ka-GE" sz="1400" dirty="0"/>
              <a:t>დასაქმებული მუშახელის რაოდენობა გაიზრდება 220 ადამიანამდე. </a:t>
            </a:r>
            <a:endParaRPr lang="en-US" sz="1300" dirty="0"/>
          </a:p>
        </p:txBody>
      </p:sp>
    </p:spTree>
    <p:extLst>
      <p:ext uri="{BB962C8B-B14F-4D97-AF65-F5344CB8AC3E}">
        <p14:creationId xmlns:p14="http://schemas.microsoft.com/office/powerpoint/2010/main" val="3457796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633" y="537810"/>
            <a:ext cx="8140205" cy="475362"/>
          </a:xfrm>
        </p:spPr>
        <p:txBody>
          <a:bodyPr>
            <a:normAutofit/>
          </a:bodyPr>
          <a:lstStyle/>
          <a:p>
            <a:pPr algn="r"/>
            <a:r>
              <a:rPr lang="ka-GE" sz="2275" dirty="0">
                <a:solidFill>
                  <a:srgbClr val="C00000"/>
                </a:solidFill>
                <a:effectLst>
                  <a:outerShdw blurRad="38100" dist="38100" dir="2700000" algn="tl">
                    <a:srgbClr val="000000">
                      <a:alpha val="43137"/>
                    </a:srgbClr>
                  </a:outerShdw>
                </a:effectLst>
              </a:rPr>
              <a:t>სიტუაციური სქემა</a:t>
            </a:r>
            <a:endParaRPr lang="en-US" sz="2275" dirty="0">
              <a:solidFill>
                <a:srgbClr val="C00000"/>
              </a:solidFill>
              <a:effectLst>
                <a:outerShdw blurRad="38100" dist="38100" dir="2700000" algn="tl">
                  <a:srgbClr val="000000">
                    <a:alpha val="43137"/>
                  </a:srgbClr>
                </a:outerShdw>
              </a:effectLst>
            </a:endParaRPr>
          </a:p>
        </p:txBody>
      </p:sp>
      <p:pic>
        <p:nvPicPr>
          <p:cNvPr id="5" name="Picture 4"/>
          <p:cNvPicPr/>
          <p:nvPr/>
        </p:nvPicPr>
        <p:blipFill rotWithShape="1">
          <a:blip r:embed="rId2"/>
          <a:srcRect r="606" b="742"/>
          <a:stretch/>
        </p:blipFill>
        <p:spPr>
          <a:xfrm>
            <a:off x="725237" y="1141511"/>
            <a:ext cx="8659395" cy="4858236"/>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7087180" y="4694535"/>
            <a:ext cx="2502658" cy="1815882"/>
          </a:xfrm>
          <a:prstGeom prst="rect">
            <a:avLst/>
          </a:prstGeom>
          <a:scene3d>
            <a:camera prst="orthographicFront">
              <a:rot lat="0" lon="0" rev="0"/>
            </a:camera>
            <a:lightRig rig="threePt" dir="t"/>
          </a:scene3d>
          <a:sp3d>
            <a:bevelT w="25400" h="12700"/>
          </a:sp3d>
        </p:spPr>
        <p:style>
          <a:lnRef idx="1">
            <a:schemeClr val="accent1"/>
          </a:lnRef>
          <a:fillRef idx="3">
            <a:schemeClr val="accent1"/>
          </a:fillRef>
          <a:effectRef idx="2">
            <a:schemeClr val="accent1"/>
          </a:effectRef>
          <a:fontRef idx="minor">
            <a:schemeClr val="lt1"/>
          </a:fontRef>
        </p:style>
        <p:txBody>
          <a:bodyPr wrap="square">
            <a:spAutoFit/>
          </a:bodyPr>
          <a:lstStyle/>
          <a:p>
            <a:pPr algn="ctr">
              <a:spcBef>
                <a:spcPts val="600"/>
              </a:spcBef>
              <a:spcAft>
                <a:spcPts val="600"/>
              </a:spcAft>
            </a:pPr>
            <a:r>
              <a:rPr lang="ka-GE" sz="1400" dirty="0" smtClean="0">
                <a:ea typeface="Calibri" panose="020F0502020204030204" pitchFamily="34" charset="0"/>
                <a:cs typeface="Times New Roman" panose="02020603050405020304" pitchFamily="18" charset="0"/>
              </a:rPr>
              <a:t>კოლხეთის </a:t>
            </a:r>
            <a:r>
              <a:rPr lang="ka-GE" sz="1400" dirty="0">
                <a:ea typeface="Calibri" panose="020F0502020204030204" pitchFamily="34" charset="0"/>
                <a:cs typeface="Times New Roman" panose="02020603050405020304" pitchFamily="18" charset="0"/>
              </a:rPr>
              <a:t>ეროვნული პარკის </a:t>
            </a:r>
            <a:r>
              <a:rPr lang="ka-GE" sz="1400" dirty="0" err="1">
                <a:ea typeface="Calibri" panose="020F0502020204030204" pitchFamily="34" charset="0"/>
                <a:cs typeface="Times New Roman" panose="02020603050405020304" pitchFamily="18" charset="0"/>
              </a:rPr>
              <a:t>ნაბადას</a:t>
            </a:r>
            <a:r>
              <a:rPr lang="ka-GE" sz="1400" dirty="0">
                <a:ea typeface="Calibri" panose="020F0502020204030204" pitchFamily="34" charset="0"/>
                <a:cs typeface="Times New Roman" panose="02020603050405020304" pitchFamily="18" charset="0"/>
              </a:rPr>
              <a:t> უბანი, იგივე ზურმუხტის ქსელის უბანი „კოლხეთი“ (</a:t>
            </a:r>
            <a:r>
              <a:rPr lang="ka-GE" sz="1400" dirty="0" err="1">
                <a:ea typeface="Calibri" panose="020F0502020204030204" pitchFamily="34" charset="0"/>
                <a:cs typeface="Times New Roman" panose="02020603050405020304" pitchFamily="18" charset="0"/>
              </a:rPr>
              <a:t>GE0000006</a:t>
            </a:r>
            <a:r>
              <a:rPr lang="ka-GE" sz="1400" dirty="0">
                <a:ea typeface="Calibri" panose="020F0502020204030204" pitchFamily="34" charset="0"/>
                <a:cs typeface="Times New Roman" panose="02020603050405020304" pitchFamily="18" charset="0"/>
              </a:rPr>
              <a:t>), მდებარეობს საპროექტო ტერიტორიის ჩრდილოეთით ≈1700 მ-ის დაცილებით. </a:t>
            </a:r>
          </a:p>
        </p:txBody>
      </p:sp>
    </p:spTree>
    <p:extLst>
      <p:ext uri="{BB962C8B-B14F-4D97-AF65-F5344CB8AC3E}">
        <p14:creationId xmlns:p14="http://schemas.microsoft.com/office/powerpoint/2010/main" val="698925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675" y="832740"/>
            <a:ext cx="8140205" cy="475362"/>
          </a:xfrm>
        </p:spPr>
        <p:txBody>
          <a:bodyPr>
            <a:normAutofit/>
          </a:bodyPr>
          <a:lstStyle/>
          <a:p>
            <a:r>
              <a:rPr lang="ka-GE" sz="2200" dirty="0">
                <a:solidFill>
                  <a:srgbClr val="C00000"/>
                </a:solidFill>
                <a:effectLst>
                  <a:outerShdw blurRad="38100" dist="38100" dir="2700000" algn="tl">
                    <a:srgbClr val="000000">
                      <a:alpha val="43137"/>
                    </a:srgbClr>
                  </a:outerShdw>
                </a:effectLst>
              </a:rPr>
              <a:t> საპროექტო ნაკვეთის განლაგების სქემა </a:t>
            </a:r>
            <a:r>
              <a:rPr lang="ka-GE" sz="2200" dirty="0" err="1">
                <a:solidFill>
                  <a:srgbClr val="C00000"/>
                </a:solidFill>
                <a:effectLst>
                  <a:outerShdw blurRad="38100" dist="38100" dir="2700000" algn="tl">
                    <a:srgbClr val="000000">
                      <a:alpha val="43137"/>
                    </a:srgbClr>
                  </a:outerShdw>
                </a:effectLst>
              </a:rPr>
              <a:t>თიზ</a:t>
            </a:r>
            <a:r>
              <a:rPr lang="ka-GE" sz="2200" dirty="0">
                <a:solidFill>
                  <a:srgbClr val="C00000"/>
                </a:solidFill>
                <a:effectLst>
                  <a:outerShdw blurRad="38100" dist="38100" dir="2700000" algn="tl">
                    <a:srgbClr val="000000">
                      <a:alpha val="43137"/>
                    </a:srgbClr>
                  </a:outerShdw>
                </a:effectLst>
              </a:rPr>
              <a:t>-ის </a:t>
            </a:r>
            <a:r>
              <a:rPr lang="ka-GE" sz="2200" dirty="0" smtClean="0">
                <a:solidFill>
                  <a:srgbClr val="C00000"/>
                </a:solidFill>
                <a:effectLst>
                  <a:outerShdw blurRad="38100" dist="38100" dir="2700000" algn="tl">
                    <a:srgbClr val="000000">
                      <a:alpha val="43137"/>
                    </a:srgbClr>
                  </a:outerShdw>
                </a:effectLst>
              </a:rPr>
              <a:t>ფარგლებში</a:t>
            </a:r>
            <a:endParaRPr lang="en-US" sz="2275" dirty="0">
              <a:solidFill>
                <a:srgbClr val="C0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523436" y="1651196"/>
            <a:ext cx="8915400" cy="434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6544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664</TotalTime>
  <Words>1539</Words>
  <Application>Microsoft Office PowerPoint</Application>
  <PresentationFormat>A4 Paper (210x297 mm)</PresentationFormat>
  <Paragraphs>151</Paragraphs>
  <Slides>24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Century Gothic</vt:lpstr>
      <vt:lpstr>Sylfaen</vt:lpstr>
      <vt:lpstr>Times New Roman</vt:lpstr>
      <vt:lpstr>Vapor Trail</vt:lpstr>
      <vt:lpstr>Visio</vt:lpstr>
      <vt:lpstr>ავტომანქანის მექანიკური კომპონენტების საწარმოს  მოწყობის და  ექსპლუატაციის პროექტი</vt:lpstr>
      <vt:lpstr>საქართველოს კანონის “გარემოსდაცვითი შეფასების კოდექსი” პროცედურები  </vt:lpstr>
      <vt:lpstr>PowerPoint Presentation</vt:lpstr>
      <vt:lpstr>შესავალი</vt:lpstr>
      <vt:lpstr>საპროექტო ტერიტორიის ხედები</vt:lpstr>
      <vt:lpstr>ალტერნატივების ანალიზი</vt:lpstr>
      <vt:lpstr>დაგეგმილი საქმიანობის აღწერა</vt:lpstr>
      <vt:lpstr>სიტუაციური სქემა</vt:lpstr>
      <vt:lpstr> საპროექტო ნაკვეთის განლაგების სქემა თიზ-ის ფარგლებში</vt:lpstr>
      <vt:lpstr>საწარმოს გენგეგმა  საპროექტო მიწის  ნაკვეთზე</vt:lpstr>
      <vt:lpstr>პირველი სართულის გეგმა </vt:lpstr>
      <vt:lpstr>მეორე სართულის გეგმა </vt:lpstr>
      <vt:lpstr>მეორე სართულის გეგმა </vt:lpstr>
      <vt:lpstr>პროექტის მოკლე აღწერა</vt:lpstr>
      <vt:lpstr>პროექტის მოკლე აღწერა</vt:lpstr>
      <vt:lpstr>ტექნოლოგიური პროცესების აღწერა</vt:lpstr>
      <vt:lpstr>ტექნოლოგიური პროცესების აღწერა.  მაღალი წნევით ჩამოსხმის დანადგარები</vt:lpstr>
      <vt:lpstr>ტექნოლოგიური პროცესების აღწერა.  ძირითადი მასალები და მათი მახასიათებლები</vt:lpstr>
      <vt:lpstr>შესაძლო ნეგატიური ზემოქმედების რისკების წინასწარი შეფასება</vt:lpstr>
      <vt:lpstr>შესაძლო ნეგატიური ზემოქმედების რისკების წინასწარი შეფასება</vt:lpstr>
      <vt:lpstr>შესაძლო ნეგატიური ზემოქმედების რისკების წინასწარი შეფასება</vt:lpstr>
      <vt:lpstr>PowerPoint Presentation</vt:lpstr>
      <vt:lpstr>გარემოზე ზემოქმედების შეფასება და შემარბილებელი ღონისძიებები</vt:lpstr>
      <vt:lpstr>მადლობას გიხდით ყურადღებისთვის!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მდ. ხრამზე 7,8 მგვტ დადგმული სიმძლავრის „ნახიდური ჰესი“-ს მშენებლობის და ექსპლუატაციის პროექტი</dc:title>
  <dc:creator>SaloMe MePariShvili</dc:creator>
  <cp:lastModifiedBy>user</cp:lastModifiedBy>
  <cp:revision>40</cp:revision>
  <dcterms:created xsi:type="dcterms:W3CDTF">2019-12-25T05:26:02Z</dcterms:created>
  <dcterms:modified xsi:type="dcterms:W3CDTF">2020-03-30T09:47:17Z</dcterms:modified>
</cp:coreProperties>
</file>