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30" r:id="rId1"/>
  </p:sldMasterIdLst>
  <p:notesMasterIdLst>
    <p:notesMasterId r:id="rId30"/>
  </p:notesMasterIdLst>
  <p:sldIdLst>
    <p:sldId id="331" r:id="rId2"/>
    <p:sldId id="445" r:id="rId3"/>
    <p:sldId id="444" r:id="rId4"/>
    <p:sldId id="462" r:id="rId5"/>
    <p:sldId id="463" r:id="rId6"/>
    <p:sldId id="464" r:id="rId7"/>
    <p:sldId id="465" r:id="rId8"/>
    <p:sldId id="467" r:id="rId9"/>
    <p:sldId id="468" r:id="rId10"/>
    <p:sldId id="471" r:id="rId11"/>
    <p:sldId id="472" r:id="rId12"/>
    <p:sldId id="473" r:id="rId13"/>
    <p:sldId id="474" r:id="rId14"/>
    <p:sldId id="476" r:id="rId15"/>
    <p:sldId id="477" r:id="rId16"/>
    <p:sldId id="451" r:id="rId17"/>
    <p:sldId id="453" r:id="rId18"/>
    <p:sldId id="452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461" r:id="rId27"/>
    <p:sldId id="450" r:id="rId28"/>
    <p:sldId id="359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DejaVu Sans" panose="020B0604020202020204" charset="0"/>
      <p:regular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Sylfaen" panose="010A0502050306030303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6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Niko Karsimashvili" initials="NK" lastIdx="1" clrIdx="1">
    <p:extLst>
      <p:ext uri="{19B8F6BF-5375-455C-9EA6-DF929625EA0E}">
        <p15:presenceInfo xmlns:p15="http://schemas.microsoft.com/office/powerpoint/2012/main" userId="Niko Karsimashvi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Pkmvrkmekvr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117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767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425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771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386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11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597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126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30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66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3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5166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785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970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692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324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455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716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8" name="Shape 1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9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8" name="Shape 1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98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80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832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ka-GE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არქმედება</a:t>
            </a:r>
            <a:r>
              <a:rPr lang="ka-GE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- არსებული სიტუაციის გამო ვინაიდან  არსებული ხიდი ვერ უზრუნველყოფს საგზაო  უსაფრთხოების ნორმების მოთხოვნებს და სახიფათოა მგზავრობისთვის 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1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87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432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52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852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534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847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1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56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042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379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953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964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391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575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0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usudan.elizbarashvi\Downloads\struqtura.docx#_bookmark1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6454" y="181095"/>
            <a:ext cx="10207052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საქართველოს რეგიონული განვითარებისა და ინფრასტრუქტურის</a:t>
            </a:r>
          </a:p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სამინისტროს საავტომობილო გზების დეპარტამენტი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ka-GE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8625" y="1819944"/>
            <a:ext cx="11536079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შიდასახემწიფოებრივი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მნიშვნელობის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უფლისციხის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კომპლექსთან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მისასვლელი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საავტომობილო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გზის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მე-7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კმ-ზე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მდ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.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მტკვარზე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არსებული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სახიდე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გადასასვლელის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ნაცვლად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ახალი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სახიდე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გადასასვლელის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მშენებლობის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და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ექსპლუატაციის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პროექტის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8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57326" cy="1228725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93138" y="3389604"/>
            <a:ext cx="1020705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გარემოზე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ზემოქმედების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შეფასების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ანგარიში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6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466130"/>
            <a:ext cx="3494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/>
              <a:t>მ</a:t>
            </a:r>
            <a:r>
              <a:rPr lang="ka-GE" sz="2000" b="1" dirty="0" err="1" smtClean="0"/>
              <a:t>შენებლობის</a:t>
            </a:r>
            <a:r>
              <a:rPr lang="ka-GE" sz="2000" b="1" dirty="0" smtClean="0"/>
              <a:t> ორგანიზება</a:t>
            </a:r>
            <a:endParaRPr lang="en-US" sz="2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66240"/>
            <a:ext cx="1219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/>
              <a:t>სამშენებლო</a:t>
            </a:r>
            <a:r>
              <a:rPr lang="en-US" sz="2000" dirty="0"/>
              <a:t>	</a:t>
            </a:r>
            <a:r>
              <a:rPr lang="en-US" sz="2000" dirty="0" err="1"/>
              <a:t>სამუშაოების</a:t>
            </a:r>
            <a:r>
              <a:rPr lang="en-US" sz="2000" dirty="0"/>
              <a:t>	</a:t>
            </a:r>
            <a:r>
              <a:rPr lang="en-US" sz="2000" dirty="0" err="1"/>
              <a:t>მიმდინარეობის</a:t>
            </a:r>
            <a:r>
              <a:rPr lang="en-US" sz="2000" dirty="0"/>
              <a:t>	</a:t>
            </a:r>
            <a:r>
              <a:rPr lang="en-US" sz="2000" dirty="0" err="1"/>
              <a:t>დროს</a:t>
            </a:r>
            <a:r>
              <a:rPr lang="en-US" sz="2000" dirty="0"/>
              <a:t>	</a:t>
            </a:r>
            <a:r>
              <a:rPr lang="en-US" sz="2000" dirty="0" err="1"/>
              <a:t>პროექტით</a:t>
            </a:r>
            <a:r>
              <a:rPr lang="en-US" sz="2000" dirty="0"/>
              <a:t>	</a:t>
            </a:r>
            <a:r>
              <a:rPr lang="en-US" sz="2000" b="1" dirty="0" err="1" smtClean="0"/>
              <a:t>გათვალისწინებული</a:t>
            </a:r>
            <a:r>
              <a:rPr lang="ka-GE" sz="2000" b="1" dirty="0" smtClean="0"/>
              <a:t> </a:t>
            </a:r>
            <a:r>
              <a:rPr lang="en-US" sz="2000" b="1" dirty="0" err="1" smtClean="0"/>
              <a:t>არ</a:t>
            </a:r>
            <a:r>
              <a:rPr lang="ka-GE" sz="2000" b="1" dirty="0" smtClean="0"/>
              <a:t> </a:t>
            </a:r>
            <a:r>
              <a:rPr lang="en-US" sz="2000" b="1" dirty="0" err="1"/>
              <a:t>არის</a:t>
            </a:r>
            <a:r>
              <a:rPr lang="ka-GE" sz="2000" b="1" dirty="0"/>
              <a:t> </a:t>
            </a:r>
            <a:r>
              <a:rPr lang="en-US" sz="2000" b="1" dirty="0" err="1"/>
              <a:t>არსებული</a:t>
            </a:r>
            <a:r>
              <a:rPr lang="en-US" sz="2000" b="1" dirty="0"/>
              <a:t> </a:t>
            </a:r>
            <a:r>
              <a:rPr lang="en-US" sz="2000" b="1" dirty="0" err="1"/>
              <a:t>ხიდის</a:t>
            </a:r>
            <a:r>
              <a:rPr lang="en-US" sz="2000" b="1" dirty="0"/>
              <a:t> </a:t>
            </a:r>
            <a:r>
              <a:rPr lang="en-US" sz="2000" b="1" dirty="0" err="1"/>
              <a:t>დემონტაჟი</a:t>
            </a:r>
            <a:r>
              <a:rPr lang="en-US" sz="2000" b="1" dirty="0"/>
              <a:t>, </a:t>
            </a:r>
            <a:r>
              <a:rPr lang="en-US" sz="2000" dirty="0" err="1"/>
              <a:t>შესაბამისად</a:t>
            </a:r>
            <a:r>
              <a:rPr lang="en-US" sz="2000" dirty="0"/>
              <a:t> </a:t>
            </a:r>
            <a:r>
              <a:rPr lang="en-US" sz="2000" dirty="0" err="1"/>
              <a:t>ორ</a:t>
            </a:r>
            <a:r>
              <a:rPr lang="en-US" sz="2000" dirty="0"/>
              <a:t> </a:t>
            </a:r>
            <a:r>
              <a:rPr lang="en-US" sz="2000" dirty="0" err="1"/>
              <a:t>ნაპირს</a:t>
            </a:r>
            <a:r>
              <a:rPr lang="en-US" sz="2000" dirty="0"/>
              <a:t> </a:t>
            </a:r>
            <a:r>
              <a:rPr lang="en-US" sz="2000" dirty="0" err="1"/>
              <a:t>შორის</a:t>
            </a:r>
            <a:r>
              <a:rPr lang="en-US" sz="2000" dirty="0"/>
              <a:t> </a:t>
            </a:r>
            <a:r>
              <a:rPr lang="en-US" sz="2000" dirty="0" err="1"/>
              <a:t>კომუნიკაციის</a:t>
            </a:r>
            <a:r>
              <a:rPr lang="en-US" sz="2000" dirty="0"/>
              <a:t> </a:t>
            </a:r>
            <a:r>
              <a:rPr lang="en-US" sz="2000" dirty="0" err="1"/>
              <a:t>განსახორციელებლად</a:t>
            </a:r>
            <a:r>
              <a:rPr lang="en-US" sz="2000" dirty="0"/>
              <a:t> </a:t>
            </a:r>
            <a:r>
              <a:rPr lang="en-US" sz="2000" dirty="0" err="1"/>
              <a:t>გამოიყენება</a:t>
            </a:r>
            <a:r>
              <a:rPr lang="en-US" sz="2000" dirty="0"/>
              <a:t> </a:t>
            </a:r>
            <a:r>
              <a:rPr lang="en-US" sz="2000" b="1" dirty="0" err="1"/>
              <a:t>არსებული</a:t>
            </a:r>
            <a:r>
              <a:rPr lang="en-US" sz="2000" b="1" dirty="0"/>
              <a:t> </a:t>
            </a:r>
            <a:r>
              <a:rPr lang="en-US" sz="2000" b="1" dirty="0" err="1"/>
              <a:t>ხიდი</a:t>
            </a:r>
            <a:r>
              <a:rPr lang="en-US" sz="2000" b="1" dirty="0"/>
              <a:t> </a:t>
            </a:r>
            <a:r>
              <a:rPr lang="en-US" sz="2000" b="1" dirty="0" err="1"/>
              <a:t>შესაბამისი</a:t>
            </a:r>
            <a:r>
              <a:rPr lang="en-US" sz="2000" b="1" dirty="0"/>
              <a:t> </a:t>
            </a:r>
            <a:r>
              <a:rPr lang="en-US" sz="2000" b="1" dirty="0" err="1"/>
              <a:t>გაძლიერებით</a:t>
            </a:r>
            <a:r>
              <a:rPr lang="en-US" sz="2000" dirty="0" smtClean="0"/>
              <a:t>.</a:t>
            </a:r>
            <a:endParaRPr lang="ka-GE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ka-G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პირველ </a:t>
            </a:r>
            <a:r>
              <a:rPr lang="ka-GE" sz="2000" dirty="0"/>
              <a:t>ეტაპზე </a:t>
            </a:r>
            <a:r>
              <a:rPr lang="ka-GE" sz="2000" dirty="0" smtClean="0"/>
              <a:t>- ხორციელდება </a:t>
            </a:r>
            <a:r>
              <a:rPr lang="ka-GE" sz="2000" dirty="0"/>
              <a:t>მოსამზადებელი და </a:t>
            </a:r>
            <a:r>
              <a:rPr lang="ka-GE" sz="2000" dirty="0" err="1"/>
              <a:t>დაკვალვითი</a:t>
            </a:r>
            <a:r>
              <a:rPr lang="ka-GE" sz="2000" dirty="0"/>
              <a:t> სამუშაოები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მეორე ეტაპზე </a:t>
            </a:r>
            <a:r>
              <a:rPr lang="ka-GE" sz="2000" dirty="0" smtClean="0"/>
              <a:t>- მიმდინარეობს </a:t>
            </a:r>
            <a:r>
              <a:rPr lang="ka-GE" sz="2000" dirty="0"/>
              <a:t>ბურჯების მშენებლობა. ბურჯების ქვაბულების დამუშავება ხორციელდება ექსკავატორით გრუნტის გატანით </a:t>
            </a:r>
            <a:r>
              <a:rPr lang="ka-GE" sz="2000" dirty="0" smtClean="0"/>
              <a:t>ნაყარში. ბურჯების </a:t>
            </a:r>
            <a:r>
              <a:rPr lang="ka-GE" sz="2000" dirty="0"/>
              <a:t>მშენებლობის პარალელურად ხორციელდება </a:t>
            </a:r>
            <a:r>
              <a:rPr lang="ka-GE" sz="2000" dirty="0" err="1"/>
              <a:t>რკ</a:t>
            </a:r>
            <a:r>
              <a:rPr lang="ka-GE" sz="2000" dirty="0"/>
              <a:t>. ბეტონის კოჭების შემოზიდვა სპეციალური </a:t>
            </a:r>
            <a:r>
              <a:rPr lang="ka-GE" sz="2000" dirty="0" err="1"/>
              <a:t>კოჭმზიდებით</a:t>
            </a:r>
            <a:r>
              <a:rPr lang="ka-GE" sz="2000" dirty="0"/>
              <a:t> და დასაწყობება მიმდებარე მოედანზე. ბურჯების მშენებლობის დამთავრების შემდეგ ხორციელდება კოჭების მონტაჟი 25 ტ ტვირთამწეობის </a:t>
            </a:r>
            <a:r>
              <a:rPr lang="ka-GE" sz="2000" dirty="0" err="1"/>
              <a:t>ავტოამწეების</a:t>
            </a:r>
            <a:r>
              <a:rPr lang="ka-GE" sz="2000" dirty="0"/>
              <a:t> გამოყენებით. კოჭების მონტაჟის დამთავრების შემდეგ ხორციელდება გრძივი ნაკერების </a:t>
            </a:r>
            <a:r>
              <a:rPr lang="ka-GE" sz="2000" dirty="0" err="1"/>
              <a:t>გამონოლითება</a:t>
            </a:r>
            <a:r>
              <a:rPr lang="ka-GE" sz="2000" dirty="0"/>
              <a:t> და კონსოლების მოწყობა</a:t>
            </a:r>
            <a:r>
              <a:rPr lang="ka-GE" sz="2000" dirty="0" smtClean="0"/>
              <a:t>.</a:t>
            </a: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მესამე </a:t>
            </a:r>
            <a:r>
              <a:rPr lang="ka-GE" sz="2000" dirty="0"/>
              <a:t>ეტაპზე </a:t>
            </a:r>
            <a:r>
              <a:rPr lang="ka-GE" sz="2000" dirty="0" smtClean="0"/>
              <a:t>- ეწყობა </a:t>
            </a:r>
            <a:r>
              <a:rPr lang="ka-GE" sz="2000" dirty="0"/>
              <a:t>ხიდის სავალი ნაწილი, მოაჯირები, </a:t>
            </a:r>
            <a:r>
              <a:rPr lang="ka-GE" sz="2000" dirty="0" err="1"/>
              <a:t>თვალამრიდები</a:t>
            </a:r>
            <a:r>
              <a:rPr lang="ka-GE" sz="2000" dirty="0"/>
              <a:t> და სხვა. პარალელურ რეჟიმში მიმდინარეობს მისასვლელების მოწყობა. ყველა მასალა, რომელიც გამოყენებული იქნება ხიდის მშენებლობისათვის, უნდა იყოს სერტიფიცირებული და შეესაბამებოდეს სტანდარტების მოთხოვნებს. </a:t>
            </a:r>
            <a:endParaRPr lang="en-US"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2665"/>
            <a:ext cx="481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ea typeface="Sylfaen" panose="010A0502050306030303" pitchFamily="18" charset="0"/>
                <a:cs typeface="Arial" panose="020B0604020202020204" pitchFamily="34" charset="0"/>
              </a:rPr>
              <a:t>მშენებლობის და მოძრაობის ორგანიზება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8"/>
          <a:stretch/>
        </p:blipFill>
        <p:spPr bwMode="auto">
          <a:xfrm>
            <a:off x="832338" y="1152998"/>
            <a:ext cx="10527323" cy="511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9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61665"/>
            <a:ext cx="12192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140" marR="0" indent="-285750" algn="just">
              <a:spcBef>
                <a:spcPts val="53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a-GE" sz="2000" b="1" kern="0" dirty="0" smtClean="0"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400" b="1" dirty="0">
                <a:hlinkClick r:id="rId3"/>
              </a:rPr>
              <a:t>სამშენებლო   ბანაკი და </a:t>
            </a:r>
            <a:r>
              <a:rPr lang="ka-GE" sz="2400" b="1" dirty="0" err="1" smtClean="0">
                <a:hlinkClick r:id="rId3"/>
              </a:rPr>
              <a:t>სანაყაროები</a:t>
            </a:r>
            <a:endParaRPr lang="ka-GE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დაგეგმილი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საქმიანობის </a:t>
            </a: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სპეციფიკიდან გამომდინარე ინფრასტრუქტურის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მქონე </a:t>
            </a:r>
            <a:r>
              <a:rPr lang="ka-GE" sz="2200" b="1" dirty="0">
                <a:ea typeface="DejaVu Sans" panose="020B0604020202020204" charset="0"/>
                <a:cs typeface="Sylfaen" panose="010A0502050306030303" pitchFamily="18" charset="0"/>
              </a:rPr>
              <a:t>სამშენებლო ბანაკების მოწყობა საჭირო არ არის. </a:t>
            </a:r>
            <a:endParaRPr lang="ka-GE" sz="2200" b="1" dirty="0" smtClean="0">
              <a:ea typeface="DejaVu Sans" panose="020B0604020202020204" charset="0"/>
              <a:cs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საპროექტო ხიდთან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, არსებულ მისასვლელ გზასთან სიახლოვეს </a:t>
            </a:r>
            <a:r>
              <a:rPr lang="ka-GE" sz="2200" b="1" dirty="0">
                <a:ea typeface="DejaVu Sans" panose="020B0604020202020204" charset="0"/>
                <a:cs typeface="Sylfaen" panose="010A0502050306030303" pitchFamily="18" charset="0"/>
              </a:rPr>
              <a:t>დროებით მოეწყობა საქმიანი ეზო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. </a:t>
            </a:r>
            <a:endParaRPr lang="ka-GE" sz="2200" dirty="0" smtClean="0">
              <a:ea typeface="DejaVu Sans" panose="020B0604020202020204" charset="0"/>
              <a:cs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სამშენებლო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სამუშაოების </a:t>
            </a: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წარმოებისათვის გათვალისწინებულია მხოლოდ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სამშენებლო მოედნის მოწყობა მექანიზმებით გასაჩერებელი </a:t>
            </a: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ადგილით.</a:t>
            </a:r>
            <a:endParaRPr lang="en-US" sz="2200" dirty="0">
              <a:latin typeface="DejaVu Sans" panose="020B0604020202020204" charset="0"/>
              <a:ea typeface="DejaVu Sans" panose="020B0604020202020204" charset="0"/>
              <a:cs typeface="DejaVu Sans" panose="020B0604020202020204" charset="0"/>
            </a:endParaRPr>
          </a:p>
          <a:p>
            <a:pPr algn="just"/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 </a:t>
            </a:r>
            <a:endParaRPr lang="en-US" sz="2200" dirty="0">
              <a:latin typeface="DejaVu Sans" panose="020B0604020202020204" charset="0"/>
              <a:ea typeface="DejaVu Sans" panose="020B0604020202020204" charset="0"/>
              <a:cs typeface="DejaVu Sans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217576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b="1" dirty="0" err="1">
                <a:ea typeface="DejaVu Sans" panose="020B0604020202020204" charset="0"/>
                <a:cs typeface="Sylfaen" panose="010A0502050306030303" pitchFamily="18" charset="0"/>
              </a:rPr>
              <a:t>საამშენებლო</a:t>
            </a:r>
            <a:r>
              <a:rPr lang="en-US" sz="2400" b="1" dirty="0"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ea typeface="DejaVu Sans" panose="020B0604020202020204" charset="0"/>
                <a:cs typeface="Sylfaen" panose="010A0502050306030303" pitchFamily="18" charset="0"/>
              </a:rPr>
              <a:t>მოედნის</a:t>
            </a:r>
            <a:r>
              <a:rPr lang="en-US" sz="2400" b="1" dirty="0"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ea typeface="DejaVu Sans" panose="020B0604020202020204" charset="0"/>
                <a:cs typeface="Sylfaen" panose="010A0502050306030303" pitchFamily="18" charset="0"/>
              </a:rPr>
              <a:t>მოსაწყობად</a:t>
            </a:r>
            <a:r>
              <a:rPr lang="en-US" sz="2400" b="1" dirty="0"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ea typeface="DejaVu Sans" panose="020B0604020202020204" charset="0"/>
                <a:cs typeface="Sylfaen" panose="010A0502050306030303" pitchFamily="18" charset="0"/>
              </a:rPr>
              <a:t>საჭირო</a:t>
            </a:r>
            <a:r>
              <a:rPr lang="en-US" sz="2400" b="1" dirty="0"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ea typeface="DejaVu Sans" panose="020B0604020202020204" charset="0"/>
                <a:cs typeface="Sylfaen" panose="010A0502050306030303" pitchFamily="18" charset="0"/>
              </a:rPr>
              <a:t>ნაგებობები</a:t>
            </a:r>
            <a:r>
              <a:rPr lang="en-US" sz="2400" b="1" dirty="0"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ea typeface="DejaVu Sans" panose="020B0604020202020204" charset="0"/>
                <a:cs typeface="Sylfaen" panose="010A0502050306030303" pitchFamily="18" charset="0"/>
              </a:rPr>
              <a:t>და</a:t>
            </a:r>
            <a:r>
              <a:rPr lang="en-US" sz="2400" b="1" dirty="0">
                <a:ea typeface="DejaVu Sans" panose="020B0604020202020204" charset="0"/>
                <a:cs typeface="Sylfaen" panose="010A0502050306030303" pitchFamily="18" charset="0"/>
              </a:rPr>
              <a:t> კონტეინერები</a:t>
            </a:r>
            <a:r>
              <a:rPr lang="en-US" sz="2400" dirty="0" smtClean="0">
                <a:ea typeface="DejaVu Sans" panose="020B0604020202020204" charset="0"/>
                <a:cs typeface="Sylfaen" panose="010A0502050306030303" pitchFamily="18" charset="0"/>
              </a:rPr>
              <a:t>.</a:t>
            </a:r>
            <a:endParaRPr lang="ka-GE" sz="2400" dirty="0" smtClean="0">
              <a:ea typeface="DejaVu Sans" panose="020B0604020202020204" charset="0"/>
              <a:cs typeface="Sylfaen" panose="010A05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400" dirty="0">
              <a:ea typeface="DejaVu Sans" panose="020B0604020202020204" charset="0"/>
              <a:cs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სადარაჯო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ჯიხური_1ც.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სასაწყობე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კონტეინერი_1ც.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საოფისე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კონტეინერი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_1ც.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გასახდელი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კონტეინერი-1 ც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სასადილო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</a:t>
            </a: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ოთახი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- 1 ც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ბიოტუალეტი</a:t>
            </a:r>
            <a:r>
              <a:rPr lang="en-US" sz="2400" dirty="0">
                <a:ea typeface="DejaVu Sans" panose="020B0604020202020204" charset="0"/>
                <a:cs typeface="Sylfaen" panose="010A0502050306030303" pitchFamily="18" charset="0"/>
              </a:rPr>
              <a:t> 1 </a:t>
            </a:r>
            <a:r>
              <a:rPr lang="en-US" sz="2400" dirty="0" err="1">
                <a:ea typeface="DejaVu Sans" panose="020B0604020202020204" charset="0"/>
                <a:cs typeface="Sylfaen" panose="010A0502050306030303" pitchFamily="18" charset="0"/>
              </a:rPr>
              <a:t>ცალი</a:t>
            </a:r>
            <a:endParaRPr lang="en-US" sz="2400" dirty="0">
              <a:ea typeface="DejaVu Sans" panose="020B0604020202020204" charset="0"/>
              <a:cs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6166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140" marR="0" indent="-285750">
              <a:spcBef>
                <a:spcPts val="53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a-GE" sz="2400" b="1" dirty="0"/>
              <a:t>მცენარეული საფარის და ნიადაგის ნაყოფიერი ფენის </a:t>
            </a:r>
            <a:r>
              <a:rPr lang="ka-GE" sz="2400" b="1" dirty="0" smtClean="0"/>
              <a:t>მოხსნა</a:t>
            </a:r>
            <a:endParaRPr lang="ka-GE" sz="2800" b="1" dirty="0">
              <a:ea typeface="DejaVu Sans" panose="020B0604020202020204" charset="0"/>
              <a:cs typeface="Sylfaen" panose="010A050205030603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66873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პროექტი</a:t>
            </a:r>
            <a:r>
              <a:rPr lang="en-US" sz="2400" dirty="0" smtClean="0"/>
              <a:t> </a:t>
            </a:r>
            <a:r>
              <a:rPr lang="en-US" sz="2400" dirty="0"/>
              <a:t>სპეციფიკიდან გამომდინარე მიწის ნაყოფიერი </a:t>
            </a:r>
            <a:r>
              <a:rPr lang="en-US" sz="2400" dirty="0" err="1"/>
              <a:t>ფენის</a:t>
            </a:r>
            <a:r>
              <a:rPr lang="en-US" sz="2400" dirty="0"/>
              <a:t> </a:t>
            </a:r>
            <a:r>
              <a:rPr lang="en-US" sz="2400" dirty="0" err="1"/>
              <a:t>მოხსნის</a:t>
            </a:r>
            <a:r>
              <a:rPr lang="en-US" sz="2400" dirty="0"/>
              <a:t> </a:t>
            </a:r>
            <a:r>
              <a:rPr lang="en-US" sz="2400" dirty="0" err="1"/>
              <a:t>სამუშაოების</a:t>
            </a:r>
            <a:r>
              <a:rPr lang="en-US" sz="2400" dirty="0"/>
              <a:t> </a:t>
            </a:r>
            <a:r>
              <a:rPr lang="en-US" sz="2400" dirty="0" smtClean="0"/>
              <a:t>ჩატარება</a:t>
            </a:r>
            <a:r>
              <a:rPr lang="ka-GE" sz="2400" dirty="0" smtClean="0"/>
              <a:t> </a:t>
            </a:r>
            <a:r>
              <a:rPr lang="en-US" sz="2400" dirty="0" err="1" smtClean="0"/>
              <a:t>საჭირო</a:t>
            </a:r>
            <a:r>
              <a:rPr lang="en-US" sz="2400" dirty="0" smtClean="0"/>
              <a:t> </a:t>
            </a:r>
            <a:r>
              <a:rPr lang="en-US" sz="2400" dirty="0" err="1"/>
              <a:t>იქნება</a:t>
            </a:r>
            <a:r>
              <a:rPr lang="en-US" sz="2400" dirty="0"/>
              <a:t> </a:t>
            </a:r>
            <a:r>
              <a:rPr lang="en-US" sz="2400" dirty="0" err="1"/>
              <a:t>ძირითადად</a:t>
            </a:r>
            <a:r>
              <a:rPr lang="en-US" sz="2400" dirty="0"/>
              <a:t> </a:t>
            </a:r>
            <a:r>
              <a:rPr lang="en-US" sz="2400" dirty="0" err="1"/>
              <a:t>სახიდე</a:t>
            </a:r>
            <a:r>
              <a:rPr lang="en-US" sz="2400" dirty="0"/>
              <a:t> </a:t>
            </a:r>
            <a:r>
              <a:rPr lang="en-US" sz="2400" dirty="0" err="1"/>
              <a:t>გადასასვლელის</a:t>
            </a:r>
            <a:r>
              <a:rPr lang="en-US" sz="2400" dirty="0"/>
              <a:t> </a:t>
            </a:r>
            <a:r>
              <a:rPr lang="en-US" sz="2400" dirty="0" err="1"/>
              <a:t>მშენებლობისათვის</a:t>
            </a:r>
            <a:r>
              <a:rPr lang="en-US" sz="2400" dirty="0"/>
              <a:t> </a:t>
            </a:r>
            <a:r>
              <a:rPr lang="en-US" sz="2400" dirty="0" err="1"/>
              <a:t>საჭირო</a:t>
            </a:r>
            <a:r>
              <a:rPr lang="en-US" sz="2400" dirty="0"/>
              <a:t> </a:t>
            </a:r>
            <a:r>
              <a:rPr lang="en-US" sz="2400" dirty="0" err="1" smtClean="0"/>
              <a:t>სამშენებლო</a:t>
            </a:r>
            <a:r>
              <a:rPr lang="ka-GE" sz="2400" dirty="0" smtClean="0"/>
              <a:t> </a:t>
            </a:r>
            <a:r>
              <a:rPr lang="en-US" sz="2400" dirty="0" err="1" smtClean="0"/>
              <a:t>მოედნის</a:t>
            </a:r>
            <a:r>
              <a:rPr lang="en-US" sz="2400" dirty="0" smtClean="0"/>
              <a:t> </a:t>
            </a:r>
            <a:r>
              <a:rPr lang="en-US" sz="2400" dirty="0" err="1"/>
              <a:t>მოწყობის</a:t>
            </a:r>
            <a:r>
              <a:rPr lang="en-US" sz="2400" dirty="0"/>
              <a:t> </a:t>
            </a:r>
            <a:r>
              <a:rPr lang="en-US" sz="2400" dirty="0" err="1"/>
              <a:t>ტერიტორიაზე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დროებითი</a:t>
            </a:r>
            <a:r>
              <a:rPr lang="en-US" sz="2400" dirty="0"/>
              <a:t> </a:t>
            </a:r>
            <a:r>
              <a:rPr lang="en-US" sz="2400" dirty="0" err="1"/>
              <a:t>ხიდის</a:t>
            </a:r>
            <a:r>
              <a:rPr lang="en-US" sz="2400" dirty="0"/>
              <a:t> </a:t>
            </a:r>
            <a:r>
              <a:rPr lang="en-US" sz="2400" dirty="0" err="1"/>
              <a:t>დერეფნისმთელ</a:t>
            </a:r>
            <a:r>
              <a:rPr lang="en-US" sz="2400" dirty="0"/>
              <a:t> </a:t>
            </a:r>
            <a:r>
              <a:rPr lang="en-US" sz="2400" dirty="0" err="1"/>
              <a:t>სიგრძეზე</a:t>
            </a:r>
            <a:r>
              <a:rPr lang="en-US" sz="2400" dirty="0"/>
              <a:t>, </a:t>
            </a:r>
            <a:r>
              <a:rPr lang="en-US" sz="2400" dirty="0" err="1" smtClean="0"/>
              <a:t>პროექტით</a:t>
            </a:r>
            <a:r>
              <a:rPr lang="ka-GE" sz="2400" dirty="0" smtClean="0"/>
              <a:t> </a:t>
            </a:r>
            <a:r>
              <a:rPr lang="en-US" sz="2400" dirty="0" err="1" smtClean="0"/>
              <a:t>გათვალისწინებული</a:t>
            </a:r>
            <a:r>
              <a:rPr lang="en-US" sz="2400" dirty="0" smtClean="0"/>
              <a:t> </a:t>
            </a:r>
            <a:r>
              <a:rPr lang="en-US" sz="2400" b="1" dirty="0"/>
              <a:t>15 </a:t>
            </a:r>
            <a:r>
              <a:rPr lang="en-US" sz="2400" b="1" dirty="0" err="1"/>
              <a:t>სმ</a:t>
            </a:r>
            <a:r>
              <a:rPr lang="en-US" sz="2400" b="1" dirty="0"/>
              <a:t> </a:t>
            </a:r>
            <a:r>
              <a:rPr lang="en-US" sz="2400" b="1" dirty="0" err="1"/>
              <a:t>საშუალო</a:t>
            </a:r>
            <a:r>
              <a:rPr lang="en-US" sz="2400" b="1" dirty="0"/>
              <a:t> </a:t>
            </a:r>
            <a:r>
              <a:rPr lang="en-US" sz="2400" b="1" dirty="0" err="1"/>
              <a:t>სიმძლავრის</a:t>
            </a:r>
            <a:r>
              <a:rPr lang="en-US" sz="2400" b="1" dirty="0"/>
              <a:t> </a:t>
            </a:r>
            <a:r>
              <a:rPr lang="en-US" sz="2400" b="1" dirty="0" err="1"/>
              <a:t>მქონე</a:t>
            </a:r>
            <a:r>
              <a:rPr lang="en-US" sz="2400" b="1" dirty="0"/>
              <a:t> ნაყოფიერი </a:t>
            </a:r>
            <a:r>
              <a:rPr lang="en-US" sz="2400" b="1" dirty="0" err="1"/>
              <a:t>ფენის</a:t>
            </a:r>
            <a:r>
              <a:rPr lang="en-US" sz="2400" b="1" dirty="0"/>
              <a:t> </a:t>
            </a:r>
            <a:r>
              <a:rPr lang="en-US" sz="2400" b="1" dirty="0" err="1"/>
              <a:t>მოხსნა</a:t>
            </a:r>
            <a:r>
              <a:rPr lang="en-US" sz="2400" b="1" dirty="0"/>
              <a:t> </a:t>
            </a:r>
            <a:r>
              <a:rPr lang="en-US" sz="2400" b="1" dirty="0" err="1" smtClean="0"/>
              <a:t>მოსახსნელი</a:t>
            </a:r>
            <a:r>
              <a:rPr lang="ka-GE" sz="2400" b="1" dirty="0" smtClean="0"/>
              <a:t> </a:t>
            </a:r>
            <a:r>
              <a:rPr lang="en-US" sz="2400" dirty="0" smtClean="0"/>
              <a:t>მიწის </a:t>
            </a:r>
            <a:r>
              <a:rPr lang="en-US" sz="2400" dirty="0"/>
              <a:t>ნაყოფიერი </a:t>
            </a:r>
            <a:r>
              <a:rPr lang="en-US" sz="2400" dirty="0" err="1"/>
              <a:t>ფენის</a:t>
            </a:r>
            <a:r>
              <a:rPr lang="en-US" sz="2400" dirty="0"/>
              <a:t> </a:t>
            </a:r>
            <a:r>
              <a:rPr lang="en-US" sz="2400" dirty="0" err="1"/>
              <a:t>საერთო</a:t>
            </a:r>
            <a:r>
              <a:rPr lang="en-US" sz="2400" dirty="0"/>
              <a:t> </a:t>
            </a:r>
            <a:r>
              <a:rPr lang="en-US" sz="2400" dirty="0" err="1"/>
              <a:t>რაოდენობა</a:t>
            </a:r>
            <a:r>
              <a:rPr lang="en-US" sz="2400" dirty="0"/>
              <a:t> </a:t>
            </a:r>
            <a:r>
              <a:rPr lang="en-US" sz="2400" b="1" dirty="0" err="1"/>
              <a:t>იქნება</a:t>
            </a:r>
            <a:r>
              <a:rPr lang="en-US" sz="2400" b="1" dirty="0"/>
              <a:t> </a:t>
            </a:r>
            <a:r>
              <a:rPr lang="ka-GE" sz="2400" b="1" dirty="0" smtClean="0"/>
              <a:t>370</a:t>
            </a:r>
            <a:r>
              <a:rPr lang="en-US" sz="2400" b="1" dirty="0" smtClean="0"/>
              <a:t> მ3.</a:t>
            </a:r>
            <a:endParaRPr lang="ka-GE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ka-GE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/>
              <a:t>მიწის</a:t>
            </a:r>
            <a:r>
              <a:rPr lang="ka-GE" sz="2400" b="1" dirty="0" smtClean="0"/>
              <a:t> </a:t>
            </a:r>
            <a:r>
              <a:rPr lang="en-US" sz="2400" b="1" dirty="0" smtClean="0"/>
              <a:t>ნაყოფიერი </a:t>
            </a:r>
            <a:r>
              <a:rPr lang="en-US" sz="2400" b="1" dirty="0" err="1"/>
              <a:t>ფენის</a:t>
            </a:r>
            <a:r>
              <a:rPr lang="en-US" sz="2400" b="1" dirty="0"/>
              <a:t> </a:t>
            </a:r>
            <a:r>
              <a:rPr lang="en-US" sz="2400" b="1" dirty="0" err="1"/>
              <a:t>დროებით</a:t>
            </a:r>
            <a:r>
              <a:rPr lang="en-US" sz="2400" b="1" dirty="0"/>
              <a:t> </a:t>
            </a:r>
            <a:r>
              <a:rPr lang="en-US" sz="2400" b="1" dirty="0" err="1"/>
              <a:t>დასაწყობება</a:t>
            </a:r>
            <a:r>
              <a:rPr lang="en-US" sz="2400" b="1" dirty="0"/>
              <a:t> </a:t>
            </a:r>
            <a:r>
              <a:rPr lang="en-US" sz="2400" b="1" dirty="0" err="1"/>
              <a:t>მოხდება</a:t>
            </a:r>
            <a:r>
              <a:rPr lang="en-US" sz="2400" b="1" dirty="0"/>
              <a:t> </a:t>
            </a:r>
            <a:r>
              <a:rPr lang="en-US" sz="2400" b="1" dirty="0" err="1"/>
              <a:t>საქმიანი</a:t>
            </a:r>
            <a:r>
              <a:rPr lang="en-US" sz="2400" b="1" dirty="0"/>
              <a:t> </a:t>
            </a:r>
            <a:r>
              <a:rPr lang="en-US" sz="2400" b="1" dirty="0" err="1"/>
              <a:t>ეზოს</a:t>
            </a:r>
            <a:r>
              <a:rPr lang="en-US" sz="2400" b="1" dirty="0"/>
              <a:t> </a:t>
            </a:r>
            <a:r>
              <a:rPr lang="en-US" sz="2400" b="1" dirty="0" err="1"/>
              <a:t>ტერიტორიაზე</a:t>
            </a:r>
            <a:r>
              <a:rPr lang="en-US" sz="2400" dirty="0"/>
              <a:t>. </a:t>
            </a:r>
            <a:r>
              <a:rPr lang="en-US" sz="2400" dirty="0" err="1"/>
              <a:t>ნიადაგის</a:t>
            </a:r>
            <a:r>
              <a:rPr lang="en-US" sz="2400" dirty="0"/>
              <a:t> </a:t>
            </a:r>
            <a:r>
              <a:rPr lang="en-US" sz="2400" dirty="0" err="1"/>
              <a:t>ფენის</a:t>
            </a:r>
            <a:r>
              <a:rPr lang="en-US" sz="2400" dirty="0"/>
              <a:t> </a:t>
            </a:r>
            <a:r>
              <a:rPr lang="en-US" sz="2400" dirty="0" err="1"/>
              <a:t>მოხსნის</a:t>
            </a:r>
            <a:r>
              <a:rPr lang="en-US" sz="2400" dirty="0"/>
              <a:t> </a:t>
            </a:r>
            <a:r>
              <a:rPr lang="en-US" sz="2400" dirty="0" err="1"/>
              <a:t>სამუშაოები</a:t>
            </a:r>
            <a:r>
              <a:rPr lang="en-US" sz="2400" dirty="0"/>
              <a:t> </a:t>
            </a:r>
            <a:r>
              <a:rPr lang="en-US" sz="2400" dirty="0" err="1"/>
              <a:t>უნდა</a:t>
            </a:r>
            <a:r>
              <a:rPr lang="en-US" sz="2400" dirty="0"/>
              <a:t> </a:t>
            </a:r>
            <a:r>
              <a:rPr lang="en-US" sz="2400" dirty="0" err="1"/>
              <a:t>განახორციელოს</a:t>
            </a:r>
            <a:r>
              <a:rPr lang="en-US" sz="2400" dirty="0"/>
              <a:t> „</a:t>
            </a:r>
            <a:r>
              <a:rPr lang="en-US" sz="2400" dirty="0" err="1"/>
              <a:t>ნიადაგის</a:t>
            </a:r>
            <a:r>
              <a:rPr lang="en-US" sz="2400" dirty="0"/>
              <a:t> ნაყოფიერი </a:t>
            </a:r>
            <a:r>
              <a:rPr lang="en-US" sz="2400" dirty="0" err="1"/>
              <a:t>ფენის</a:t>
            </a:r>
            <a:r>
              <a:rPr lang="en-US" sz="2400" dirty="0"/>
              <a:t> </a:t>
            </a:r>
            <a:r>
              <a:rPr lang="en-US" sz="2400" dirty="0" err="1" smtClean="0"/>
              <a:t>მოხსნის</a:t>
            </a:r>
            <a:r>
              <a:rPr lang="en-US" sz="2400" dirty="0" smtClean="0"/>
              <a:t>,</a:t>
            </a:r>
            <a:r>
              <a:rPr lang="ka-GE" sz="2400" dirty="0" smtClean="0"/>
              <a:t> </a:t>
            </a:r>
            <a:r>
              <a:rPr lang="en-US" sz="2400" dirty="0" err="1" smtClean="0"/>
              <a:t>შენახვის</a:t>
            </a:r>
            <a:r>
              <a:rPr lang="en-US" sz="2400" dirty="0"/>
              <a:t>, </a:t>
            </a:r>
            <a:r>
              <a:rPr lang="en-US" sz="2400" dirty="0" err="1"/>
              <a:t>გამოყენების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რეკულტივაციის</a:t>
            </a:r>
            <a:r>
              <a:rPr lang="en-US" sz="2400" dirty="0"/>
              <a:t> </a:t>
            </a:r>
            <a:r>
              <a:rPr lang="en-US" sz="2400" dirty="0" err="1"/>
              <a:t>შესახებ</a:t>
            </a:r>
            <a:r>
              <a:rPr lang="en-US" sz="2400" dirty="0"/>
              <a:t>” </a:t>
            </a:r>
            <a:r>
              <a:rPr lang="en-US" sz="2400" dirty="0" err="1"/>
              <a:t>საქართველოს</a:t>
            </a:r>
            <a:r>
              <a:rPr lang="en-US" sz="2400" dirty="0"/>
              <a:t> </a:t>
            </a:r>
            <a:r>
              <a:rPr lang="en-US" sz="2400" dirty="0" err="1"/>
              <a:t>მთავრობის</a:t>
            </a:r>
            <a:r>
              <a:rPr lang="en-US" sz="2400" dirty="0"/>
              <a:t> </a:t>
            </a:r>
            <a:r>
              <a:rPr lang="en-US" sz="2400" b="1" dirty="0"/>
              <a:t>2013 </a:t>
            </a:r>
            <a:r>
              <a:rPr lang="en-US" sz="2400" b="1" dirty="0" err="1"/>
              <a:t>წლის</a:t>
            </a:r>
            <a:r>
              <a:rPr lang="en-US" sz="2400" b="1" dirty="0"/>
              <a:t> </a:t>
            </a:r>
            <a:r>
              <a:rPr lang="en-US" sz="2400" b="1" dirty="0" smtClean="0"/>
              <a:t>31</a:t>
            </a:r>
            <a:r>
              <a:rPr lang="ka-GE" sz="2400" b="1" dirty="0" smtClean="0"/>
              <a:t> </a:t>
            </a:r>
            <a:r>
              <a:rPr lang="en-US" sz="2400" b="1" dirty="0" err="1" smtClean="0"/>
              <a:t>დეკემბრის</a:t>
            </a:r>
            <a:r>
              <a:rPr lang="en-US" sz="2400" b="1" dirty="0" smtClean="0"/>
              <a:t> </a:t>
            </a:r>
            <a:r>
              <a:rPr lang="en-US" sz="2400" b="1" dirty="0"/>
              <a:t>N424 </a:t>
            </a:r>
            <a:r>
              <a:rPr lang="en-US" sz="2400" b="1" dirty="0" err="1"/>
              <a:t>დადგენილებით</a:t>
            </a:r>
            <a:r>
              <a:rPr lang="en-US" sz="2400" b="1" dirty="0"/>
              <a:t> </a:t>
            </a:r>
            <a:r>
              <a:rPr lang="en-US" sz="2400" dirty="0" err="1"/>
              <a:t>დამტკიცებული</a:t>
            </a:r>
            <a:r>
              <a:rPr lang="en-US" sz="2400" dirty="0"/>
              <a:t> </a:t>
            </a:r>
            <a:r>
              <a:rPr lang="en-US" sz="2400" dirty="0" err="1"/>
              <a:t>ტექნიკური</a:t>
            </a:r>
            <a:r>
              <a:rPr lang="en-US" sz="2400" dirty="0"/>
              <a:t> </a:t>
            </a:r>
            <a:r>
              <a:rPr lang="en-US" sz="2400" dirty="0" err="1"/>
              <a:t>რეგლამენტის</a:t>
            </a:r>
            <a:r>
              <a:rPr lang="en-US" sz="2400" dirty="0"/>
              <a:t> </a:t>
            </a:r>
            <a:r>
              <a:rPr lang="en-US" sz="2400" dirty="0" err="1"/>
              <a:t>მოთხოვნების</a:t>
            </a:r>
            <a:r>
              <a:rPr lang="en-US" sz="2400" dirty="0"/>
              <a:t> </a:t>
            </a:r>
            <a:r>
              <a:rPr lang="en-US" sz="2400" dirty="0" err="1" smtClean="0"/>
              <a:t>დაცვით</a:t>
            </a:r>
            <a:r>
              <a:rPr lang="en-US" sz="2400" dirty="0" smtClean="0"/>
              <a:t>.</a:t>
            </a:r>
            <a:endParaRPr lang="ka-G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ka-G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სამუაოების</a:t>
            </a:r>
            <a:r>
              <a:rPr lang="en-US" sz="2400" dirty="0" smtClean="0"/>
              <a:t> </a:t>
            </a:r>
            <a:r>
              <a:rPr lang="en-US" sz="2400" dirty="0" err="1"/>
              <a:t>დასრულების</a:t>
            </a:r>
            <a:r>
              <a:rPr lang="en-US" sz="2400" dirty="0"/>
              <a:t> </a:t>
            </a:r>
            <a:r>
              <a:rPr lang="en-US" sz="2400" dirty="0" err="1"/>
              <a:t>შემდეგ</a:t>
            </a:r>
            <a:r>
              <a:rPr lang="en-US" sz="2400" dirty="0"/>
              <a:t> მიწის ნაყოფიერი </a:t>
            </a:r>
            <a:r>
              <a:rPr lang="en-US" sz="2400" dirty="0" err="1"/>
              <a:t>ფენა</a:t>
            </a:r>
            <a:r>
              <a:rPr lang="en-US" sz="2400" dirty="0"/>
              <a:t> </a:t>
            </a:r>
            <a:r>
              <a:rPr lang="en-US" sz="2400" dirty="0" err="1"/>
              <a:t>გამოიყენება</a:t>
            </a:r>
            <a:r>
              <a:rPr lang="en-US" sz="2400" dirty="0"/>
              <a:t> </a:t>
            </a:r>
            <a:r>
              <a:rPr lang="en-US" sz="2400" dirty="0" err="1" smtClean="0"/>
              <a:t>სარეკულტივაციო</a:t>
            </a:r>
            <a:r>
              <a:rPr lang="ka-GE" sz="2400" dirty="0" smtClean="0"/>
              <a:t> </a:t>
            </a:r>
            <a:r>
              <a:rPr lang="en-US" sz="2400" dirty="0" err="1" smtClean="0"/>
              <a:t>სამუშაოების</a:t>
            </a:r>
            <a:r>
              <a:rPr lang="en-US" sz="2400" dirty="0" smtClean="0"/>
              <a:t> </a:t>
            </a:r>
            <a:r>
              <a:rPr lang="en-US" sz="2400" dirty="0" err="1"/>
              <a:t>ჩასატარებლად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6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61665"/>
            <a:ext cx="12192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200" b="1" dirty="0" err="1" smtClean="0"/>
              <a:t>სამშენებლო</a:t>
            </a:r>
            <a:r>
              <a:rPr lang="en-US" sz="2200" b="1" dirty="0" smtClean="0"/>
              <a:t> </a:t>
            </a:r>
            <a:r>
              <a:rPr lang="en-US" sz="2200" b="1" dirty="0" err="1"/>
              <a:t>სამუშაოების</a:t>
            </a:r>
            <a:r>
              <a:rPr lang="en-US" sz="2200" b="1" dirty="0"/>
              <a:t> </a:t>
            </a:r>
            <a:r>
              <a:rPr lang="en-US" sz="2200" b="1" dirty="0" err="1"/>
              <a:t>წყალმომარაგება</a:t>
            </a:r>
            <a:r>
              <a:rPr lang="en-US" sz="2200" b="1" dirty="0"/>
              <a:t> </a:t>
            </a:r>
            <a:r>
              <a:rPr lang="en-US" sz="2200" b="1" dirty="0" err="1"/>
              <a:t>და</a:t>
            </a:r>
            <a:r>
              <a:rPr lang="en-US" sz="2200" b="1" dirty="0"/>
              <a:t> </a:t>
            </a:r>
            <a:r>
              <a:rPr lang="en-US" sz="2200" b="1" dirty="0" err="1"/>
              <a:t>ჩამდინარე</a:t>
            </a:r>
            <a:r>
              <a:rPr lang="en-US" sz="2200" b="1" dirty="0"/>
              <a:t> </a:t>
            </a:r>
            <a:r>
              <a:rPr lang="en-US" sz="2200" b="1" dirty="0" err="1"/>
              <a:t>წყლების</a:t>
            </a:r>
            <a:r>
              <a:rPr lang="en-US" sz="2200" b="1" dirty="0"/>
              <a:t> </a:t>
            </a:r>
            <a:r>
              <a:rPr lang="en-US" sz="2200" b="1" dirty="0" err="1" smtClean="0"/>
              <a:t>არინება</a:t>
            </a:r>
            <a:endParaRPr lang="ka-GE" sz="2200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err="1"/>
              <a:t>სამშენებლო</a:t>
            </a:r>
            <a:r>
              <a:rPr lang="en-US" sz="2200" dirty="0"/>
              <a:t> </a:t>
            </a:r>
            <a:r>
              <a:rPr lang="en-US" sz="2200" dirty="0" err="1"/>
              <a:t>სამუშაოების</a:t>
            </a:r>
            <a:r>
              <a:rPr lang="en-US" sz="2200" dirty="0"/>
              <a:t> </a:t>
            </a:r>
            <a:r>
              <a:rPr lang="en-US" sz="2200" dirty="0" err="1"/>
              <a:t>შესრულების</a:t>
            </a:r>
            <a:r>
              <a:rPr lang="en-US" sz="2200" dirty="0"/>
              <a:t> </a:t>
            </a:r>
            <a:r>
              <a:rPr lang="en-US" sz="2200" dirty="0" err="1"/>
              <a:t>პროცესში</a:t>
            </a:r>
            <a:r>
              <a:rPr lang="en-US" sz="2200" dirty="0"/>
              <a:t> </a:t>
            </a:r>
            <a:r>
              <a:rPr lang="en-US" sz="2200" dirty="0" err="1"/>
              <a:t>წყალი</a:t>
            </a:r>
            <a:r>
              <a:rPr lang="en-US" sz="2200" dirty="0"/>
              <a:t> </a:t>
            </a:r>
            <a:r>
              <a:rPr lang="en-US" sz="2200" dirty="0" err="1"/>
              <a:t>გამოყენებული</a:t>
            </a:r>
            <a:r>
              <a:rPr lang="en-US" sz="2200" dirty="0"/>
              <a:t> </a:t>
            </a:r>
            <a:r>
              <a:rPr lang="en-US" sz="2200" dirty="0" err="1"/>
              <a:t>იქნება</a:t>
            </a:r>
            <a:r>
              <a:rPr lang="en-US" sz="2200" dirty="0"/>
              <a:t> </a:t>
            </a:r>
            <a:r>
              <a:rPr lang="en-US" sz="2200" dirty="0" err="1" smtClean="0"/>
              <a:t>სასმელი</a:t>
            </a:r>
            <a:r>
              <a:rPr lang="ka-GE" sz="2200" dirty="0" smtClean="0"/>
              <a:t> </a:t>
            </a:r>
            <a:r>
              <a:rPr lang="en-US" sz="2200" dirty="0" err="1" smtClean="0"/>
              <a:t>დანიშნულებით</a:t>
            </a:r>
            <a:r>
              <a:rPr lang="en-US" sz="2200" dirty="0"/>
              <a:t>. </a:t>
            </a:r>
            <a:r>
              <a:rPr lang="en-US" sz="2200" dirty="0" err="1" smtClean="0"/>
              <a:t>მშენებლობისთვის</a:t>
            </a:r>
            <a:r>
              <a:rPr lang="en-US" sz="2200" dirty="0" smtClean="0"/>
              <a:t> </a:t>
            </a:r>
            <a:r>
              <a:rPr lang="en-US" sz="2200" dirty="0" err="1"/>
              <a:t>საჭირო</a:t>
            </a:r>
            <a:r>
              <a:rPr lang="en-US" sz="2200" dirty="0"/>
              <a:t> </a:t>
            </a:r>
            <a:r>
              <a:rPr lang="en-US" sz="2200" dirty="0" err="1"/>
              <a:t>ასფალტბეტონის</a:t>
            </a:r>
            <a:r>
              <a:rPr lang="en-US" sz="2200" dirty="0"/>
              <a:t> </a:t>
            </a:r>
            <a:r>
              <a:rPr lang="en-US" sz="2200" dirty="0" err="1" smtClean="0"/>
              <a:t>ნარევი</a:t>
            </a:r>
            <a:r>
              <a:rPr lang="ka-GE" sz="2200" dirty="0" smtClean="0"/>
              <a:t> </a:t>
            </a:r>
            <a:r>
              <a:rPr lang="en-US" sz="2200" dirty="0" err="1" smtClean="0"/>
              <a:t>შემოტანილი</a:t>
            </a:r>
            <a:r>
              <a:rPr lang="en-US" sz="2200" dirty="0" smtClean="0"/>
              <a:t> </a:t>
            </a:r>
            <a:r>
              <a:rPr lang="en-US" sz="2200" dirty="0" err="1"/>
              <a:t>იქნება</a:t>
            </a:r>
            <a:r>
              <a:rPr lang="en-US" sz="2200" dirty="0"/>
              <a:t> </a:t>
            </a:r>
            <a:r>
              <a:rPr lang="en-US" sz="2200" dirty="0" err="1"/>
              <a:t>რეგიონში</a:t>
            </a:r>
            <a:r>
              <a:rPr lang="en-US" sz="2200" dirty="0"/>
              <a:t> </a:t>
            </a:r>
            <a:r>
              <a:rPr lang="en-US" sz="2200" dirty="0" err="1"/>
              <a:t>არსებული</a:t>
            </a:r>
            <a:r>
              <a:rPr lang="en-US" sz="2200" dirty="0"/>
              <a:t> </a:t>
            </a:r>
            <a:r>
              <a:rPr lang="en-US" sz="2200" dirty="0" err="1"/>
              <a:t>სხვადასხვა</a:t>
            </a:r>
            <a:r>
              <a:rPr lang="en-US" sz="2200" dirty="0"/>
              <a:t> </a:t>
            </a:r>
            <a:r>
              <a:rPr lang="en-US" sz="2200" dirty="0" err="1"/>
              <a:t>საწარმოებიდან</a:t>
            </a:r>
            <a:r>
              <a:rPr lang="en-US" sz="2200" dirty="0"/>
              <a:t>. </a:t>
            </a:r>
            <a:r>
              <a:rPr lang="en-US" sz="2200" dirty="0" err="1"/>
              <a:t>შესაბამისად</a:t>
            </a:r>
            <a:r>
              <a:rPr lang="en-US" sz="2200" dirty="0"/>
              <a:t> </a:t>
            </a:r>
            <a:r>
              <a:rPr lang="en-US" sz="2200" dirty="0" err="1" smtClean="0"/>
              <a:t>ბეტონის</a:t>
            </a:r>
            <a:r>
              <a:rPr lang="ka-GE" sz="2200" dirty="0" smtClean="0"/>
              <a:t> </a:t>
            </a:r>
            <a:r>
              <a:rPr lang="en-US" sz="2200" dirty="0" err="1" smtClean="0"/>
              <a:t>დასამზადებლად</a:t>
            </a:r>
            <a:r>
              <a:rPr lang="en-US" sz="2200" dirty="0" smtClean="0"/>
              <a:t> </a:t>
            </a:r>
            <a:r>
              <a:rPr lang="en-US" sz="2200" dirty="0" err="1"/>
              <a:t>წყლის</a:t>
            </a:r>
            <a:r>
              <a:rPr lang="en-US" sz="2200" dirty="0"/>
              <a:t> </a:t>
            </a:r>
            <a:r>
              <a:rPr lang="en-US" sz="2200" dirty="0" err="1"/>
              <a:t>გამოყენება</a:t>
            </a:r>
            <a:r>
              <a:rPr lang="en-US" sz="2200" dirty="0"/>
              <a:t> </a:t>
            </a:r>
            <a:r>
              <a:rPr lang="en-US" sz="2200" dirty="0" err="1"/>
              <a:t>საჭირო</a:t>
            </a:r>
            <a:r>
              <a:rPr lang="en-US" sz="2200" dirty="0"/>
              <a:t> </a:t>
            </a:r>
            <a:r>
              <a:rPr lang="en-US" sz="2200" dirty="0" err="1"/>
              <a:t>არ</a:t>
            </a:r>
            <a:r>
              <a:rPr lang="en-US" sz="2200" dirty="0"/>
              <a:t> </a:t>
            </a:r>
            <a:r>
              <a:rPr lang="en-US" sz="2200" dirty="0" err="1" smtClean="0"/>
              <a:t>არის</a:t>
            </a:r>
            <a:r>
              <a:rPr lang="en-US" sz="2200" dirty="0" smtClean="0"/>
              <a:t>.</a:t>
            </a:r>
            <a:endParaRPr lang="ka-GE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err="1" smtClean="0"/>
              <a:t>სასმელად</a:t>
            </a:r>
            <a:r>
              <a:rPr lang="en-US" sz="2200" dirty="0" smtClean="0"/>
              <a:t> </a:t>
            </a:r>
            <a:r>
              <a:rPr lang="en-US" sz="2200" dirty="0" err="1"/>
              <a:t>შესაძლებელია</a:t>
            </a:r>
            <a:r>
              <a:rPr lang="en-US" sz="2200" dirty="0"/>
              <a:t> </a:t>
            </a:r>
            <a:r>
              <a:rPr lang="en-US" sz="2200" dirty="0" err="1"/>
              <a:t>ბუტილირებული</a:t>
            </a:r>
            <a:r>
              <a:rPr lang="en-US" sz="2200" dirty="0"/>
              <a:t> </a:t>
            </a:r>
            <a:r>
              <a:rPr lang="en-US" sz="2200" dirty="0" err="1"/>
              <a:t>წყლების</a:t>
            </a:r>
            <a:r>
              <a:rPr lang="en-US" sz="2200" dirty="0"/>
              <a:t> </a:t>
            </a:r>
            <a:r>
              <a:rPr lang="en-US" sz="2200" dirty="0" err="1"/>
              <a:t>გამოყენება</a:t>
            </a:r>
            <a:r>
              <a:rPr lang="en-US" sz="2200" dirty="0"/>
              <a:t>. </a:t>
            </a:r>
            <a:endParaRPr lang="ka-GE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სპეციფიკიდან </a:t>
            </a:r>
            <a:r>
              <a:rPr lang="en-US" sz="2200" dirty="0"/>
              <a:t>გამომდინარე </a:t>
            </a:r>
            <a:r>
              <a:rPr lang="en-US" sz="2200" dirty="0" err="1"/>
              <a:t>დამოუკიდებელი</a:t>
            </a:r>
            <a:r>
              <a:rPr lang="en-US" sz="2200" dirty="0"/>
              <a:t> </a:t>
            </a:r>
            <a:r>
              <a:rPr lang="en-US" sz="2200" dirty="0" err="1"/>
              <a:t>სამშენებლო</a:t>
            </a:r>
            <a:r>
              <a:rPr lang="en-US" sz="2200" dirty="0"/>
              <a:t> </a:t>
            </a:r>
            <a:r>
              <a:rPr lang="en-US" sz="2200" dirty="0" err="1"/>
              <a:t>ბანაკის</a:t>
            </a:r>
            <a:r>
              <a:rPr lang="en-US" sz="2200" dirty="0"/>
              <a:t> </a:t>
            </a:r>
            <a:r>
              <a:rPr lang="en-US" sz="2200" dirty="0" err="1"/>
              <a:t>ან</a:t>
            </a:r>
            <a:r>
              <a:rPr lang="en-US" sz="2200" dirty="0"/>
              <a:t>/</a:t>
            </a:r>
            <a:r>
              <a:rPr lang="en-US" sz="2200" dirty="0" err="1"/>
              <a:t>და</a:t>
            </a:r>
            <a:r>
              <a:rPr lang="en-US" sz="2200" dirty="0"/>
              <a:t> </a:t>
            </a:r>
            <a:r>
              <a:rPr lang="en-US" sz="2200" dirty="0" err="1" smtClean="0"/>
              <a:t>საცხოვრებელი</a:t>
            </a:r>
            <a:r>
              <a:rPr lang="ka-GE" sz="2200" dirty="0" smtClean="0"/>
              <a:t> </a:t>
            </a:r>
            <a:r>
              <a:rPr lang="en-US" sz="2200" dirty="0" err="1" smtClean="0"/>
              <a:t>კონტეინერების</a:t>
            </a:r>
            <a:r>
              <a:rPr lang="en-US" sz="2200" dirty="0" smtClean="0"/>
              <a:t> </a:t>
            </a:r>
            <a:r>
              <a:rPr lang="en-US" sz="2200" dirty="0" err="1"/>
              <a:t>მოწყობა</a:t>
            </a:r>
            <a:r>
              <a:rPr lang="en-US" sz="2200" dirty="0"/>
              <a:t> </a:t>
            </a:r>
            <a:r>
              <a:rPr lang="en-US" sz="2200" dirty="0" err="1"/>
              <a:t>საჭირო</a:t>
            </a:r>
            <a:r>
              <a:rPr lang="en-US" sz="2200" dirty="0"/>
              <a:t> </a:t>
            </a:r>
            <a:r>
              <a:rPr lang="en-US" sz="2200" dirty="0" err="1"/>
              <a:t>არ</a:t>
            </a:r>
            <a:r>
              <a:rPr lang="en-US" sz="2200" dirty="0"/>
              <a:t> </a:t>
            </a:r>
            <a:r>
              <a:rPr lang="en-US" sz="2200" dirty="0" err="1"/>
              <a:t>არის</a:t>
            </a:r>
            <a:r>
              <a:rPr lang="en-US" sz="2200" dirty="0"/>
              <a:t>. </a:t>
            </a:r>
            <a:endParaRPr lang="ka-GE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err="1" smtClean="0"/>
              <a:t>სამშენებლო</a:t>
            </a:r>
            <a:r>
              <a:rPr lang="en-US" sz="2200" dirty="0" smtClean="0"/>
              <a:t> </a:t>
            </a:r>
            <a:r>
              <a:rPr lang="en-US" sz="2200" dirty="0" err="1"/>
              <a:t>ბაზაზე</a:t>
            </a:r>
            <a:r>
              <a:rPr lang="en-US" sz="2200" dirty="0"/>
              <a:t> </a:t>
            </a:r>
            <a:r>
              <a:rPr lang="en-US" sz="2200" b="1" dirty="0" err="1"/>
              <a:t>დაიდგმევა</a:t>
            </a:r>
            <a:r>
              <a:rPr lang="en-US" sz="2200" b="1" dirty="0"/>
              <a:t> 1 </a:t>
            </a:r>
            <a:r>
              <a:rPr lang="en-US" sz="2200" b="1" dirty="0" err="1"/>
              <a:t>ბიო</a:t>
            </a:r>
            <a:r>
              <a:rPr lang="en-US" sz="2200" b="1" dirty="0"/>
              <a:t> </a:t>
            </a:r>
            <a:r>
              <a:rPr lang="en-US" sz="2200" b="1" dirty="0" err="1" smtClean="0"/>
              <a:t>ტუალეტი</a:t>
            </a:r>
            <a:r>
              <a:rPr lang="ka-GE" sz="2200" b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სამეურნეო</a:t>
            </a:r>
            <a:r>
              <a:rPr lang="en-US" sz="2200" dirty="0" smtClean="0"/>
              <a:t> </a:t>
            </a:r>
            <a:r>
              <a:rPr lang="en-US" sz="2200" dirty="0" err="1"/>
              <a:t>წყლების</a:t>
            </a:r>
            <a:r>
              <a:rPr lang="en-US" sz="2200" dirty="0"/>
              <a:t> </a:t>
            </a:r>
            <a:r>
              <a:rPr lang="en-US" sz="2200" dirty="0" err="1"/>
              <a:t>შესაგროვებლად</a:t>
            </a:r>
            <a:r>
              <a:rPr lang="en-US" sz="2200" dirty="0"/>
              <a:t> </a:t>
            </a:r>
            <a:r>
              <a:rPr lang="en-US" sz="2200" dirty="0" err="1" smtClean="0"/>
              <a:t>მოეწყობა</a:t>
            </a:r>
            <a:r>
              <a:rPr lang="ka-GE" sz="2200" dirty="0" smtClean="0"/>
              <a:t> </a:t>
            </a:r>
            <a:r>
              <a:rPr lang="en-US" sz="2200" b="1" dirty="0" err="1" smtClean="0"/>
              <a:t>საასენიზაციო</a:t>
            </a:r>
            <a:r>
              <a:rPr lang="en-US" sz="2200" b="1" dirty="0" smtClean="0"/>
              <a:t> </a:t>
            </a:r>
            <a:r>
              <a:rPr lang="en-US" sz="2200" b="1" dirty="0" err="1"/>
              <a:t>ორმო</a:t>
            </a:r>
            <a:r>
              <a:rPr lang="en-US" sz="2200" b="1" dirty="0"/>
              <a:t> 20მ3 </a:t>
            </a:r>
            <a:r>
              <a:rPr lang="en-US" sz="2200" b="1" dirty="0" err="1"/>
              <a:t>ტევადობის</a:t>
            </a:r>
            <a:r>
              <a:rPr lang="en-US" sz="2200" b="1" dirty="0"/>
              <a:t> </a:t>
            </a:r>
            <a:r>
              <a:rPr lang="en-US" sz="2200" b="1" dirty="0" err="1"/>
              <a:t>და</a:t>
            </a:r>
            <a:r>
              <a:rPr lang="en-US" sz="2200" b="1" dirty="0"/>
              <a:t> </a:t>
            </a:r>
            <a:r>
              <a:rPr lang="en-US" sz="2200" b="1" dirty="0" err="1"/>
              <a:t>დაცლა</a:t>
            </a:r>
            <a:r>
              <a:rPr lang="en-US" sz="2200" b="1" dirty="0"/>
              <a:t> </a:t>
            </a:r>
            <a:r>
              <a:rPr lang="en-US" sz="2200" b="1" dirty="0" err="1"/>
              <a:t>მოხდება</a:t>
            </a:r>
            <a:r>
              <a:rPr lang="en-US" sz="2200" b="1" dirty="0"/>
              <a:t> </a:t>
            </a:r>
            <a:r>
              <a:rPr lang="en-US" sz="2200" b="1" dirty="0" err="1"/>
              <a:t>საასენიზაციო</a:t>
            </a:r>
            <a:r>
              <a:rPr lang="en-US" sz="2200" b="1" dirty="0"/>
              <a:t> </a:t>
            </a:r>
            <a:r>
              <a:rPr lang="en-US" sz="2200" b="1" dirty="0" err="1"/>
              <a:t>მანქანის</a:t>
            </a:r>
            <a:r>
              <a:rPr lang="en-US" sz="2200" b="1" dirty="0"/>
              <a:t> </a:t>
            </a:r>
            <a:r>
              <a:rPr lang="en-US" sz="2200" b="1" dirty="0" err="1" smtClean="0"/>
              <a:t>საშუალებით</a:t>
            </a:r>
            <a:r>
              <a:rPr lang="en-US" sz="2200" b="1" dirty="0" smtClean="0"/>
              <a:t>,</a:t>
            </a:r>
            <a:r>
              <a:rPr lang="ka-GE" sz="2200" b="1" dirty="0" smtClean="0"/>
              <a:t> </a:t>
            </a:r>
            <a:r>
              <a:rPr lang="en-US" sz="2200" b="1" dirty="0" err="1" smtClean="0"/>
              <a:t>რომელიც</a:t>
            </a:r>
            <a:r>
              <a:rPr lang="en-US" sz="2200" b="1" dirty="0" smtClean="0"/>
              <a:t> </a:t>
            </a:r>
            <a:r>
              <a:rPr lang="en-US" sz="2200" b="1" dirty="0" err="1"/>
              <a:t>წყლებს</a:t>
            </a:r>
            <a:r>
              <a:rPr lang="en-US" sz="2200" b="1" dirty="0"/>
              <a:t> </a:t>
            </a:r>
            <a:r>
              <a:rPr lang="en-US" sz="2200" b="1" dirty="0" err="1"/>
              <a:t>გაიტანს</a:t>
            </a:r>
            <a:r>
              <a:rPr lang="en-US" sz="2200" b="1" dirty="0"/>
              <a:t> </a:t>
            </a:r>
            <a:r>
              <a:rPr lang="en-US" sz="2200" b="1" dirty="0" err="1"/>
              <a:t>და</a:t>
            </a:r>
            <a:r>
              <a:rPr lang="en-US" sz="2200" b="1" dirty="0"/>
              <a:t> </a:t>
            </a:r>
            <a:r>
              <a:rPr lang="en-US" sz="2200" b="1" dirty="0" err="1"/>
              <a:t>ჩაუშვებს</a:t>
            </a:r>
            <a:r>
              <a:rPr lang="en-US" sz="2200" b="1" dirty="0"/>
              <a:t> </a:t>
            </a:r>
            <a:r>
              <a:rPr lang="en-US" sz="2200" b="1" dirty="0" err="1"/>
              <a:t>ადგილობრივი</a:t>
            </a:r>
            <a:r>
              <a:rPr lang="en-US" sz="2200" b="1" dirty="0"/>
              <a:t> </a:t>
            </a:r>
            <a:r>
              <a:rPr lang="en-US" sz="2200" b="1" dirty="0" err="1"/>
              <a:t>მუნიციპალიტეტის</a:t>
            </a:r>
            <a:r>
              <a:rPr lang="en-US" sz="2200" b="1" dirty="0"/>
              <a:t> </a:t>
            </a:r>
            <a:r>
              <a:rPr lang="en-US" sz="2200" b="1" dirty="0" err="1" smtClean="0"/>
              <a:t>საკანალიზაციო</a:t>
            </a:r>
            <a:r>
              <a:rPr lang="ka-GE" sz="2200" b="1" dirty="0" smtClean="0"/>
              <a:t> </a:t>
            </a:r>
            <a:r>
              <a:rPr lang="en-US" sz="2200" b="1" dirty="0" err="1" smtClean="0"/>
              <a:t>სისტემაში</a:t>
            </a:r>
            <a:r>
              <a:rPr lang="en-US" sz="2200" b="1" dirty="0"/>
              <a:t>, </a:t>
            </a:r>
            <a:r>
              <a:rPr lang="en-US" sz="2200" b="1" dirty="0" err="1"/>
              <a:t>ადგილობრივ</a:t>
            </a:r>
            <a:r>
              <a:rPr lang="en-US" sz="2200" b="1" dirty="0"/>
              <a:t> </a:t>
            </a:r>
            <a:r>
              <a:rPr lang="en-US" sz="2200" b="1" dirty="0" err="1"/>
              <a:t>მუნიციპალურ</a:t>
            </a:r>
            <a:r>
              <a:rPr lang="en-US" sz="2200" b="1" dirty="0"/>
              <a:t> </a:t>
            </a:r>
            <a:r>
              <a:rPr lang="en-US" sz="2200" b="1" dirty="0" err="1"/>
              <a:t>სამსახურთან</a:t>
            </a:r>
            <a:r>
              <a:rPr lang="en-US" sz="2200" b="1" dirty="0"/>
              <a:t> </a:t>
            </a:r>
            <a:r>
              <a:rPr lang="en-US" sz="2200" b="1" dirty="0" err="1" smtClean="0"/>
              <a:t>შეთანხმებით</a:t>
            </a:r>
            <a:r>
              <a:rPr lang="en-US" sz="2200" b="1" dirty="0" smtClean="0"/>
              <a:t>.</a:t>
            </a:r>
            <a:endParaRPr lang="ka-GE" sz="22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2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err="1" smtClean="0"/>
              <a:t>ბიო</a:t>
            </a:r>
            <a:r>
              <a:rPr lang="en-US" sz="2200" dirty="0" smtClean="0"/>
              <a:t> </a:t>
            </a:r>
            <a:r>
              <a:rPr lang="en-US" sz="2200" dirty="0" err="1"/>
              <a:t>ტუალეტის</a:t>
            </a:r>
            <a:r>
              <a:rPr lang="en-US" sz="2200" dirty="0"/>
              <a:t> </a:t>
            </a:r>
            <a:r>
              <a:rPr lang="en-US" sz="2200" dirty="0" err="1"/>
              <a:t>ავზის</a:t>
            </a:r>
            <a:r>
              <a:rPr lang="en-US" sz="2200" dirty="0"/>
              <a:t> </a:t>
            </a:r>
            <a:r>
              <a:rPr lang="en-US" sz="2200" dirty="0" err="1"/>
              <a:t>მოცულობა</a:t>
            </a:r>
            <a:r>
              <a:rPr lang="en-US" sz="2200" dirty="0"/>
              <a:t> </a:t>
            </a:r>
            <a:r>
              <a:rPr lang="en-US" sz="2200" b="1" dirty="0" err="1"/>
              <a:t>არის</a:t>
            </a:r>
            <a:r>
              <a:rPr lang="en-US" sz="2200" b="1" dirty="0"/>
              <a:t> 220 ლ. </a:t>
            </a:r>
            <a:r>
              <a:rPr lang="en-US" sz="2200" b="1" dirty="0" err="1"/>
              <a:t>დაცლა</a:t>
            </a:r>
            <a:r>
              <a:rPr lang="en-US" sz="2200" b="1" dirty="0"/>
              <a:t> </a:t>
            </a:r>
            <a:r>
              <a:rPr lang="en-US" sz="2200" b="1" dirty="0" err="1"/>
              <a:t>მოხდება</a:t>
            </a:r>
            <a:r>
              <a:rPr lang="en-US" sz="2200" b="1" dirty="0"/>
              <a:t> </a:t>
            </a:r>
            <a:r>
              <a:rPr lang="en-US" sz="2200" b="1" dirty="0" err="1"/>
              <a:t>კვირაში</a:t>
            </a:r>
            <a:r>
              <a:rPr lang="en-US" sz="2200" b="1" dirty="0"/>
              <a:t> </a:t>
            </a:r>
            <a:r>
              <a:rPr lang="en-US" sz="2200" b="1" dirty="0" err="1"/>
              <a:t>ორჯერ</a:t>
            </a:r>
            <a:r>
              <a:rPr lang="en-US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89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7269"/>
            <a:ext cx="1219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b="1" dirty="0" err="1"/>
              <a:t>ნარჩენების</a:t>
            </a:r>
            <a:r>
              <a:rPr lang="en-US" sz="2400" b="1" dirty="0"/>
              <a:t> </a:t>
            </a:r>
            <a:r>
              <a:rPr lang="en-US" sz="2400" b="1" dirty="0" err="1" smtClean="0"/>
              <a:t>მართვა</a:t>
            </a:r>
            <a:endParaRPr lang="ka-GE" sz="2400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ka-GE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სახიდე</a:t>
            </a:r>
            <a:r>
              <a:rPr lang="en-US" sz="2400" dirty="0" smtClean="0"/>
              <a:t> </a:t>
            </a:r>
            <a:r>
              <a:rPr lang="en-US" sz="2400" dirty="0" err="1"/>
              <a:t>გადასასვლელის</a:t>
            </a:r>
            <a:r>
              <a:rPr lang="en-US" sz="2400" dirty="0"/>
              <a:t> </a:t>
            </a:r>
            <a:r>
              <a:rPr lang="en-US" sz="2400" dirty="0" err="1"/>
              <a:t>მშენებლობის</a:t>
            </a:r>
            <a:r>
              <a:rPr lang="en-US" sz="2400" dirty="0"/>
              <a:t> </a:t>
            </a:r>
            <a:r>
              <a:rPr lang="en-US" sz="2400" dirty="0" err="1"/>
              <a:t>დროს</a:t>
            </a:r>
            <a:r>
              <a:rPr lang="en-US" sz="2400" dirty="0"/>
              <a:t> </a:t>
            </a:r>
            <a:r>
              <a:rPr lang="en-US" sz="2400" dirty="0" err="1"/>
              <a:t>წარმოქმნილი</a:t>
            </a:r>
            <a:r>
              <a:rPr lang="en-US" sz="2400" dirty="0"/>
              <a:t> </a:t>
            </a:r>
            <a:r>
              <a:rPr lang="en-US" sz="2400" dirty="0" err="1"/>
              <a:t>ნარჩენებიდან</a:t>
            </a:r>
            <a:r>
              <a:rPr lang="en-US" sz="2400" dirty="0"/>
              <a:t> </a:t>
            </a:r>
            <a:r>
              <a:rPr lang="en-US" sz="2400" dirty="0" err="1"/>
              <a:t>აღსანიშნავია</a:t>
            </a:r>
            <a:r>
              <a:rPr lang="en-US" sz="2400" dirty="0"/>
              <a:t> </a:t>
            </a:r>
            <a:r>
              <a:rPr lang="en-US" sz="2400" b="1" dirty="0" err="1"/>
              <a:t>საყოფაცხოვრებო</a:t>
            </a:r>
            <a:r>
              <a:rPr lang="en-US" sz="2400" b="1" dirty="0"/>
              <a:t> </a:t>
            </a:r>
            <a:r>
              <a:rPr lang="en-US" sz="2400" b="1" dirty="0" err="1"/>
              <a:t>ნარჩენები</a:t>
            </a:r>
            <a:r>
              <a:rPr lang="en-US" sz="2400" b="1" dirty="0" smtClean="0"/>
              <a:t>.</a:t>
            </a:r>
            <a:endParaRPr lang="ka-GE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/>
              <a:t>სამუშაოებზე</a:t>
            </a:r>
            <a:r>
              <a:rPr lang="en-US" sz="2400" dirty="0"/>
              <a:t> </a:t>
            </a:r>
            <a:r>
              <a:rPr lang="en-US" sz="2400" dirty="0" err="1"/>
              <a:t>დასაქმებული</a:t>
            </a:r>
            <a:r>
              <a:rPr lang="en-US" sz="2400" dirty="0"/>
              <a:t> </a:t>
            </a:r>
            <a:r>
              <a:rPr lang="en-US" sz="2400" dirty="0" err="1"/>
              <a:t>პერსონალის</a:t>
            </a:r>
            <a:r>
              <a:rPr lang="en-US" sz="2400" dirty="0"/>
              <a:t> </a:t>
            </a:r>
            <a:r>
              <a:rPr lang="en-US" sz="2400" dirty="0" err="1"/>
              <a:t>რაოდენობა</a:t>
            </a:r>
            <a:r>
              <a:rPr lang="en-US" sz="2400" dirty="0"/>
              <a:t> </a:t>
            </a:r>
            <a:r>
              <a:rPr lang="en-US" sz="2400" dirty="0" err="1"/>
              <a:t>იქნება</a:t>
            </a:r>
            <a:r>
              <a:rPr lang="en-US" sz="2400" dirty="0"/>
              <a:t> </a:t>
            </a:r>
            <a:r>
              <a:rPr lang="en-US" sz="2400" dirty="0" err="1"/>
              <a:t>დაახლოებთ</a:t>
            </a:r>
            <a:r>
              <a:rPr lang="en-US" sz="2400" dirty="0"/>
              <a:t> 15 </a:t>
            </a:r>
            <a:r>
              <a:rPr lang="en-US" sz="2400" dirty="0" err="1"/>
              <a:t>ადამიანი</a:t>
            </a:r>
            <a:r>
              <a:rPr lang="en-US" sz="2400" dirty="0"/>
              <a:t>. </a:t>
            </a:r>
            <a:r>
              <a:rPr lang="en-US" sz="2400" dirty="0" err="1"/>
              <a:t>თუ</a:t>
            </a:r>
            <a:r>
              <a:rPr lang="en-US" sz="2400" dirty="0"/>
              <a:t> </a:t>
            </a:r>
            <a:r>
              <a:rPr lang="en-US" sz="2400" dirty="0" err="1"/>
              <a:t>გავითვალისწინებთ</a:t>
            </a:r>
            <a:r>
              <a:rPr lang="en-US" sz="2400" dirty="0"/>
              <a:t>, </a:t>
            </a:r>
            <a:r>
              <a:rPr lang="en-US" sz="2400" dirty="0" err="1"/>
              <a:t>რომ</a:t>
            </a:r>
            <a:r>
              <a:rPr lang="en-US" sz="2400" dirty="0"/>
              <a:t> </a:t>
            </a:r>
            <a:r>
              <a:rPr lang="en-US" sz="2400" dirty="0" err="1"/>
              <a:t>ერთ</a:t>
            </a:r>
            <a:r>
              <a:rPr lang="en-US" sz="2400" dirty="0"/>
              <a:t> </a:t>
            </a:r>
            <a:r>
              <a:rPr lang="en-US" sz="2400" dirty="0" err="1"/>
              <a:t>მომუშავეზე</a:t>
            </a:r>
            <a:r>
              <a:rPr lang="en-US" sz="2400" dirty="0"/>
              <a:t> </a:t>
            </a:r>
            <a:r>
              <a:rPr lang="en-US" sz="2400" dirty="0" err="1"/>
              <a:t>წლის</a:t>
            </a:r>
            <a:r>
              <a:rPr lang="en-US" sz="2400" dirty="0"/>
              <a:t> </a:t>
            </a:r>
            <a:r>
              <a:rPr lang="en-US" sz="2400" dirty="0" err="1"/>
              <a:t>განმავლობაში</a:t>
            </a:r>
            <a:r>
              <a:rPr lang="en-US" sz="2400" dirty="0"/>
              <a:t> </a:t>
            </a:r>
            <a:r>
              <a:rPr lang="en-US" sz="2400" dirty="0" err="1"/>
              <a:t>მოსალოდნელია</a:t>
            </a:r>
            <a:r>
              <a:rPr lang="en-US" sz="2400" dirty="0"/>
              <a:t> </a:t>
            </a:r>
            <a:r>
              <a:rPr lang="en-US" sz="2400" dirty="0" err="1"/>
              <a:t>დაახლოებით</a:t>
            </a:r>
            <a:r>
              <a:rPr lang="en-US" sz="2400" dirty="0"/>
              <a:t> 0.73 მ3 </a:t>
            </a:r>
            <a:r>
              <a:rPr lang="en-US" sz="2400" dirty="0" err="1"/>
              <a:t>საყოფაცხოვრებო</a:t>
            </a:r>
            <a:r>
              <a:rPr lang="en-US" sz="2400" dirty="0"/>
              <a:t> </a:t>
            </a:r>
            <a:r>
              <a:rPr lang="en-US" sz="2400" dirty="0" err="1"/>
              <a:t>ნარჩენების</a:t>
            </a:r>
            <a:r>
              <a:rPr lang="en-US" sz="2400" dirty="0"/>
              <a:t> </a:t>
            </a:r>
            <a:r>
              <a:rPr lang="en-US" sz="2400" dirty="0" err="1"/>
              <a:t>წარმოქმნა</a:t>
            </a:r>
            <a:r>
              <a:rPr lang="en-US" sz="2400" dirty="0"/>
              <a:t>, </a:t>
            </a:r>
            <a:r>
              <a:rPr lang="en-US" sz="2400" dirty="0" err="1"/>
              <a:t>მოსალოდნელი</a:t>
            </a:r>
            <a:r>
              <a:rPr lang="en-US" sz="2400" dirty="0"/>
              <a:t> </a:t>
            </a:r>
            <a:r>
              <a:rPr lang="en-US" sz="2400" dirty="0" err="1"/>
              <a:t>საყოფაცხოვრებო</a:t>
            </a:r>
            <a:r>
              <a:rPr lang="en-US" sz="2400" dirty="0"/>
              <a:t> </a:t>
            </a:r>
            <a:r>
              <a:rPr lang="en-US" sz="2400" dirty="0" err="1"/>
              <a:t>ნარჩენების</a:t>
            </a:r>
            <a:r>
              <a:rPr lang="en-US" sz="2400" dirty="0"/>
              <a:t> </a:t>
            </a:r>
            <a:r>
              <a:rPr lang="en-US" sz="2400" dirty="0" err="1"/>
              <a:t>რაოდენობა</a:t>
            </a:r>
            <a:r>
              <a:rPr lang="en-US" sz="2400" dirty="0"/>
              <a:t> </a:t>
            </a:r>
            <a:r>
              <a:rPr lang="en-US" sz="2400" dirty="0" err="1"/>
              <a:t>დაახლოებით</a:t>
            </a:r>
            <a:r>
              <a:rPr lang="en-US" sz="2400" dirty="0"/>
              <a:t> </a:t>
            </a:r>
            <a:r>
              <a:rPr lang="en-US" sz="2400" dirty="0" err="1"/>
              <a:t>იქნება</a:t>
            </a:r>
            <a:r>
              <a:rPr lang="en-US" sz="2400" dirty="0"/>
              <a:t> 15 </a:t>
            </a:r>
            <a:r>
              <a:rPr lang="en-US" sz="2400" dirty="0" smtClean="0"/>
              <a:t>X </a:t>
            </a:r>
            <a:r>
              <a:rPr lang="en-US" sz="2400" dirty="0"/>
              <a:t>0.73მ3=</a:t>
            </a:r>
            <a:r>
              <a:rPr lang="en-US" sz="2400" b="1" dirty="0"/>
              <a:t>10.95 </a:t>
            </a:r>
            <a:r>
              <a:rPr lang="en-US" sz="2400" b="1" dirty="0" smtClean="0"/>
              <a:t>მ3/</a:t>
            </a:r>
            <a:r>
              <a:rPr lang="en-US" sz="2400" b="1" dirty="0" err="1" smtClean="0"/>
              <a:t>წელ</a:t>
            </a:r>
            <a:r>
              <a:rPr lang="en-US" sz="2400" b="1" dirty="0" smtClean="0"/>
              <a:t>.</a:t>
            </a:r>
            <a:endParaRPr lang="ka-GE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საყოფაცხოვრებო</a:t>
            </a:r>
            <a:r>
              <a:rPr lang="en-US" sz="2400" dirty="0" smtClean="0"/>
              <a:t> </a:t>
            </a:r>
            <a:r>
              <a:rPr lang="en-US" sz="2400" dirty="0" err="1"/>
              <a:t>ნარჩენები</a:t>
            </a:r>
            <a:r>
              <a:rPr lang="en-US" sz="2400" dirty="0"/>
              <a:t> </a:t>
            </a:r>
            <a:r>
              <a:rPr lang="en-US" sz="2400" dirty="0" err="1"/>
              <a:t>შეგროვდება</a:t>
            </a:r>
            <a:r>
              <a:rPr lang="en-US" sz="2400" dirty="0"/>
              <a:t> </a:t>
            </a:r>
            <a:r>
              <a:rPr lang="en-US" sz="2400" dirty="0" err="1"/>
              <a:t>სამშენებლო</a:t>
            </a:r>
            <a:r>
              <a:rPr lang="en-US" sz="2400" dirty="0"/>
              <a:t> </a:t>
            </a:r>
            <a:r>
              <a:rPr lang="en-US" sz="2400" dirty="0" err="1"/>
              <a:t>ბაზების</a:t>
            </a:r>
            <a:r>
              <a:rPr lang="en-US" sz="2400" dirty="0"/>
              <a:t> </a:t>
            </a:r>
            <a:r>
              <a:rPr lang="en-US" sz="2400" dirty="0" err="1"/>
              <a:t>ტერიტორიაზე</a:t>
            </a:r>
            <a:r>
              <a:rPr lang="en-US" sz="2400" dirty="0"/>
              <a:t>, </a:t>
            </a:r>
            <a:r>
              <a:rPr lang="en-US" sz="2400" dirty="0" err="1"/>
              <a:t>სპეციალურ</a:t>
            </a:r>
            <a:r>
              <a:rPr lang="en-US" sz="2400" dirty="0"/>
              <a:t> </a:t>
            </a:r>
            <a:r>
              <a:rPr lang="en-US" sz="2400" dirty="0" err="1"/>
              <a:t>კონტეინერებში</a:t>
            </a:r>
            <a:r>
              <a:rPr lang="en-US" sz="2400" dirty="0" smtClean="0"/>
              <a:t>. </a:t>
            </a:r>
            <a:r>
              <a:rPr lang="en-US" sz="2400" dirty="0" err="1"/>
              <a:t>დაგროვების</a:t>
            </a:r>
            <a:r>
              <a:rPr lang="en-US" sz="2400" dirty="0"/>
              <a:t> </a:t>
            </a:r>
            <a:r>
              <a:rPr lang="en-US" sz="2400" dirty="0" err="1"/>
              <a:t>შესაბამისად</a:t>
            </a:r>
            <a:r>
              <a:rPr lang="en-US" sz="2400" dirty="0"/>
              <a:t> </a:t>
            </a:r>
            <a:r>
              <a:rPr lang="en-US" sz="2400" dirty="0" err="1"/>
              <a:t>საყოფაცხოვრებო</a:t>
            </a:r>
            <a:r>
              <a:rPr lang="en-US" sz="2400" dirty="0"/>
              <a:t> </a:t>
            </a:r>
            <a:r>
              <a:rPr lang="en-US" sz="2400" dirty="0" err="1"/>
              <a:t>ნარჩენები</a:t>
            </a:r>
            <a:r>
              <a:rPr lang="en-US" sz="2400" dirty="0"/>
              <a:t> </a:t>
            </a:r>
            <a:r>
              <a:rPr lang="en-US" sz="2400" b="1" dirty="0" err="1"/>
              <a:t>გატანილი</a:t>
            </a:r>
            <a:r>
              <a:rPr lang="en-US" sz="2400" b="1" dirty="0"/>
              <a:t> </a:t>
            </a:r>
            <a:r>
              <a:rPr lang="en-US" sz="2400" b="1" dirty="0" err="1"/>
              <a:t>იქნება</a:t>
            </a:r>
            <a:r>
              <a:rPr lang="en-US" sz="2400" b="1" dirty="0"/>
              <a:t> </a:t>
            </a:r>
            <a:r>
              <a:rPr lang="en-US" sz="2400" b="1" dirty="0" err="1"/>
              <a:t>ადგილობრივი</a:t>
            </a:r>
            <a:r>
              <a:rPr lang="en-US" sz="2400" b="1" dirty="0"/>
              <a:t> </a:t>
            </a:r>
            <a:r>
              <a:rPr lang="en-US" sz="2400" b="1" dirty="0" err="1"/>
              <a:t>მუნიციპალიტეტის</a:t>
            </a:r>
            <a:r>
              <a:rPr lang="en-US" sz="2400" b="1" dirty="0"/>
              <a:t> </a:t>
            </a:r>
            <a:r>
              <a:rPr lang="en-US" sz="2400" b="1" dirty="0" err="1" smtClean="0"/>
              <a:t>ნაგავსაყრელზე</a:t>
            </a:r>
            <a:r>
              <a:rPr lang="en-US" sz="2400" dirty="0" smtClean="0"/>
              <a:t>.</a:t>
            </a:r>
            <a:endParaRPr lang="ka-GE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სამუშაოების</a:t>
            </a:r>
            <a:r>
              <a:rPr lang="en-US" sz="2400" b="1" dirty="0" smtClean="0"/>
              <a:t> </a:t>
            </a:r>
            <a:r>
              <a:rPr lang="en-US" sz="2400" b="1" dirty="0" err="1"/>
              <a:t>დასრულების</a:t>
            </a:r>
            <a:r>
              <a:rPr lang="en-US" sz="2400" b="1" dirty="0"/>
              <a:t> </a:t>
            </a:r>
            <a:r>
              <a:rPr lang="en-US" sz="2400" b="1" dirty="0" err="1"/>
              <a:t>შემდეგ</a:t>
            </a:r>
            <a:r>
              <a:rPr lang="en-US" sz="2400" b="1" dirty="0"/>
              <a:t> </a:t>
            </a:r>
            <a:r>
              <a:rPr lang="en-US" sz="2400" b="1" dirty="0" err="1"/>
              <a:t>მოხდება</a:t>
            </a:r>
            <a:r>
              <a:rPr lang="en-US" sz="2400" b="1" dirty="0"/>
              <a:t> </a:t>
            </a:r>
            <a:r>
              <a:rPr lang="en-US" sz="2400" b="1" dirty="0" err="1"/>
              <a:t>გრუნტის</a:t>
            </a:r>
            <a:r>
              <a:rPr lang="en-US" sz="2400" b="1" dirty="0"/>
              <a:t> </a:t>
            </a:r>
            <a:r>
              <a:rPr lang="en-US" sz="2400" b="1" dirty="0" err="1"/>
              <a:t>დამუშავება</a:t>
            </a:r>
            <a:r>
              <a:rPr lang="en-US" sz="2400" b="1" dirty="0"/>
              <a:t> </a:t>
            </a:r>
            <a:r>
              <a:rPr lang="en-US" sz="2400" b="1" dirty="0" err="1"/>
              <a:t>ექსკავატორით</a:t>
            </a:r>
            <a:r>
              <a:rPr lang="en-US" sz="2400" b="1" dirty="0"/>
              <a:t>, </a:t>
            </a:r>
            <a:r>
              <a:rPr lang="en-US" sz="2400" b="1" dirty="0" err="1"/>
              <a:t>დატვირთვა</a:t>
            </a:r>
            <a:r>
              <a:rPr lang="en-US" sz="2400" b="1" dirty="0"/>
              <a:t> </a:t>
            </a:r>
            <a:r>
              <a:rPr lang="en-US" sz="2400" b="1" dirty="0" err="1" smtClean="0"/>
              <a:t>და</a:t>
            </a:r>
            <a:r>
              <a:rPr lang="ka-GE" sz="2400" b="1" dirty="0" smtClean="0"/>
              <a:t> </a:t>
            </a:r>
            <a:r>
              <a:rPr lang="en-US" sz="2400" b="1" dirty="0" err="1" smtClean="0"/>
              <a:t>გატანა</a:t>
            </a:r>
            <a:r>
              <a:rPr lang="en-US" sz="2400" b="1" dirty="0" smtClean="0"/>
              <a:t> </a:t>
            </a:r>
            <a:r>
              <a:rPr lang="en-US" sz="2400" b="1" dirty="0" err="1"/>
              <a:t>ნაყარში</a:t>
            </a:r>
            <a:r>
              <a:rPr lang="en-US" sz="2400" b="1" dirty="0"/>
              <a:t> </a:t>
            </a:r>
            <a:r>
              <a:rPr lang="ka-GE" sz="2400" b="1" dirty="0" smtClean="0"/>
              <a:t>3000 </a:t>
            </a:r>
            <a:r>
              <a:rPr lang="en-US" sz="2400" b="1" dirty="0" smtClean="0"/>
              <a:t>მ3.</a:t>
            </a:r>
            <a:r>
              <a:rPr lang="ka-GE" sz="2400" b="1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აგრეთვე</a:t>
            </a:r>
            <a:r>
              <a:rPr lang="en-US" sz="2400" b="1" dirty="0" smtClean="0"/>
              <a:t> </a:t>
            </a:r>
            <a:r>
              <a:rPr lang="en-US" sz="2400" b="1" dirty="0" err="1"/>
              <a:t>არსებული</a:t>
            </a:r>
            <a:r>
              <a:rPr lang="en-US" sz="2400" b="1" dirty="0"/>
              <a:t> </a:t>
            </a:r>
            <a:r>
              <a:rPr lang="en-US" sz="2400" b="1" dirty="0" err="1"/>
              <a:t>ხიდის</a:t>
            </a:r>
            <a:r>
              <a:rPr lang="en-US" sz="2400" b="1" dirty="0"/>
              <a:t> </a:t>
            </a:r>
            <a:r>
              <a:rPr lang="en-US" sz="2400" b="1" dirty="0" err="1"/>
              <a:t>დაშლის</a:t>
            </a:r>
            <a:r>
              <a:rPr lang="en-US" sz="2400" b="1" dirty="0"/>
              <a:t> </a:t>
            </a:r>
            <a:r>
              <a:rPr lang="en-US" sz="2400" b="1" dirty="0" err="1"/>
              <a:t>შემდეგ</a:t>
            </a:r>
            <a:r>
              <a:rPr lang="en-US" sz="2400" b="1" dirty="0"/>
              <a:t> </a:t>
            </a:r>
            <a:r>
              <a:rPr lang="en-US" sz="2400" b="1" dirty="0" err="1"/>
              <a:t>წარმოქმნილი</a:t>
            </a:r>
            <a:r>
              <a:rPr lang="en-US" sz="2400" b="1" dirty="0"/>
              <a:t> </a:t>
            </a:r>
            <a:r>
              <a:rPr lang="en-US" sz="2400" b="1" dirty="0" err="1"/>
              <a:t>სამშენებლო</a:t>
            </a:r>
            <a:r>
              <a:rPr lang="en-US" sz="2400" b="1" dirty="0"/>
              <a:t> </a:t>
            </a:r>
            <a:r>
              <a:rPr lang="en-US" sz="2400" b="1" dirty="0" err="1"/>
              <a:t>ნარჩენის</a:t>
            </a:r>
            <a:r>
              <a:rPr lang="en-US" sz="2400" b="1" dirty="0"/>
              <a:t> </a:t>
            </a:r>
            <a:r>
              <a:rPr lang="en-US" sz="2400" b="1" dirty="0" err="1"/>
              <a:t>გატანა</a:t>
            </a:r>
            <a:r>
              <a:rPr lang="en-US" sz="2400" b="1" dirty="0"/>
              <a:t> </a:t>
            </a:r>
            <a:r>
              <a:rPr lang="en-US" sz="2400" b="1" dirty="0" err="1" smtClean="0"/>
              <a:t>საერთო</a:t>
            </a:r>
            <a:r>
              <a:rPr lang="ka-GE" sz="2400" b="1" dirty="0" smtClean="0"/>
              <a:t> </a:t>
            </a:r>
            <a:r>
              <a:rPr lang="en-US" sz="2400" b="1" dirty="0" err="1" smtClean="0"/>
              <a:t>რაოდენობით</a:t>
            </a:r>
            <a:r>
              <a:rPr lang="en-US" sz="2400" b="1" dirty="0" smtClean="0"/>
              <a:t> </a:t>
            </a:r>
            <a:r>
              <a:rPr lang="ka-GE" sz="2400" b="1" dirty="0" smtClean="0"/>
              <a:t>300</a:t>
            </a:r>
            <a:r>
              <a:rPr lang="en-US" sz="2400" b="1" dirty="0" smtClean="0"/>
              <a:t> მ3.</a:t>
            </a:r>
            <a:r>
              <a:rPr lang="ka-GE" sz="2400" b="1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სანაყაროდ</a:t>
            </a:r>
            <a:r>
              <a:rPr lang="en-US" sz="2400" b="1" dirty="0" smtClean="0"/>
              <a:t> </a:t>
            </a:r>
            <a:r>
              <a:rPr lang="en-US" sz="2400" b="1" dirty="0" err="1"/>
              <a:t>გამოყენებული</a:t>
            </a:r>
            <a:r>
              <a:rPr lang="en-US" sz="2400" b="1" dirty="0"/>
              <a:t> </a:t>
            </a:r>
            <a:r>
              <a:rPr lang="en-US" sz="2400" b="1" dirty="0" err="1"/>
              <a:t>იქნება</a:t>
            </a:r>
            <a:r>
              <a:rPr lang="en-US" sz="2400" b="1" dirty="0"/>
              <a:t> </a:t>
            </a:r>
            <a:r>
              <a:rPr lang="en-US" sz="2400" b="1" dirty="0" err="1"/>
              <a:t>ადგილობრივი</a:t>
            </a:r>
            <a:r>
              <a:rPr lang="en-US" sz="2400" b="1" dirty="0"/>
              <a:t> </a:t>
            </a:r>
            <a:r>
              <a:rPr lang="en-US" sz="2400" b="1" dirty="0" err="1"/>
              <a:t>მუნიციპალიტეტის</a:t>
            </a:r>
            <a:r>
              <a:rPr lang="en-US" sz="2400" b="1" dirty="0"/>
              <a:t> </a:t>
            </a:r>
            <a:r>
              <a:rPr lang="en-US" sz="2400" b="1" dirty="0" err="1"/>
              <a:t>ნაგავსაყრელი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6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93414"/>
            <a:ext cx="9118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b="1" dirty="0"/>
              <a:t>ზოგადი ინფორმაცია გარემოზე შესაძლო ზემოქმედების და მისი სახეების შესახებ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299312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პროექტი განხორციელების სხვადასხვა ეტაპზე გავლენას </a:t>
            </a:r>
            <a:r>
              <a:rPr lang="ka-GE" b="1" dirty="0" smtClean="0"/>
              <a:t>მოახდენს ბუნებრივ და სოციალურ გარემოზე.</a:t>
            </a:r>
            <a:endParaRPr lang="en-US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ზემოქმედების </a:t>
            </a:r>
            <a:r>
              <a:rPr lang="ka-GE" dirty="0" smtClean="0"/>
              <a:t>შესამცირებლად რეკომენდებული ღონისძიებები </a:t>
            </a:r>
            <a:r>
              <a:rPr lang="ka-GE" dirty="0" smtClean="0"/>
              <a:t>წარმოდგენილია </a:t>
            </a:r>
            <a:r>
              <a:rPr lang="ka-GE" b="1" dirty="0" err="1" smtClean="0"/>
              <a:t>გარემოსდაცვით</a:t>
            </a:r>
            <a:r>
              <a:rPr lang="ka-GE" b="1" dirty="0" smtClean="0"/>
              <a:t> </a:t>
            </a:r>
            <a:r>
              <a:rPr lang="ka-GE" b="1" dirty="0" smtClean="0"/>
              <a:t>და სოციალურ მენეჯმენტის და მონიტორინგის გეგმაში, </a:t>
            </a:r>
            <a:r>
              <a:rPr lang="ka-GE" dirty="0" smtClean="0"/>
              <a:t>რომელიც </a:t>
            </a:r>
            <a:r>
              <a:rPr lang="ka-GE" b="1" dirty="0" err="1" smtClean="0"/>
              <a:t>გზშ</a:t>
            </a:r>
            <a:r>
              <a:rPr lang="ka-GE" b="1" dirty="0" smtClean="0"/>
              <a:t>-ს </a:t>
            </a:r>
            <a:r>
              <a:rPr lang="ka-GE" b="1" dirty="0" smtClean="0"/>
              <a:t>ნაწილს წარმოადგენს</a:t>
            </a:r>
            <a:r>
              <a:rPr lang="ka-GE" dirty="0" smtClean="0"/>
              <a:t>. </a:t>
            </a:r>
            <a:endParaRPr lang="ka-GE" dirty="0"/>
          </a:p>
        </p:txBody>
      </p:sp>
      <p:sp>
        <p:nvSpPr>
          <p:cNvPr id="10" name="Rectangle 9"/>
          <p:cNvSpPr/>
          <p:nvPr/>
        </p:nvSpPr>
        <p:spPr>
          <a:xfrm>
            <a:off x="14288" y="3636456"/>
            <a:ext cx="11915774" cy="262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a-GE" dirty="0"/>
              <a:t>ატმოსფერულ ჰაერში მავნე </a:t>
            </a:r>
            <a:r>
              <a:rPr lang="ka-GE" dirty="0" smtClean="0"/>
              <a:t>ნივთიერებების</a:t>
            </a:r>
            <a:r>
              <a:rPr lang="en-US" dirty="0" smtClean="0"/>
              <a:t> </a:t>
            </a:r>
            <a:r>
              <a:rPr lang="ka-GE" dirty="0" smtClean="0"/>
              <a:t>გაფრქვევა</a:t>
            </a: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ხმაური და ვიბრაცია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გეოლოგიურ გარემოზე </a:t>
            </a:r>
            <a:r>
              <a:rPr lang="ka-GE" dirty="0" smtClean="0"/>
              <a:t>ზემოქმედება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წყლის გარემოზე ზემოქმედების რისკები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ზემოქმედება ნიადაგზე, დაბინძურების რისკები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ვიზუალურ-ლანდშაფტური ცვლილება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ზემოქმედება სოციალურ-ეკონომიკურ გარემოზე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dirty="0" smtClean="0"/>
              <a:t>ისტორიულ-არქეოლოგიური ძეგლებზე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ზემოქმედების რისკები</a:t>
            </a:r>
            <a:endParaRPr lang="ka-GE" dirty="0"/>
          </a:p>
        </p:txBody>
      </p:sp>
      <p:sp>
        <p:nvSpPr>
          <p:cNvPr id="17" name="Rectangle 16"/>
          <p:cNvSpPr/>
          <p:nvPr/>
        </p:nvSpPr>
        <p:spPr>
          <a:xfrm>
            <a:off x="14288" y="289710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მოსამზადებელ, მშენებლობის და ექსპლოატაციის ეტაპებზე მოსალოდნელი  გარემოზე ზემოქმედების შეფასებისას დეტალურად </a:t>
            </a:r>
            <a:r>
              <a:rPr lang="ka-GE" b="1" dirty="0" smtClean="0"/>
              <a:t>შესწავლილია შემდეგი </a:t>
            </a:r>
            <a:r>
              <a:rPr lang="ka-GE" b="1" dirty="0" smtClean="0"/>
              <a:t>საკითხები.</a:t>
            </a:r>
            <a:endParaRPr lang="ka-GE" b="1" dirty="0"/>
          </a:p>
        </p:txBody>
      </p:sp>
      <p:sp>
        <p:nvSpPr>
          <p:cNvPr id="8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93414"/>
            <a:ext cx="5259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b="1" dirty="0" smtClean="0"/>
              <a:t>ემისიები ატმოსფეროში, ხმაური და ვიბრაცია</a:t>
            </a:r>
            <a:endParaRPr lang="ka-GE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355057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მიწის სამუშაოების, ტექნიკის/სატრანსპორტო საშუალებების გადაადგილების და მუშაობისას ადგილი ექნება ხმაურის, ვიბრაციის და ატმოსფერულ ჰაერში მტვრის და წვის პროდუქტების გავრცელებას.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მშენებლობის ეტაპზე ზემოქმედების შემცირება და კონტროლი შესაძლებელი იქნება სამუშაოს სწორი დაგეგმვის და შემარბილებელი ღონისძიებების </a:t>
            </a:r>
            <a:r>
              <a:rPr lang="ka-GE" dirty="0" smtClean="0"/>
              <a:t>გატარებით</a:t>
            </a:r>
            <a:r>
              <a:rPr lang="en-US" dirty="0" smtClean="0"/>
              <a:t>.</a:t>
            </a:r>
            <a:endParaRPr lang="ka-GE" dirty="0"/>
          </a:p>
        </p:txBody>
      </p:sp>
      <p:sp>
        <p:nvSpPr>
          <p:cNvPr id="3" name="Rectangle 2"/>
          <p:cNvSpPr/>
          <p:nvPr/>
        </p:nvSpPr>
        <p:spPr>
          <a:xfrm>
            <a:off x="0" y="2847697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მოსახლეობის უკმაყოფილების/პრობლემების ასაცილებლად, იმ უბნებზე, სადაც სავარაუდოდ ვიბრაცია შეიძლება ყურადსაღები იყოს, სამუშაოს დაწყებამდე საჭირო იქნება ზემოქმედების ზონაში არსებული საკუთრების/სახლების დათვალიერება არსებული მდგომარეობის დასაფიქსირებლად.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(მშენებელი კონტრაქტორის მიერ შესასრულებელი სამუშაო) ხმაურთან, </a:t>
            </a:r>
            <a:r>
              <a:rPr lang="ka-GE" dirty="0" err="1" smtClean="0"/>
              <a:t>ვიბრაციასთან</a:t>
            </a:r>
            <a:r>
              <a:rPr lang="ka-GE" dirty="0" smtClean="0"/>
              <a:t>, </a:t>
            </a:r>
            <a:r>
              <a:rPr lang="ka-GE" dirty="0" err="1" smtClean="0"/>
              <a:t>ემისებთან</a:t>
            </a:r>
            <a:r>
              <a:rPr lang="ka-GE" dirty="0" smtClean="0"/>
              <a:t> და სხვა საკითხებთან დაკავშირებული პრობლემების დროული დაფიქსირების და შესაძლებლობისდაგვარად რეაგირებისთვის მოსახლეობა ინფორმირებული იქნება </a:t>
            </a:r>
            <a:r>
              <a:rPr lang="ka-GE" b="1" dirty="0" err="1" smtClean="0"/>
              <a:t>ე.წ</a:t>
            </a:r>
            <a:r>
              <a:rPr lang="ka-GE" b="1" dirty="0" smtClean="0"/>
              <a:t>. გასაჩივრების მექანიზმის შესახებ,</a:t>
            </a:r>
            <a:r>
              <a:rPr lang="ka-GE" dirty="0" smtClean="0"/>
              <a:t> რომლის საშუალებითაც მას შესაძლებლობა ექნება აცნობოს მშენებელს/პროექტის განმახორციელებელს პრობლემის შესახებ და ‘მიიღოს’ შესაბამისი რეაგირება. </a:t>
            </a:r>
            <a:endParaRPr lang="ka-GE" dirty="0"/>
          </a:p>
        </p:txBody>
      </p:sp>
      <p:sp>
        <p:nvSpPr>
          <p:cNvPr id="7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96" y="1442854"/>
            <a:ext cx="121498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sz="2000" dirty="0" smtClean="0"/>
              <a:t>მოსამზადებელ და მშენებლობის ეტაპზე ზემოქმედების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</a:t>
            </a:r>
          </a:p>
          <a:p>
            <a:pPr algn="just"/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სატრანსპორტო საშუალებების ტექნიკური გამართულობის კონტროლი;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მასალის ტრანსპორტირებისას და დასახლებული უბნების მახლობლად/ დასახლებულ ზონაში გადაადგილების ოპტიმალური სიჩქარეების დაცვა;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ჩართული ძრავით ტექნიკის ‘უსაქმოდ’ დატოვების აკრძალვა;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 ნაყოფიერი ნიადაგის, გრუნტის და ფხვიერი მასალის </a:t>
            </a:r>
            <a:r>
              <a:rPr lang="ka-GE" sz="2000" dirty="0" err="1" smtClean="0"/>
              <a:t>გაფანტვისგან</a:t>
            </a:r>
            <a:r>
              <a:rPr lang="ka-GE" sz="2000" dirty="0" smtClean="0"/>
              <a:t> დაცვა;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ფხვიერო ტვირთების გადატანისას - ტვირთის გადახურვა (</a:t>
            </a:r>
            <a:r>
              <a:rPr lang="ka-GE" sz="2000" dirty="0" err="1" smtClean="0"/>
              <a:t>გაფანტვისგან</a:t>
            </a:r>
            <a:r>
              <a:rPr lang="ka-GE" sz="2000" dirty="0" smtClean="0"/>
              <a:t> დასაცავად);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მასალის შემოტანის სწორი დაგეგმვა </a:t>
            </a:r>
            <a:r>
              <a:rPr lang="ka-GE" sz="2000" dirty="0" err="1" smtClean="0"/>
              <a:t>ქარისმიერი</a:t>
            </a:r>
            <a:r>
              <a:rPr lang="ka-GE" sz="2000" dirty="0" smtClean="0"/>
              <a:t> ეროზიის შედეგად ჰაერის ხარისხზე ზემოქმედების </a:t>
            </a:r>
            <a:r>
              <a:rPr lang="ka-GE" sz="2000" dirty="0" smtClean="0"/>
              <a:t>შესამცირებლად </a:t>
            </a:r>
            <a:r>
              <a:rPr lang="ka-GE" sz="2000" dirty="0" smtClean="0"/>
              <a:t>და სხვ.</a:t>
            </a:r>
            <a:endParaRPr lang="ka-GE" sz="2000" dirty="0"/>
          </a:p>
        </p:txBody>
      </p:sp>
      <p:sp>
        <p:nvSpPr>
          <p:cNvPr id="12" name="Rectangle 11"/>
          <p:cNvSpPr/>
          <p:nvPr/>
        </p:nvSpPr>
        <p:spPr>
          <a:xfrm>
            <a:off x="42196" y="926487"/>
            <a:ext cx="378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b="1" dirty="0" smtClean="0"/>
              <a:t>შემარბილებელი ღონისძიებები</a:t>
            </a:r>
            <a:endParaRPr lang="ka-GE" sz="2000" b="1" dirty="0"/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96" y="1187826"/>
            <a:ext cx="121498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ზემოქმედება </a:t>
            </a:r>
            <a:r>
              <a:rPr lang="ka-GE" dirty="0"/>
              <a:t>ჩვეულებრივ დაკავშირებულია სამშენებლო ბანაკის (ჩამდინარე წყლები, ნაგავი, მასალა, მათ შორის ქიმიური  და/ამ საწვავ საპოხი ნივთიერებები), არასათანადო მართვასთან. </a:t>
            </a:r>
            <a:r>
              <a:rPr lang="ka-GE" b="1" dirty="0" smtClean="0"/>
              <a:t>ძირითადი </a:t>
            </a:r>
            <a:r>
              <a:rPr lang="ka-GE" b="1" dirty="0"/>
              <a:t>შესაძლო ზემოქმედება წყალზე ავტომაგისტრალის ფუნქციონირების დროს იქნება</a:t>
            </a:r>
            <a:r>
              <a:rPr lang="ka-GE" b="1" dirty="0" smtClean="0"/>
              <a:t>:</a:t>
            </a:r>
          </a:p>
          <a:p>
            <a:pPr algn="just"/>
            <a:r>
              <a:rPr lang="ka-GE" b="1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მოსილვა </a:t>
            </a:r>
            <a:r>
              <a:rPr lang="ka-GE" dirty="0"/>
              <a:t>და წყლების დაბინძურების მძიმე ლითონებითა და ნავთობის ნახშირწყალბადებით (დაბინძურების წყარო - ზედაპირული ჩამონადენი. ავარიული დაღვრა</a:t>
            </a:r>
            <a:r>
              <a:rPr lang="ka-GE" dirty="0" smtClean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 </a:t>
            </a:r>
            <a:r>
              <a:rPr lang="ka-GE" dirty="0"/>
              <a:t>დაბინძურება ნარჩენებით;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გრუნტის </a:t>
            </a:r>
            <a:r>
              <a:rPr lang="ka-GE" dirty="0"/>
              <a:t>წყლის დაბინძურება ზედაპირული წყლის დაბინძურების შედეგად;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 </a:t>
            </a:r>
            <a:r>
              <a:rPr lang="ka-GE" dirty="0"/>
              <a:t>დაბინძურება ზამთრის პერიოდში (მარილის.  სილის და ასევე სხვა პროდუქტების გამოყენება. რომელიც წყლის ხარისხს საფრთხის ქვეშ აყენებს);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 </a:t>
            </a:r>
            <a:r>
              <a:rPr lang="ka-GE" dirty="0"/>
              <a:t>დაბინძურება გზის შეკეთების/ტექნიკური სამუშაოების დროს მასალის და ნარჩენების არასათანადო მართვის და სამუშაოების წარმოების მიღებული პრაქტიკის უგულვებელყოფის </a:t>
            </a:r>
            <a:r>
              <a:rPr lang="ka-GE" dirty="0" smtClean="0"/>
              <a:t>შემთხვევაში და </a:t>
            </a:r>
            <a:r>
              <a:rPr lang="ka-GE" dirty="0" err="1" smtClean="0"/>
              <a:t>ა.შ</a:t>
            </a:r>
            <a:r>
              <a:rPr lang="ka-GE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/>
          </a:p>
          <a:p>
            <a:pPr algn="just"/>
            <a:r>
              <a:rPr lang="ka-GE" dirty="0" smtClean="0"/>
              <a:t> </a:t>
            </a:r>
            <a:endParaRPr lang="ka-GE" dirty="0"/>
          </a:p>
        </p:txBody>
      </p:sp>
      <p:sp>
        <p:nvSpPr>
          <p:cNvPr id="2" name="Rectangle 1"/>
          <p:cNvSpPr/>
          <p:nvPr/>
        </p:nvSpPr>
        <p:spPr>
          <a:xfrm>
            <a:off x="42196" y="705946"/>
            <a:ext cx="42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/>
              <a:t>ზემოქმედება ზედაპირულ წყალზე </a:t>
            </a:r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 dirty="0"/>
          </a:p>
        </p:txBody>
      </p:sp>
      <p:sp>
        <p:nvSpPr>
          <p:cNvPr id="9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მდ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მტკვარზე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 </a:t>
            </a:r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9412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LU" sz="2400" dirty="0"/>
              <a:t>ქვეყნის </a:t>
            </a:r>
            <a:r>
              <a:rPr lang="de-LU" sz="2400" dirty="0" smtClean="0"/>
              <a:t>ეკონომიკური განვითარების თვალსაზრისით ინფრასტრუქტურის განვითარებას უმთავრესი როლი ენიჭება, ამ მხრივ კი</a:t>
            </a:r>
            <a:r>
              <a:rPr lang="de-LU" sz="2400" dirty="0"/>
              <a:t>, </a:t>
            </a:r>
            <a:r>
              <a:rPr lang="de-LU" sz="2400" dirty="0" smtClean="0"/>
              <a:t>როგორც </a:t>
            </a:r>
            <a:r>
              <a:rPr lang="de-LU" sz="2400" dirty="0"/>
              <a:t>სახელმწიფო ასევე ადგილობრივი მნიშვნელობის საგზაო ქსელის </a:t>
            </a:r>
            <a:r>
              <a:rPr lang="de-LU" sz="2400" dirty="0" smtClean="0"/>
              <a:t>გაუმჯობესება</a:t>
            </a:r>
            <a:r>
              <a:rPr lang="ka-GE" sz="2400" dirty="0"/>
              <a:t> </a:t>
            </a:r>
            <a:r>
              <a:rPr lang="ka-GE" sz="2400" dirty="0" smtClean="0"/>
              <a:t>და ხიდების მშენებლობა</a:t>
            </a:r>
            <a:r>
              <a:rPr lang="de-LU" sz="2400" dirty="0" smtClean="0"/>
              <a:t> </a:t>
            </a:r>
            <a:r>
              <a:rPr lang="de-LU" sz="2400" dirty="0"/>
              <a:t>მნიშვნელოვან ფაქტორებს განაპირობებს. 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2735952"/>
            <a:ext cx="48720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არსებული </a:t>
            </a:r>
            <a:r>
              <a:rPr lang="ka-GE" sz="2000" dirty="0" err="1" smtClean="0"/>
              <a:t>სახიდე</a:t>
            </a:r>
            <a:r>
              <a:rPr lang="ka-GE" sz="2000" dirty="0" smtClean="0"/>
              <a:t> გადასასვლელის </a:t>
            </a:r>
            <a:r>
              <a:rPr lang="ka-GE" sz="2000" b="1" dirty="0" smtClean="0"/>
              <a:t>პროექტირება /  მშენებლობას </a:t>
            </a:r>
            <a:r>
              <a:rPr lang="ka-GE" sz="2000" dirty="0" smtClean="0"/>
              <a:t>განახორციელებს </a:t>
            </a:r>
            <a:r>
              <a:rPr lang="ka-GE" sz="2000" dirty="0"/>
              <a:t>შპს </a:t>
            </a:r>
            <a:r>
              <a:rPr lang="ka-GE" sz="2000" dirty="0" smtClean="0"/>
              <a:t>„</a:t>
            </a:r>
            <a:r>
              <a:rPr lang="ka-GE" sz="2000" dirty="0" err="1" smtClean="0"/>
              <a:t>ქონსთრაქშენ</a:t>
            </a:r>
            <a:r>
              <a:rPr lang="ka-GE" sz="2000" dirty="0" smtClean="0"/>
              <a:t> სერვისი“</a:t>
            </a:r>
            <a:r>
              <a:rPr lang="en-US" sz="2000" dirty="0" smtClean="0"/>
              <a:t> </a:t>
            </a:r>
            <a:r>
              <a:rPr lang="ka-GE" sz="2000" dirty="0" smtClean="0"/>
              <a:t> საავტომობილო  გზების დეპარტამენტთან, გაფორმებული ხელშეკრულების საფუძველზე</a:t>
            </a:r>
            <a:r>
              <a:rPr lang="ka-GE" sz="2000" dirty="0"/>
              <a:t>.	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1342" r="23850" b="59662"/>
          <a:stretch/>
        </p:blipFill>
        <p:spPr bwMode="auto">
          <a:xfrm>
            <a:off x="4972050" y="2371744"/>
            <a:ext cx="7029451" cy="43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594" y="577354"/>
            <a:ext cx="378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შემარბილებელი ღონისძიებები</a:t>
            </a:r>
            <a:endParaRPr lang="ka-GE" b="1" dirty="0"/>
          </a:p>
        </p:txBody>
      </p:sp>
      <p:sp>
        <p:nvSpPr>
          <p:cNvPr id="4" name="Rectangle 3"/>
          <p:cNvSpPr/>
          <p:nvPr/>
        </p:nvSpPr>
        <p:spPr>
          <a:xfrm>
            <a:off x="70594" y="1021834"/>
            <a:ext cx="12121406" cy="548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sz="2000" dirty="0" smtClean="0"/>
              <a:t>მოსამზადებელ და მშენებლობის ეტაპზე წყლის გარემოზე </a:t>
            </a:r>
            <a:r>
              <a:rPr lang="ka-GE" sz="2000" dirty="0" err="1" smtClean="0"/>
              <a:t>ზემოქმდების</a:t>
            </a:r>
            <a:r>
              <a:rPr lang="ka-GE" sz="2000" dirty="0" smtClean="0"/>
              <a:t> 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a-GE" sz="10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ტექნიკის და მასალის განთავსების ადგილები მოწყობა წყლის ობიექტებიდან  მოშორებით;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სპეციალიზებულ კომერციულ ობიექტებზე მანქანების </a:t>
            </a:r>
            <a:r>
              <a:rPr lang="ka-GE" sz="2000" dirty="0" err="1" smtClean="0"/>
              <a:t>ტექმომსახურების</a:t>
            </a:r>
            <a:r>
              <a:rPr lang="ka-GE" sz="2000" dirty="0" smtClean="0"/>
              <a:t> და საწვავით შევსებისთვის პრიორიტეტის მინიჭება. თუ ეს შესაძლებელი არ არის უნდა მოეწყოს </a:t>
            </a:r>
            <a:r>
              <a:rPr lang="ka-GE" sz="2000" dirty="0" err="1" smtClean="0"/>
              <a:t>მყარსაფარიანი</a:t>
            </a:r>
            <a:r>
              <a:rPr lang="ka-GE" sz="2000" dirty="0" smtClean="0"/>
              <a:t> უბანი მეორადი შემოღობვით </a:t>
            </a:r>
            <a:r>
              <a:rPr lang="ka-GE" sz="2000" dirty="0" err="1" smtClean="0"/>
              <a:t>ტექმომსახურების</a:t>
            </a:r>
            <a:r>
              <a:rPr lang="ka-GE" sz="2000" dirty="0" smtClean="0"/>
              <a:t> დროს შემთხვევითი დაღვრის ლოკალიზაციის და შეკავებისთვის. საწვავის დროებითი ავზის ტერიტორიაზე განთავსების საჭიროების შემთხვევაში- მისი განთავსება მდინარის კალაპოტიდან არანაკლებ 50 მ მანძილზე. [ავზი აღჭურვილი უნდ აიყოს </a:t>
            </a:r>
            <a:r>
              <a:rPr lang="ka-GE" sz="2000" dirty="0" err="1" smtClean="0"/>
              <a:t>ე.წ</a:t>
            </a:r>
            <a:r>
              <a:rPr lang="ka-GE" sz="2000" dirty="0" smtClean="0"/>
              <a:t>. მეორადი შემოღობვით - მოთავსდება ბეტონის საფარიან სათავსში (ავზში) დაღვრის გავრცელების თავიდან ასაცილებლად. ავზს საშუალება ექნება დაიტიოს რეზერვუარის 110% ტოლი მოცულობის სითხე];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საწვავის/ზეთის შემთხვევითი დაღვრის დაუყოვნებლივ გაწმენდა </a:t>
            </a:r>
            <a:r>
              <a:rPr lang="ka-GE" sz="2000" dirty="0" err="1" smtClean="0"/>
              <a:t>აბსორბენტის</a:t>
            </a:r>
            <a:r>
              <a:rPr lang="ka-GE" sz="2000" dirty="0" smtClean="0"/>
              <a:t> გამოყენებით;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დაუმუშავებელი ჩამდინარე წყლების ზედაპირული წყლის ობიექტში ჩაშვების აკრძალვა;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ტერიტორიაზე </a:t>
            </a:r>
            <a:r>
              <a:rPr lang="ka-GE" sz="2000" dirty="0" err="1" smtClean="0"/>
              <a:t>მანქანენის</a:t>
            </a:r>
            <a:r>
              <a:rPr lang="ka-GE" sz="2000" dirty="0" smtClean="0"/>
              <a:t> რეცხვის აკრძალვა;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ტექნიკის რეგულარულად შემოწმდება ჟონვის დასადგენად. ტერიტორიაზე დაზიანებული ტექნიკური საშუალებების/მანქანების დაშვება აკრძალვა</a:t>
            </a:r>
            <a:r>
              <a:rPr lang="en-US" sz="2000" dirty="0"/>
              <a:t> </a:t>
            </a:r>
            <a:r>
              <a:rPr lang="ka-GE" sz="2000" dirty="0" smtClean="0"/>
              <a:t>და სხვ.</a:t>
            </a:r>
            <a:endParaRPr lang="ka-GE" sz="2000" dirty="0"/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076742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ნაყოფიერი ფენის დაზიანება-ეროზიის ყველაზე მაღალი რისკები არსებობს მიწის სამუშაოების შესრულებისას და სამშენებლო ობიექტის </a:t>
            </a:r>
            <a:r>
              <a:rPr lang="ka-GE" dirty="0" err="1" smtClean="0"/>
              <a:t>მიდებარედ</a:t>
            </a:r>
            <a:r>
              <a:rPr lang="ka-GE" dirty="0" smtClean="0"/>
              <a:t> მძიმე ტექნიკის გადაადგილებისას.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 აღნიშნულის შედეგად მოსალოდნელია ნიადაგის დატკეპნა, ეროზია და მისი ნაყოფიერების გაუარესება. ასეთი სახის ზემოქმედებების შემცირების ყველაზე მნიშვნელოვანი ღონისძიებაა სამუშაო ზონაში ნაყოფიერი ფენის წინასწარ მოხსნა და სათანადოდ შენახვა, მათ შემდგომ გამოყენებამდე.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მოხსნილი </a:t>
            </a:r>
            <a:r>
              <a:rPr lang="ka-GE" dirty="0" err="1" smtClean="0"/>
              <a:t>ნიადაგოვანი</a:t>
            </a:r>
            <a:r>
              <a:rPr lang="ka-GE" dirty="0" smtClean="0"/>
              <a:t> საფარი დასაწყობდება წინასწარ შერჩეულ ადგილებში, წყლის და ქარის ზემოქმედებისგან შეძლებისდაგვარად დაცულ ადგილებში. სამუშაოების დასრულების შემდგომ ნიადაგი გამოყენებული იქნება გზის განაპირა ზოლების </a:t>
            </a:r>
            <a:r>
              <a:rPr lang="ka-GE" dirty="0" err="1" smtClean="0"/>
              <a:t>სარეკულტივაციო</a:t>
            </a:r>
            <a:r>
              <a:rPr lang="ka-GE" dirty="0" smtClean="0"/>
              <a:t> სამუშაოებში.</a:t>
            </a:r>
            <a:endParaRPr lang="ka-GE" dirty="0"/>
          </a:p>
        </p:txBody>
      </p:sp>
      <p:sp>
        <p:nvSpPr>
          <p:cNvPr id="7" name="Rectangle 6"/>
          <p:cNvSpPr/>
          <p:nvPr/>
        </p:nvSpPr>
        <p:spPr>
          <a:xfrm>
            <a:off x="0" y="65040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ზემოქმედება ნიადაგზე და დაბინძურების რისკები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3340140"/>
            <a:ext cx="12192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/>
              <a:t>შემარბილებელი ღონისძიებების მონახაზი  </a:t>
            </a:r>
            <a:endParaRPr lang="ka-GE" b="1" dirty="0" smtClean="0"/>
          </a:p>
          <a:p>
            <a:pPr algn="just"/>
            <a:endParaRPr lang="en-US" sz="12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err="1"/>
              <a:t>მოსამზადებელ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მშენებლობის</a:t>
            </a:r>
            <a:r>
              <a:rPr lang="en-US" dirty="0"/>
              <a:t> </a:t>
            </a:r>
            <a:r>
              <a:rPr lang="en-US" dirty="0" err="1" smtClean="0"/>
              <a:t>ეტაპზე</a:t>
            </a:r>
            <a:r>
              <a:rPr lang="ka-GE" dirty="0" smtClean="0"/>
              <a:t> ნიადაგზე</a:t>
            </a:r>
            <a:r>
              <a:rPr lang="en-US" dirty="0" smtClean="0"/>
              <a:t> </a:t>
            </a:r>
            <a:r>
              <a:rPr lang="en-US" dirty="0" err="1"/>
              <a:t>ზემოქედების</a:t>
            </a:r>
            <a:r>
              <a:rPr lang="en-US" dirty="0"/>
              <a:t>  </a:t>
            </a:r>
            <a:r>
              <a:rPr lang="en-US" dirty="0" err="1"/>
              <a:t>შემცირება</a:t>
            </a:r>
            <a:r>
              <a:rPr lang="en-US" dirty="0"/>
              <a:t>/</a:t>
            </a:r>
            <a:r>
              <a:rPr lang="en-US" dirty="0" err="1"/>
              <a:t>კონტროლი</a:t>
            </a:r>
            <a:r>
              <a:rPr lang="en-US" dirty="0"/>
              <a:t> </a:t>
            </a:r>
            <a:r>
              <a:rPr lang="en-US" dirty="0" err="1"/>
              <a:t>შესაძლებელი</a:t>
            </a:r>
            <a:r>
              <a:rPr lang="en-US" dirty="0"/>
              <a:t> </a:t>
            </a:r>
            <a:r>
              <a:rPr lang="en-US" dirty="0" err="1"/>
              <a:t>იქნება</a:t>
            </a:r>
            <a:r>
              <a:rPr lang="en-US" dirty="0"/>
              <a:t> </a:t>
            </a:r>
            <a:r>
              <a:rPr lang="en-US" dirty="0" err="1"/>
              <a:t>სამუშაოს</a:t>
            </a:r>
            <a:r>
              <a:rPr lang="en-US" dirty="0"/>
              <a:t> </a:t>
            </a:r>
            <a:r>
              <a:rPr lang="en-US" dirty="0" err="1"/>
              <a:t>სწორი</a:t>
            </a:r>
            <a:r>
              <a:rPr lang="en-US" dirty="0"/>
              <a:t> დაგეგმვის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ისეთი</a:t>
            </a:r>
            <a:r>
              <a:rPr lang="en-US" dirty="0"/>
              <a:t> შემარბილებელი ღონისძიებების </a:t>
            </a:r>
            <a:r>
              <a:rPr lang="en-US" dirty="0" err="1"/>
              <a:t>გატარებით</a:t>
            </a:r>
            <a:r>
              <a:rPr lang="en-US" dirty="0"/>
              <a:t>, </a:t>
            </a:r>
            <a:r>
              <a:rPr lang="en-US" dirty="0" err="1"/>
              <a:t>როგორიცაა</a:t>
            </a:r>
            <a:r>
              <a:rPr lang="en-US" dirty="0" smtClean="0"/>
              <a:t>:</a:t>
            </a:r>
            <a:endParaRPr lang="ka-GE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მცენარეული</a:t>
            </a:r>
            <a:r>
              <a:rPr lang="en-US" dirty="0" smtClean="0"/>
              <a:t> </a:t>
            </a:r>
            <a:r>
              <a:rPr lang="en-US" dirty="0" err="1"/>
              <a:t>საფარის</a:t>
            </a:r>
            <a:r>
              <a:rPr lang="en-US" dirty="0"/>
              <a:t> </a:t>
            </a:r>
            <a:r>
              <a:rPr lang="en-US" dirty="0" err="1"/>
              <a:t>მაქსიმალური</a:t>
            </a:r>
            <a:r>
              <a:rPr lang="en-US" dirty="0"/>
              <a:t> </a:t>
            </a:r>
            <a:r>
              <a:rPr lang="en-US" dirty="0" err="1"/>
              <a:t>შენარჩუნება</a:t>
            </a:r>
            <a:r>
              <a:rPr lang="en-US" dirty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ნაყოფიერი </a:t>
            </a:r>
            <a:r>
              <a:rPr lang="en-US" dirty="0" err="1"/>
              <a:t>ნიადაგის</a:t>
            </a:r>
            <a:r>
              <a:rPr lang="en-US" dirty="0"/>
              <a:t> </a:t>
            </a:r>
            <a:r>
              <a:rPr lang="en-US" dirty="0" err="1"/>
              <a:t>ფენის</a:t>
            </a:r>
            <a:r>
              <a:rPr lang="en-US" dirty="0"/>
              <a:t> </a:t>
            </a:r>
            <a:r>
              <a:rPr lang="en-US" dirty="0" err="1"/>
              <a:t>დაკარგვის</a:t>
            </a:r>
            <a:r>
              <a:rPr lang="en-US" dirty="0"/>
              <a:t> </a:t>
            </a:r>
            <a:r>
              <a:rPr lang="en-US" dirty="0" err="1"/>
              <a:t>პრევენციის</a:t>
            </a:r>
            <a:r>
              <a:rPr lang="en-US" dirty="0"/>
              <a:t> </a:t>
            </a:r>
            <a:r>
              <a:rPr lang="en-US" dirty="0" err="1"/>
              <a:t>მიზნით</a:t>
            </a:r>
            <a:r>
              <a:rPr lang="en-US" dirty="0"/>
              <a:t> ნაყოფიერი </a:t>
            </a:r>
            <a:r>
              <a:rPr lang="en-US" dirty="0" err="1"/>
              <a:t>ფენის</a:t>
            </a:r>
            <a:r>
              <a:rPr lang="en-US" dirty="0"/>
              <a:t>  </a:t>
            </a:r>
            <a:r>
              <a:rPr lang="en-US" dirty="0" err="1"/>
              <a:t>მოხსნა</a:t>
            </a:r>
            <a:r>
              <a:rPr lang="en-US" dirty="0"/>
              <a:t> (</a:t>
            </a:r>
            <a:r>
              <a:rPr lang="en-US" dirty="0" err="1"/>
              <a:t>სადაც</a:t>
            </a:r>
            <a:r>
              <a:rPr lang="en-US" dirty="0"/>
              <a:t> </a:t>
            </a:r>
            <a:r>
              <a:rPr lang="en-US" dirty="0" err="1"/>
              <a:t>ეს</a:t>
            </a:r>
            <a:r>
              <a:rPr lang="en-US" dirty="0"/>
              <a:t> </a:t>
            </a:r>
            <a:r>
              <a:rPr lang="en-US" dirty="0" err="1"/>
              <a:t>შესაძლებელია</a:t>
            </a:r>
            <a:r>
              <a:rPr lang="en-US" dirty="0"/>
              <a:t>)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/>
              <a:t>განთავსდება</a:t>
            </a:r>
            <a:r>
              <a:rPr lang="en-US" dirty="0"/>
              <a:t> </a:t>
            </a:r>
            <a:r>
              <a:rPr lang="en-US" dirty="0" err="1"/>
              <a:t>დროებით</a:t>
            </a:r>
            <a:r>
              <a:rPr lang="en-US" dirty="0"/>
              <a:t> </a:t>
            </a:r>
            <a:r>
              <a:rPr lang="en-US" dirty="0" err="1"/>
              <a:t>ნაყარში</a:t>
            </a:r>
            <a:r>
              <a:rPr lang="en-US" dirty="0"/>
              <a:t> </a:t>
            </a:r>
            <a:r>
              <a:rPr lang="en-US" dirty="0" err="1"/>
              <a:t>ტერიტორიის</a:t>
            </a:r>
            <a:r>
              <a:rPr lang="en-US" dirty="0"/>
              <a:t> </a:t>
            </a:r>
            <a:r>
              <a:rPr lang="en-US" dirty="0" err="1"/>
              <a:t>რეკულტივაციისას</a:t>
            </a:r>
            <a:r>
              <a:rPr lang="en-US" dirty="0"/>
              <a:t> </a:t>
            </a:r>
            <a:r>
              <a:rPr lang="en-US" dirty="0" err="1"/>
              <a:t>ხელახლა</a:t>
            </a:r>
            <a:r>
              <a:rPr lang="en-US" dirty="0"/>
              <a:t> </a:t>
            </a:r>
            <a:r>
              <a:rPr lang="en-US" dirty="0" err="1"/>
              <a:t>გამოყენებამდე</a:t>
            </a:r>
            <a:r>
              <a:rPr lang="en-US" dirty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ნაყოფიერი </a:t>
            </a:r>
            <a:r>
              <a:rPr lang="en-US" dirty="0" err="1"/>
              <a:t>ნიადაგის</a:t>
            </a:r>
            <a:r>
              <a:rPr lang="en-US" dirty="0"/>
              <a:t> </a:t>
            </a:r>
            <a:r>
              <a:rPr lang="en-US" dirty="0" err="1"/>
              <a:t>ფენის</a:t>
            </a:r>
            <a:r>
              <a:rPr lang="en-US" dirty="0"/>
              <a:t> </a:t>
            </a:r>
            <a:r>
              <a:rPr lang="en-US" dirty="0" err="1"/>
              <a:t>ხარისხის</a:t>
            </a:r>
            <a:r>
              <a:rPr lang="en-US" dirty="0"/>
              <a:t> </a:t>
            </a:r>
            <a:r>
              <a:rPr lang="en-US" dirty="0" err="1"/>
              <a:t>შენარჩუნებისთვის</a:t>
            </a:r>
            <a:r>
              <a:rPr lang="en-US" dirty="0"/>
              <a:t> ნაყოფიერი </a:t>
            </a:r>
            <a:r>
              <a:rPr lang="en-US" dirty="0" err="1"/>
              <a:t>ნიადაგის</a:t>
            </a:r>
            <a:r>
              <a:rPr lang="en-US" dirty="0"/>
              <a:t> </a:t>
            </a:r>
            <a:r>
              <a:rPr lang="en-US" dirty="0" err="1"/>
              <a:t>ქვენიადაგისგან</a:t>
            </a:r>
            <a:r>
              <a:rPr lang="en-US" dirty="0"/>
              <a:t> </a:t>
            </a:r>
            <a:r>
              <a:rPr lang="en-US" dirty="0" err="1"/>
              <a:t>განცალკევებით</a:t>
            </a:r>
            <a:r>
              <a:rPr lang="en-US" dirty="0"/>
              <a:t> </a:t>
            </a:r>
            <a:r>
              <a:rPr lang="en-US" dirty="0" err="1"/>
              <a:t>დასაწყობება</a:t>
            </a:r>
            <a:r>
              <a:rPr lang="en-US" dirty="0"/>
              <a:t>, </a:t>
            </a:r>
            <a:r>
              <a:rPr lang="en-US" dirty="0" err="1"/>
              <a:t>მათი</a:t>
            </a:r>
            <a:r>
              <a:rPr lang="en-US" dirty="0"/>
              <a:t> </a:t>
            </a:r>
            <a:r>
              <a:rPr lang="en-US" dirty="0" err="1"/>
              <a:t>შერევის</a:t>
            </a:r>
            <a:r>
              <a:rPr lang="en-US" dirty="0"/>
              <a:t> </a:t>
            </a:r>
            <a:r>
              <a:rPr lang="en-US" dirty="0" err="1"/>
              <a:t>თავიდან</a:t>
            </a:r>
            <a:r>
              <a:rPr lang="en-US" dirty="0"/>
              <a:t> </a:t>
            </a:r>
            <a:r>
              <a:rPr lang="en-US" dirty="0" err="1" smtClean="0"/>
              <a:t>ასაცილებლად</a:t>
            </a:r>
            <a:r>
              <a:rPr lang="en-US" dirty="0"/>
              <a:t>;.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ნაყოფიერი </a:t>
            </a:r>
            <a:r>
              <a:rPr lang="en-US" dirty="0" err="1"/>
              <a:t>ნიადაგი</a:t>
            </a:r>
            <a:r>
              <a:rPr lang="en-US" dirty="0"/>
              <a:t> </a:t>
            </a:r>
            <a:r>
              <a:rPr lang="en-US" dirty="0" err="1"/>
              <a:t>მოიხსნა-დასაწყობებისას</a:t>
            </a:r>
            <a:r>
              <a:rPr lang="en-US" dirty="0"/>
              <a:t> </a:t>
            </a:r>
            <a:r>
              <a:rPr lang="en-US" dirty="0" err="1"/>
              <a:t>მოქმედი</a:t>
            </a:r>
            <a:r>
              <a:rPr lang="en-US" dirty="0"/>
              <a:t> </a:t>
            </a:r>
            <a:r>
              <a:rPr lang="en-US" dirty="0" err="1"/>
              <a:t>ნორმების</a:t>
            </a:r>
            <a:r>
              <a:rPr lang="en-US" dirty="0"/>
              <a:t> </a:t>
            </a:r>
            <a:r>
              <a:rPr lang="en-US" dirty="0" err="1" smtClean="0"/>
              <a:t>დაცვა</a:t>
            </a:r>
            <a:r>
              <a:rPr lang="ka-GE" dirty="0"/>
              <a:t> </a:t>
            </a:r>
            <a:r>
              <a:rPr lang="ka-GE" dirty="0" smtClean="0"/>
              <a:t>და სხვ.</a:t>
            </a:r>
            <a:endParaRPr lang="en-US" dirty="0"/>
          </a:p>
        </p:txBody>
      </p:sp>
      <p:sp>
        <p:nvSpPr>
          <p:cNvPr id="8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0404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 smtClean="0"/>
              <a:t>ზემოქმედება ბუნებრივ გარემოზე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0" y="1368879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sz="2000" dirty="0" smtClean="0"/>
              <a:t>პროექტის სხვადასხვა ეტაპზე ადგილი ექნება ზემოქმედებას ბიოლოგიურ გარემოზე (მცენარეულ საფარზე, ხმელეთის და წყლის ცხოველთა სამყაროზე).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a-GE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000" b="1" dirty="0" smtClean="0"/>
              <a:t>მცენარეული საფარი/ფლორა - გავლენა მცენარეულ საფარზე  დაკავშირებულია:</a:t>
            </a:r>
            <a:r>
              <a:rPr lang="ka-GE" sz="2000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გასხვისების ზოლში მცენარეული საფარის </a:t>
            </a:r>
            <a:r>
              <a:rPr lang="ka-GE" sz="2000" dirty="0" err="1" smtClean="0"/>
              <a:t>მოცილებასთან</a:t>
            </a:r>
            <a:r>
              <a:rPr lang="ka-GE" sz="20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ნიადაგის </a:t>
            </a:r>
            <a:r>
              <a:rPr lang="ka-GE" sz="2000" dirty="0" err="1" smtClean="0"/>
              <a:t>დატკეპნასთან</a:t>
            </a:r>
            <a:r>
              <a:rPr lang="ka-GE" sz="2000" dirty="0" smtClean="0"/>
              <a:t> და დაბინძურებასთან - რამაც შეიძლება დააზიანოს არსებული მცენარეული საფარი და ხელი შეუშალოს მოზარდ-აღმონაცენს;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მიწის ზედაპირის ხელოვნური საფარით შეცვლასთან - რის შედეგადაც იკარგება მცენარეული საფარისთვის „ხელმისაწვდომი‟ ფართობები;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 მცენარეული საფარის მოხსნის შედეგად ეროზიული პროცესების რისკის ამაღლებასთან</a:t>
            </a:r>
          </a:p>
          <a:p>
            <a:pPr algn="just"/>
            <a:r>
              <a:rPr lang="ka-GE" sz="2000" dirty="0" smtClean="0"/>
              <a:t>  </a:t>
            </a:r>
            <a:endParaRPr lang="ka-GE" sz="2000" dirty="0"/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040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ზემოქმედება ბუნებრივ გარემოზე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0" y="1019736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000" b="1" dirty="0" smtClean="0"/>
              <a:t>ფაუნა - </a:t>
            </a:r>
            <a:r>
              <a:rPr lang="ka-GE" sz="2000" dirty="0" smtClean="0"/>
              <a:t>მშენებლობის გავლენა ფაუნაზე ზოგადად მოიცავს: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მცენარეული საფარის მოცილების შედეგად თავშესაფრის დაკარგვას;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საგზაო ავარიებით გამოწვეულ ცხოველთა დაღუპვას;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წყლის </a:t>
            </a:r>
            <a:r>
              <a:rPr lang="ka-GE" sz="2000" dirty="0" err="1" smtClean="0"/>
              <a:t>სიმღვრივის</a:t>
            </a:r>
            <a:r>
              <a:rPr lang="ka-GE" sz="2000" dirty="0" smtClean="0"/>
              <a:t> მომატებით/დაბინძურებით (მდინარის გადაკვეთებში) გამოწვეულ ზემოქმედებას წყლის ბინადრებზე;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წყლის დაბინძურების რისკს მდინარის კალაპოტის მახლობლად ან კალაპოტში მუშაობისას;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დაღვრილი საწვავის/ზეთის, ნარჩენების არასათანადო მართვის შედეგად დაბინძურებული ნიადაგითა და/ან წყლით გამოწვეულ არაპირდაპირ ზემოქმედებას.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ნიადაგის დატკეპნის, გზის საფარის მოწყობისას მიწის ზედაპირის „დახურვის“ გამო პოტენციურ ზემოქმედებას </a:t>
            </a:r>
            <a:r>
              <a:rPr lang="ka-GE" sz="2000" dirty="0" err="1" smtClean="0"/>
              <a:t>უხერხელმოებზე</a:t>
            </a:r>
            <a:r>
              <a:rPr lang="ka-GE" sz="2000" dirty="0"/>
              <a:t> </a:t>
            </a:r>
            <a:r>
              <a:rPr lang="ka-GE" sz="2000" dirty="0" smtClean="0"/>
              <a:t>და სხვ.</a:t>
            </a:r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040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შემარბილებელი ღონისძიებები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9537" y="1019736"/>
            <a:ext cx="119729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მოსამზადებელ და მშენებლობის ეტაპზე მცენარეულ </a:t>
            </a:r>
            <a:r>
              <a:rPr lang="ka-GE" smtClean="0"/>
              <a:t>საფარზე </a:t>
            </a:r>
            <a:r>
              <a:rPr lang="ka-GE" smtClean="0"/>
              <a:t>ზემოქმედების  </a:t>
            </a:r>
            <a:r>
              <a:rPr lang="ka-GE" dirty="0" smtClean="0"/>
              <a:t>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მისასვლელი </a:t>
            </a:r>
            <a:r>
              <a:rPr lang="ka-GE" dirty="0"/>
              <a:t>გზების, მანქანა/დანადგარების სადგომების,  საზღვრების მკაცრი დაცვა;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გადაადგილების </a:t>
            </a:r>
            <a:r>
              <a:rPr lang="ka-GE" dirty="0"/>
              <a:t>დადგენილი მარშრუტიდან გადახვევის აკრძალვა;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მცენარეული </a:t>
            </a:r>
            <a:r>
              <a:rPr lang="ka-GE" dirty="0"/>
              <a:t>საფარის მაქსიმალური შენარჩუნება;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ნარჩენების </a:t>
            </a:r>
            <a:r>
              <a:rPr lang="ka-GE" dirty="0"/>
              <a:t>მართვა - ტერიტორიის რეგულარული დასუფთავება, ნარჩენების მართვა ტიპის და კლასის შესაბამისად;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დარღვეული </a:t>
            </a:r>
            <a:r>
              <a:rPr lang="ka-GE" dirty="0"/>
              <a:t>ტერიტორიების რეკულტივაცია სამუშაოების დასრულების შემდეგ;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წყალზე </a:t>
            </a:r>
            <a:r>
              <a:rPr lang="ka-GE" dirty="0"/>
              <a:t>და ნიადაგზე ზემოქმედების შემარბილებელი </a:t>
            </a:r>
            <a:r>
              <a:rPr lang="ka-GE" dirty="0" smtClean="0"/>
              <a:t>ღონისძიებების; </a:t>
            </a:r>
            <a:r>
              <a:rPr lang="ka-GE" dirty="0" err="1" smtClean="0"/>
              <a:t>სამუშაოებოს</a:t>
            </a:r>
            <a:r>
              <a:rPr lang="ka-GE" dirty="0" smtClean="0"/>
              <a:t> </a:t>
            </a:r>
            <a:r>
              <a:rPr lang="ka-GE" dirty="0"/>
              <a:t>წარმოების დროს მონიტორინგის წარმოება.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b="1" dirty="0" smtClean="0"/>
              <a:t>ფაუნაზე </a:t>
            </a:r>
            <a:r>
              <a:rPr lang="ka-GE" b="1" dirty="0"/>
              <a:t>ზემოქმედების შესარბილებლად ექსპლოატაციის ეტაპზე გასათვალისწინებელია: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მცენარეული </a:t>
            </a:r>
            <a:r>
              <a:rPr lang="ka-GE" dirty="0"/>
              <a:t>საფარზე, წყალზე, ნიადაგზე ზემოქმედების შემარბილებელი ღონისძიებების გატარება;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მანქანის </a:t>
            </a:r>
            <a:r>
              <a:rPr lang="ka-GE" dirty="0"/>
              <a:t>სიგნალის აკრძალვა (გარდა უსაფრთხოებისთვის აუცილებელი შემთხვევებისა) ცხოველთა შეშფოთების თავიდან ასაცილებლად;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სამუშაოს </a:t>
            </a:r>
            <a:r>
              <a:rPr lang="ka-GE" dirty="0"/>
              <a:t>დაგეგმვის და წარმოებისას ცხოველთა (თევზის ჩათვლით) სამყაროსთვის </a:t>
            </a:r>
            <a:r>
              <a:rPr lang="ka-GE" dirty="0" err="1"/>
              <a:t>სენსიტირური</a:t>
            </a:r>
            <a:r>
              <a:rPr lang="ka-GE" dirty="0"/>
              <a:t> პერიოდების გათვალისწინება;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წყლისა </a:t>
            </a:r>
            <a:r>
              <a:rPr lang="ka-GE" dirty="0"/>
              <a:t>და წყალზე დამოკიდებულ სახეობებზე შესაძლო ზემოქმედების კონტროლის მიზნით, </a:t>
            </a:r>
            <a:r>
              <a:rPr lang="ka-GE" dirty="0" smtClean="0"/>
              <a:t>ზემოქმედების თავიდან აცილებასა და საჭიროების შემთხვევაში საკომპენსაციო  ღონისძიებების განსასაზღვრად  მოკლევადიანი (მშენებლობის პერიოდით შემოსაზღვრული) მონიტორინგის წარმოება;  </a:t>
            </a:r>
            <a:endParaRPr lang="ka-GE" dirty="0"/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900237"/>
            <a:ext cx="85010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/>
              <a:t>ადამიანის ჯანმრთელობა და </a:t>
            </a:r>
            <a:r>
              <a:rPr lang="ka-GE" sz="2000" b="1" dirty="0" smtClean="0"/>
              <a:t>უსაფრთხოება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ka-G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მშენებლობის დროს, როგორც წესი, მნიშვნელოვანი რაოდენობის სამუშაო ძალისა და აღჭურვილობის მობილიზებაა საჭირო. შესაბამისად, ძალიან მნიშვნელოვანია სათანადო საცხოვრებელი, სანიტარული და ჯანმრთელობის დაცვისთვის საჭირო პირობების შექმნა გზის მშენებლობაზე დასაქმებული ადამიანებისთვის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როგორც ბანაკში, ისე დამხმარე ობიექტებზე უზრუნველყოფილი უნდა იყოს ყველა სახის საყოფაცხოვრებო ინფრასტრუქტურის (საწარმოო ეზო, </a:t>
            </a:r>
            <a:r>
              <a:rPr lang="ka-GE" sz="2000" dirty="0" err="1"/>
              <a:t>სასაწყობე</a:t>
            </a:r>
            <a:r>
              <a:rPr lang="ka-GE" sz="2000" dirty="0"/>
              <a:t> მეურნეობები, გარაჟები და ტექნიკის სარემონტო უბნები და სხვ.) წყალმომარაგებისა და სანიტარული უზრუნველყოფა სრულად უნდა შეესაბამებოდეს არსებულ ჯანდაცვისა და უსაფრთხოების მოთხოვნებს.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4"/>
          <a:stretch/>
        </p:blipFill>
        <p:spPr>
          <a:xfrm>
            <a:off x="8665881" y="1520825"/>
            <a:ext cx="3404199" cy="3160031"/>
          </a:xfrm>
          <a:prstGeom prst="rect">
            <a:avLst/>
          </a:prstGeom>
        </p:spPr>
      </p:pic>
      <p:sp>
        <p:nvSpPr>
          <p:cNvPr id="5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 dirty="0"/>
          </a:p>
        </p:txBody>
      </p:sp>
      <p:sp>
        <p:nvSpPr>
          <p:cNvPr id="5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69" y="901310"/>
            <a:ext cx="1208246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 smtClean="0"/>
              <a:t>დასაქმება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ka-GE" sz="11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მოსალოდნელია დადებითი ზემოქმედება დასაქმების კუთხით, კერძოდ საგზაო სამუშაოების დროს საჭირო გახდება მუშახელის ჩართვა როგორც პირდაპირი, ისე არაპირდაპირი გზით. </a:t>
            </a: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არაპირდაპირი </a:t>
            </a:r>
            <a:r>
              <a:rPr lang="ka-GE" sz="2000" dirty="0"/>
              <a:t>ჩართულობა უშუალოდაა დაკავშირებული მომსახურების სფეროსთან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პროექტის </a:t>
            </a:r>
            <a:r>
              <a:rPr lang="ka-GE" sz="2000" dirty="0"/>
              <a:t>განხორციელება ხელს შეუწყობს </a:t>
            </a:r>
            <a:r>
              <a:rPr lang="ka-GE" sz="2000" dirty="0" smtClean="0"/>
              <a:t>ადგილობრივ </a:t>
            </a:r>
            <a:r>
              <a:rPr lang="ka-GE" sz="2000" dirty="0"/>
              <a:t>ვაჭრობისა და ზოგადად, მომსახურების </a:t>
            </a:r>
            <a:r>
              <a:rPr lang="ka-GE" sz="2000" dirty="0" smtClean="0"/>
              <a:t>სფეროს განვითარებას.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პროექტზე დასაქმებული </a:t>
            </a:r>
            <a:r>
              <a:rPr lang="ka-GE" sz="2000" b="1" dirty="0" smtClean="0"/>
              <a:t>იქნება დაახლოებით 20 ადამიანი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ადგილობრივი მოსახლეობას შესაძლებლობა მიეცემა რომ დასაქმდეს.</a:t>
            </a:r>
            <a:endParaRPr lang="ka-GE" sz="2000" dirty="0"/>
          </a:p>
        </p:txBody>
      </p:sp>
    </p:spTree>
    <p:extLst>
      <p:ext uri="{BB962C8B-B14F-4D97-AF65-F5344CB8AC3E}">
        <p14:creationId xmlns:p14="http://schemas.microsoft.com/office/powerpoint/2010/main" val="12056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title"/>
          </p:nvPr>
        </p:nvSpPr>
        <p:spPr>
          <a:xfrm>
            <a:off x="0" y="2056287"/>
            <a:ext cx="12192000" cy="1325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a-GE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შეკითხვები?</a:t>
            </a:r>
            <a:br>
              <a:rPr lang="ka-GE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1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title"/>
          </p:nvPr>
        </p:nvSpPr>
        <p:spPr>
          <a:xfrm>
            <a:off x="0" y="2056287"/>
            <a:ext cx="12192000" cy="1325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a-GE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გმადლობთ ყურადღებისთვის</a:t>
            </a:r>
            <a:endParaRPr lang="en-US" sz="4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0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014900"/>
            <a:ext cx="1190742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/>
              <a:t>საქართველოსა და ევროკავშირს შორის ასოცირების ხელშეკრულების </a:t>
            </a:r>
            <a:r>
              <a:rPr lang="ka-GE" sz="2400" dirty="0" smtClean="0"/>
              <a:t>შეთანხმება;</a:t>
            </a:r>
            <a:endParaRPr lang="ka-G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საქართველოს კანონის „გარემოსდაცვითი შეფასების კოდექსი</a:t>
            </a:r>
            <a:r>
              <a:rPr lang="ka-GE" sz="2400" dirty="0" smtClean="0"/>
              <a:t>“;</a:t>
            </a:r>
            <a:endParaRPr lang="ka-G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 smtClean="0"/>
              <a:t>სკოპინგი;</a:t>
            </a:r>
            <a:endParaRPr lang="ka-G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 smtClean="0"/>
              <a:t>გარემოზე ზემოქმედების შეფასება (</a:t>
            </a:r>
            <a:r>
              <a:rPr lang="ka-GE" sz="2400" dirty="0" err="1" smtClean="0"/>
              <a:t>გზშ</a:t>
            </a:r>
            <a:r>
              <a:rPr lang="ka-GE" sz="2400" dirty="0" smtClean="0"/>
              <a:t>).</a:t>
            </a:r>
            <a:endParaRPr lang="ka-GE" sz="2400" dirty="0" smtClean="0"/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48498"/>
            <a:ext cx="52052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200" b="1" dirty="0"/>
              <a:t>არსებული </a:t>
            </a:r>
            <a:r>
              <a:rPr lang="ka-GE" sz="2200" b="1" dirty="0" smtClean="0"/>
              <a:t>ხიდის მოკლე მიმოხილვა</a:t>
            </a:r>
            <a:endParaRPr lang="en-US" sz="2200" b="1" dirty="0"/>
          </a:p>
        </p:txBody>
      </p:sp>
      <p:sp>
        <p:nvSpPr>
          <p:cNvPr id="19" name="Rectangle 18"/>
          <p:cNvSpPr/>
          <p:nvPr/>
        </p:nvSpPr>
        <p:spPr>
          <a:xfrm>
            <a:off x="-5928" y="978448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მდინარე</a:t>
            </a:r>
            <a:r>
              <a:rPr lang="en-US" sz="2400" dirty="0"/>
              <a:t> </a:t>
            </a:r>
            <a:r>
              <a:rPr lang="en-US" sz="2400" dirty="0" err="1"/>
              <a:t>მტკვარზე</a:t>
            </a:r>
            <a:r>
              <a:rPr lang="en-US" sz="2400" dirty="0"/>
              <a:t> </a:t>
            </a:r>
            <a:r>
              <a:rPr lang="en-US" sz="2400" dirty="0" err="1"/>
              <a:t>არსებული</a:t>
            </a:r>
            <a:r>
              <a:rPr lang="en-US" sz="2400" dirty="0"/>
              <a:t> </a:t>
            </a:r>
            <a:r>
              <a:rPr lang="en-US" sz="2400" dirty="0" err="1"/>
              <a:t>ხიდი</a:t>
            </a:r>
            <a:r>
              <a:rPr lang="en-US" sz="2400" dirty="0"/>
              <a:t> </a:t>
            </a:r>
            <a:r>
              <a:rPr lang="en-US" sz="2400" dirty="0" err="1"/>
              <a:t>წარმოადგენს</a:t>
            </a:r>
            <a:r>
              <a:rPr lang="en-US" sz="2400" dirty="0"/>
              <a:t> </a:t>
            </a:r>
            <a:r>
              <a:rPr lang="en-US" sz="2400" dirty="0" err="1"/>
              <a:t>ვანტურ</a:t>
            </a:r>
            <a:r>
              <a:rPr lang="en-US" sz="2400" dirty="0"/>
              <a:t> </a:t>
            </a:r>
            <a:r>
              <a:rPr lang="en-US" sz="2400" dirty="0" err="1"/>
              <a:t>სისტემას</a:t>
            </a:r>
            <a:r>
              <a:rPr lang="en-US" sz="2400" dirty="0"/>
              <a:t> </a:t>
            </a:r>
            <a:r>
              <a:rPr lang="en-US" sz="2400" b="1" dirty="0"/>
              <a:t>50,5 მ </a:t>
            </a:r>
            <a:r>
              <a:rPr lang="en-US" sz="2400" b="1" dirty="0" err="1"/>
              <a:t>სიგრძის</a:t>
            </a:r>
            <a:r>
              <a:rPr lang="en-US" sz="2400" b="1" dirty="0"/>
              <a:t> </a:t>
            </a:r>
            <a:r>
              <a:rPr lang="en-US" sz="2400" dirty="0" err="1"/>
              <a:t>მთავარი</a:t>
            </a:r>
            <a:r>
              <a:rPr lang="en-US" sz="2400" dirty="0"/>
              <a:t> </a:t>
            </a:r>
            <a:r>
              <a:rPr lang="en-US" sz="2400" dirty="0" err="1"/>
              <a:t>მალით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სამი</a:t>
            </a:r>
            <a:r>
              <a:rPr lang="en-US" sz="2400" dirty="0"/>
              <a:t> </a:t>
            </a:r>
            <a:r>
              <a:rPr lang="en-US" sz="2400" dirty="0" err="1"/>
              <a:t>მცირე</a:t>
            </a:r>
            <a:r>
              <a:rPr lang="en-US" sz="2400" dirty="0"/>
              <a:t> </a:t>
            </a:r>
            <a:r>
              <a:rPr lang="en-US" sz="2400" dirty="0" err="1"/>
              <a:t>ზომის</a:t>
            </a:r>
            <a:r>
              <a:rPr lang="en-US" sz="2400" dirty="0"/>
              <a:t> (</a:t>
            </a:r>
            <a:r>
              <a:rPr lang="en-US" sz="2400" dirty="0" err="1"/>
              <a:t>სიგრძე</a:t>
            </a:r>
            <a:r>
              <a:rPr lang="en-US" sz="2400" dirty="0"/>
              <a:t> - 21,5 მ) </a:t>
            </a:r>
            <a:r>
              <a:rPr lang="en-US" sz="2400" dirty="0" err="1"/>
              <a:t>მალით</a:t>
            </a:r>
            <a:r>
              <a:rPr lang="en-US" sz="2400" dirty="0"/>
              <a:t>. </a:t>
            </a:r>
            <a:endParaRPr lang="ka-GE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სავალი</a:t>
            </a:r>
            <a:r>
              <a:rPr lang="en-US" sz="2400" dirty="0"/>
              <a:t> </a:t>
            </a:r>
            <a:r>
              <a:rPr lang="en-US" sz="2400" dirty="0" err="1"/>
              <a:t>ნაწილის</a:t>
            </a:r>
            <a:r>
              <a:rPr lang="en-US" sz="2400" dirty="0"/>
              <a:t> </a:t>
            </a:r>
            <a:r>
              <a:rPr lang="en-US" sz="2400" dirty="0" err="1"/>
              <a:t>განივი</a:t>
            </a:r>
            <a:r>
              <a:rPr lang="en-US" sz="2400" dirty="0"/>
              <a:t> </a:t>
            </a:r>
            <a:r>
              <a:rPr lang="en-US" sz="2400" dirty="0" err="1"/>
              <a:t>კვეთი</a:t>
            </a:r>
            <a:r>
              <a:rPr lang="en-US" sz="2400" dirty="0"/>
              <a:t> </a:t>
            </a:r>
            <a:r>
              <a:rPr lang="en-US" sz="2400" dirty="0" err="1"/>
              <a:t>ხიდზე</a:t>
            </a:r>
            <a:r>
              <a:rPr lang="en-US" sz="2400" dirty="0"/>
              <a:t> </a:t>
            </a:r>
            <a:r>
              <a:rPr lang="en-US" sz="2400" dirty="0" err="1"/>
              <a:t>შედგება</a:t>
            </a:r>
            <a:r>
              <a:rPr lang="en-US" sz="2400" dirty="0"/>
              <a:t> </a:t>
            </a:r>
            <a:r>
              <a:rPr lang="en-US" sz="2400" dirty="0" err="1"/>
              <a:t>ერთი</a:t>
            </a:r>
            <a:r>
              <a:rPr lang="en-US" sz="2400" dirty="0"/>
              <a:t> </a:t>
            </a:r>
            <a:r>
              <a:rPr lang="en-US" sz="2400" b="1" dirty="0"/>
              <a:t>3,7 მ </a:t>
            </a:r>
            <a:r>
              <a:rPr lang="en-US" sz="2400" b="1" dirty="0" err="1"/>
              <a:t>სიგანის</a:t>
            </a:r>
            <a:r>
              <a:rPr lang="en-US" sz="2400" b="1" dirty="0"/>
              <a:t> </a:t>
            </a:r>
            <a:r>
              <a:rPr lang="en-US" sz="2400" b="1" dirty="0" err="1"/>
              <a:t>სავალი</a:t>
            </a:r>
            <a:r>
              <a:rPr lang="en-US" sz="2400" b="1" dirty="0"/>
              <a:t> </a:t>
            </a:r>
            <a:r>
              <a:rPr lang="en-US" sz="2400" b="1" dirty="0" err="1"/>
              <a:t>ზოლისგან</a:t>
            </a:r>
            <a:r>
              <a:rPr lang="en-US" sz="2400" b="1" dirty="0"/>
              <a:t>, </a:t>
            </a:r>
            <a:r>
              <a:rPr lang="en-US" sz="2400" b="1" dirty="0" err="1"/>
              <a:t>ცალკე</a:t>
            </a:r>
            <a:r>
              <a:rPr lang="en-US" sz="2400" b="1" dirty="0"/>
              <a:t> </a:t>
            </a:r>
            <a:r>
              <a:rPr lang="en-US" sz="2400" b="1" dirty="0" err="1"/>
              <a:t>ტორტუარებით</a:t>
            </a:r>
            <a:r>
              <a:rPr lang="en-US" sz="2400" b="1" dirty="0" smtClean="0"/>
              <a:t>.</a:t>
            </a:r>
            <a:endParaRPr lang="ka-GE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ტროტუარები</a:t>
            </a:r>
            <a:r>
              <a:rPr lang="en-US" sz="2400" dirty="0"/>
              <a:t> 2,1 მ </a:t>
            </a:r>
            <a:r>
              <a:rPr lang="en-US" sz="2400" dirty="0" err="1"/>
              <a:t>სიგანისაა</a:t>
            </a:r>
            <a:r>
              <a:rPr lang="en-US" sz="2400" dirty="0"/>
              <a:t>. </a:t>
            </a:r>
            <a:r>
              <a:rPr lang="en-US" sz="2400" dirty="0" err="1"/>
              <a:t>ტროტუარებზე</a:t>
            </a:r>
            <a:r>
              <a:rPr lang="en-US" sz="2400" dirty="0"/>
              <a:t> </a:t>
            </a:r>
            <a:r>
              <a:rPr lang="en-US" sz="2400" dirty="0" err="1"/>
              <a:t>მოწყობილია</a:t>
            </a:r>
            <a:r>
              <a:rPr lang="en-US" sz="2400" dirty="0"/>
              <a:t> </a:t>
            </a:r>
            <a:r>
              <a:rPr lang="en-US" sz="2400" dirty="0" err="1"/>
              <a:t>ფოლადის</a:t>
            </a:r>
            <a:r>
              <a:rPr lang="en-US" sz="2400" dirty="0"/>
              <a:t> </a:t>
            </a:r>
            <a:r>
              <a:rPr lang="en-US" sz="2400" dirty="0" err="1"/>
              <a:t>მოაჯირები</a:t>
            </a:r>
            <a:r>
              <a:rPr lang="en-US" sz="2400" dirty="0"/>
              <a:t> </a:t>
            </a:r>
            <a:r>
              <a:rPr lang="en-US" sz="2400" dirty="0" err="1"/>
              <a:t>ფეხით</a:t>
            </a:r>
            <a:r>
              <a:rPr lang="en-US" sz="2400" dirty="0"/>
              <a:t> </a:t>
            </a:r>
            <a:r>
              <a:rPr lang="en-US" sz="2400" dirty="0" err="1"/>
              <a:t>მოხიარულეთათვის</a:t>
            </a:r>
            <a:r>
              <a:rPr lang="en-US" sz="2400" dirty="0" smtClean="0"/>
              <a:t>.</a:t>
            </a:r>
            <a:endParaRPr lang="ka-GE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400" dirty="0" smtClean="0"/>
              <a:t>არსებული </a:t>
            </a:r>
            <a:r>
              <a:rPr lang="en-US" sz="2400" dirty="0" err="1" smtClean="0"/>
              <a:t>ხიდი</a:t>
            </a:r>
            <a:r>
              <a:rPr lang="en-US" sz="2400" dirty="0" smtClean="0"/>
              <a:t> </a:t>
            </a:r>
            <a:r>
              <a:rPr lang="en-US" sz="2400" dirty="0" err="1"/>
              <a:t>ძალზედ</a:t>
            </a:r>
            <a:r>
              <a:rPr lang="en-US" sz="2400" dirty="0"/>
              <a:t> </a:t>
            </a:r>
            <a:r>
              <a:rPr lang="en-US" sz="2400" dirty="0" err="1"/>
              <a:t>ცუდ</a:t>
            </a:r>
            <a:r>
              <a:rPr lang="en-US" sz="2400" dirty="0"/>
              <a:t> </a:t>
            </a:r>
            <a:r>
              <a:rPr lang="en-US" sz="2400" dirty="0" err="1"/>
              <a:t>მდგომარეობაშია</a:t>
            </a:r>
            <a:r>
              <a:rPr lang="en-US" sz="2400" dirty="0"/>
              <a:t>. </a:t>
            </a:r>
            <a:r>
              <a:rPr lang="en-US" sz="2400" dirty="0" err="1"/>
              <a:t>თუმცა</a:t>
            </a:r>
            <a:r>
              <a:rPr lang="en-US" sz="2400" dirty="0"/>
              <a:t> </a:t>
            </a:r>
            <a:r>
              <a:rPr lang="en-US" sz="2400" dirty="0" err="1"/>
              <a:t>აშკარაა</a:t>
            </a:r>
            <a:r>
              <a:rPr lang="en-US" sz="2400" dirty="0"/>
              <a:t>, </a:t>
            </a:r>
            <a:r>
              <a:rPr lang="en-US" sz="2400" dirty="0" err="1"/>
              <a:t>რომ</a:t>
            </a:r>
            <a:r>
              <a:rPr lang="en-US" sz="2400" dirty="0"/>
              <a:t> </a:t>
            </a:r>
            <a:r>
              <a:rPr lang="en-US" sz="2400" dirty="0" err="1"/>
              <a:t>ბოლო</a:t>
            </a:r>
            <a:r>
              <a:rPr lang="en-US" sz="2400" dirty="0"/>
              <a:t> </a:t>
            </a:r>
            <a:r>
              <a:rPr lang="en-US" sz="2400" dirty="0" err="1"/>
              <a:t>პერიოდში</a:t>
            </a:r>
            <a:r>
              <a:rPr lang="en-US" sz="2400" dirty="0"/>
              <a:t> </a:t>
            </a:r>
            <a:r>
              <a:rPr lang="en-US" sz="2400" dirty="0" err="1"/>
              <a:t>განხორციელდა</a:t>
            </a:r>
            <a:r>
              <a:rPr lang="en-US" sz="2400" dirty="0"/>
              <a:t> </a:t>
            </a:r>
            <a:r>
              <a:rPr lang="en-US" sz="2400" dirty="0" err="1"/>
              <a:t>მისი</a:t>
            </a:r>
            <a:r>
              <a:rPr lang="en-US" sz="2400" dirty="0"/>
              <a:t> </a:t>
            </a:r>
            <a:r>
              <a:rPr lang="en-US" sz="2400" dirty="0" err="1"/>
              <a:t>კოსმეტიკური</a:t>
            </a:r>
            <a:r>
              <a:rPr lang="en-US" sz="2400" dirty="0"/>
              <a:t> </a:t>
            </a:r>
            <a:r>
              <a:rPr lang="en-US" sz="2400" dirty="0" err="1"/>
              <a:t>შეკეთების</a:t>
            </a:r>
            <a:r>
              <a:rPr lang="en-US" sz="2400" dirty="0"/>
              <a:t> </a:t>
            </a:r>
            <a:r>
              <a:rPr lang="en-US" sz="2400" dirty="0" err="1"/>
              <a:t>სამუშაოები</a:t>
            </a:r>
            <a:r>
              <a:rPr lang="en-US" sz="2400" dirty="0"/>
              <a:t>, </a:t>
            </a:r>
            <a:r>
              <a:rPr lang="en-US" sz="2400" dirty="0" err="1"/>
              <a:t>როგორიცაა</a:t>
            </a:r>
            <a:r>
              <a:rPr lang="en-US" sz="2400" dirty="0"/>
              <a:t> </a:t>
            </a:r>
            <a:r>
              <a:rPr lang="en-US" sz="2400" dirty="0" err="1"/>
              <a:t>ფოლადის</a:t>
            </a:r>
            <a:r>
              <a:rPr lang="en-US" sz="2400" dirty="0"/>
              <a:t> </a:t>
            </a:r>
            <a:r>
              <a:rPr lang="en-US" sz="2400" dirty="0" err="1"/>
              <a:t>ელემენტების</a:t>
            </a:r>
            <a:r>
              <a:rPr lang="en-US" sz="2400" dirty="0"/>
              <a:t> </a:t>
            </a:r>
            <a:r>
              <a:rPr lang="en-US" sz="2400" dirty="0" err="1"/>
              <a:t>კოროზიისგან</a:t>
            </a:r>
            <a:r>
              <a:rPr lang="en-US" sz="2400" dirty="0"/>
              <a:t> </a:t>
            </a:r>
            <a:r>
              <a:rPr lang="en-US" sz="2400" dirty="0" err="1"/>
              <a:t>დაცვა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61808"/>
            <a:ext cx="4280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b="1" dirty="0" smtClean="0"/>
              <a:t>არსებული </a:t>
            </a:r>
            <a:r>
              <a:rPr lang="ka-GE" sz="2000" b="1" dirty="0"/>
              <a:t>ხიდის საერთო ხედი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1" y="1163931"/>
            <a:ext cx="11623798" cy="555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0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776278"/>
            <a:ext cx="6572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2000" b="1" dirty="0" smtClean="0"/>
              <a:t>პროცედურების მხრივ </a:t>
            </a:r>
            <a:r>
              <a:rPr lang="en-US" sz="2000" b="1" dirty="0" err="1" smtClean="0"/>
              <a:t>საპროე</a:t>
            </a:r>
            <a:r>
              <a:rPr lang="ka-GE" sz="2000" b="1" dirty="0" smtClean="0"/>
              <a:t>ქ</a:t>
            </a:r>
            <a:r>
              <a:rPr lang="en-US" sz="2000" b="1" dirty="0" err="1" smtClean="0"/>
              <a:t>ტო</a:t>
            </a:r>
            <a:r>
              <a:rPr lang="en-US" sz="2000" b="1" dirty="0" smtClean="0"/>
              <a:t> </a:t>
            </a:r>
            <a:r>
              <a:rPr lang="ka-GE" sz="2000" b="1" dirty="0" smtClean="0"/>
              <a:t>ალტერნატივები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27639" y="2604731"/>
            <a:ext cx="12110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b="1" dirty="0">
                <a:solidFill>
                  <a:schemeClr val="bg1"/>
                </a:solidFill>
              </a:rPr>
              <a:t>არსებული ხიდის ადგილმდებარეობის (იისფერი) და ახალი ხიდის ადგილმდებარეობის (წითელი) აერო ფოტოსურათი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320428"/>
            <a:ext cx="5117106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ა</a:t>
            </a:r>
            <a:r>
              <a:rPr lang="ka-GE" sz="2000" dirty="0" err="1" smtClean="0"/>
              <a:t>რქმედების</a:t>
            </a:r>
            <a:r>
              <a:rPr lang="ka-GE" sz="2000" dirty="0" smtClean="0"/>
              <a:t> (ნულოვანი) ალტერნატივა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ალტერნატივა </a:t>
            </a:r>
            <a:r>
              <a:rPr lang="en-US" sz="2000" dirty="0" smtClean="0"/>
              <a:t>A</a:t>
            </a:r>
            <a:endParaRPr lang="ka-G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ალტერნატივა </a:t>
            </a:r>
            <a:r>
              <a:rPr lang="en-US" sz="2000" dirty="0" smtClean="0"/>
              <a:t>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3527282"/>
            <a:ext cx="12110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b="1" dirty="0" smtClean="0"/>
              <a:t>წარმოდგენილი </a:t>
            </a:r>
            <a:r>
              <a:rPr lang="ka-GE" sz="2000" b="1" dirty="0" err="1" smtClean="0"/>
              <a:t>ვარიანტებდან</a:t>
            </a:r>
            <a:r>
              <a:rPr lang="ka-GE" sz="2000" b="1" dirty="0" smtClean="0"/>
              <a:t> უპირატესობა მიენიჭა ვარიანტ </a:t>
            </a:r>
            <a:r>
              <a:rPr lang="en-US" sz="2000" dirty="0" smtClean="0"/>
              <a:t>A</a:t>
            </a:r>
            <a:r>
              <a:rPr lang="ka-GE" sz="2000" b="1" dirty="0" smtClean="0"/>
              <a:t>-ს რადგან სხვა ვარიანტებთან შედარებით უფრო ეკონომიურია და </a:t>
            </a:r>
            <a:r>
              <a:rPr lang="ka-GE" sz="2000" b="1" dirty="0" err="1" smtClean="0"/>
              <a:t>მშებლობისათვის</a:t>
            </a:r>
            <a:r>
              <a:rPr lang="ka-GE" sz="2000" b="1" dirty="0" smtClean="0"/>
              <a:t> ნაკლებ ვადებს მოითხოვს.</a:t>
            </a:r>
            <a:endParaRPr lang="ka-GE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93398"/>
            <a:ext cx="8396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/>
              <a:t>საპროეტო </a:t>
            </a:r>
            <a:r>
              <a:rPr lang="en-US" sz="2800" b="1" dirty="0" smtClean="0"/>
              <a:t>გადაწყვეტილება</a:t>
            </a:r>
            <a:r>
              <a:rPr lang="ka-GE" sz="2800" b="1" dirty="0" smtClean="0"/>
              <a:t> </a:t>
            </a:r>
            <a:r>
              <a:rPr lang="en-US" sz="2800" b="1" dirty="0" smtClean="0"/>
              <a:t>-</a:t>
            </a:r>
            <a:r>
              <a:rPr lang="ka-GE" sz="2800" b="1" dirty="0" smtClean="0"/>
              <a:t> </a:t>
            </a:r>
            <a:r>
              <a:rPr lang="en-US" sz="2800" b="1" dirty="0" smtClean="0"/>
              <a:t> </a:t>
            </a:r>
            <a:r>
              <a:rPr lang="ka-GE" sz="2800" b="1" dirty="0" smtClean="0"/>
              <a:t>(ალტერნატივა </a:t>
            </a:r>
            <a:r>
              <a:rPr lang="en-US" sz="2800" b="1" dirty="0" smtClean="0"/>
              <a:t>A</a:t>
            </a:r>
            <a:r>
              <a:rPr lang="en-US" sz="2800" dirty="0" smtClean="0"/>
              <a:t> </a:t>
            </a:r>
            <a:r>
              <a:rPr lang="ka-GE" sz="2800" b="1" dirty="0" smtClean="0"/>
              <a:t>)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1459367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საპროექტო</a:t>
            </a:r>
            <a:r>
              <a:rPr lang="en-US" sz="2400" dirty="0"/>
              <a:t> </a:t>
            </a:r>
            <a:r>
              <a:rPr lang="en-US" sz="2400" dirty="0" err="1"/>
              <a:t>გზაგამტარი</a:t>
            </a:r>
            <a:r>
              <a:rPr lang="en-US" sz="2400" dirty="0"/>
              <a:t> </a:t>
            </a:r>
            <a:r>
              <a:rPr lang="en-US" sz="2400" dirty="0" err="1"/>
              <a:t>ოთხმალიანია</a:t>
            </a:r>
            <a:r>
              <a:rPr lang="en-US" sz="2400" dirty="0"/>
              <a:t>, </a:t>
            </a:r>
            <a:r>
              <a:rPr lang="en-US" sz="2400" dirty="0" err="1"/>
              <a:t>ჭრილკოჭოვანი</a:t>
            </a:r>
            <a:r>
              <a:rPr lang="en-US" sz="2400" dirty="0"/>
              <a:t>, </a:t>
            </a:r>
            <a:r>
              <a:rPr lang="en-US" sz="2400" b="1" dirty="0" err="1"/>
              <a:t>სქემით</a:t>
            </a:r>
            <a:r>
              <a:rPr lang="en-US" sz="2400" b="1" dirty="0"/>
              <a:t> 4X28.0 მ; </a:t>
            </a:r>
            <a:endParaRPr lang="ka-GE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გეგმაში</a:t>
            </a:r>
            <a:r>
              <a:rPr lang="en-US" sz="2400" dirty="0" smtClean="0"/>
              <a:t> </a:t>
            </a:r>
            <a:r>
              <a:rPr lang="en-US" sz="2400" dirty="0" err="1"/>
              <a:t>ხიდი</a:t>
            </a:r>
            <a:r>
              <a:rPr lang="en-US" sz="2400" dirty="0"/>
              <a:t> </a:t>
            </a:r>
            <a:r>
              <a:rPr lang="en-US" sz="2400" dirty="0" err="1"/>
              <a:t>დაპროექტებულია</a:t>
            </a:r>
            <a:r>
              <a:rPr lang="en-US" sz="2400" dirty="0"/>
              <a:t> </a:t>
            </a:r>
            <a:r>
              <a:rPr lang="en-US" sz="2400" dirty="0" err="1"/>
              <a:t>სწორზე</a:t>
            </a:r>
            <a:r>
              <a:rPr lang="en-US" sz="2400" dirty="0"/>
              <a:t>, </a:t>
            </a:r>
            <a:r>
              <a:rPr lang="en-US" sz="2400" dirty="0" err="1"/>
              <a:t>ხოლო</a:t>
            </a:r>
            <a:r>
              <a:rPr lang="en-US" sz="2400" dirty="0"/>
              <a:t> </a:t>
            </a:r>
            <a:r>
              <a:rPr lang="en-US" sz="2400" dirty="0" err="1"/>
              <a:t>ფასადში</a:t>
            </a:r>
            <a:r>
              <a:rPr lang="en-US" sz="2400" dirty="0"/>
              <a:t> 0,27%-</a:t>
            </a:r>
            <a:r>
              <a:rPr lang="en-US" sz="2400" dirty="0" err="1"/>
              <a:t>იან</a:t>
            </a:r>
            <a:r>
              <a:rPr lang="en-US" sz="2400" dirty="0"/>
              <a:t> </a:t>
            </a:r>
            <a:r>
              <a:rPr lang="en-US" sz="2400" dirty="0" err="1" smtClean="0"/>
              <a:t>ქანობზე</a:t>
            </a:r>
            <a:r>
              <a:rPr lang="ka-GE" sz="2400" dirty="0"/>
              <a:t>.</a:t>
            </a:r>
            <a:endParaRPr lang="ka-GE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ხიდის</a:t>
            </a:r>
            <a:r>
              <a:rPr lang="en-US" sz="2400" dirty="0"/>
              <a:t> </a:t>
            </a:r>
            <a:r>
              <a:rPr lang="en-US" sz="2400" dirty="0" err="1"/>
              <a:t>გაბარიტია</a:t>
            </a:r>
            <a:r>
              <a:rPr lang="en-US" sz="2400" dirty="0"/>
              <a:t> 1</a:t>
            </a:r>
            <a:r>
              <a:rPr lang="en-US" sz="2400" b="1" dirty="0"/>
              <a:t>,5+7,0+1,5მ</a:t>
            </a:r>
            <a:r>
              <a:rPr lang="en-US" sz="2400" dirty="0"/>
              <a:t>, </a:t>
            </a:r>
            <a:r>
              <a:rPr lang="en-US" sz="2400" b="1" dirty="0" err="1"/>
              <a:t>ხოლო</a:t>
            </a:r>
            <a:r>
              <a:rPr lang="en-US" sz="2400" b="1" dirty="0"/>
              <a:t> </a:t>
            </a:r>
            <a:r>
              <a:rPr lang="en-US" sz="2400" b="1" dirty="0" err="1"/>
              <a:t>ხიდის</a:t>
            </a:r>
            <a:r>
              <a:rPr lang="en-US" sz="2400" b="1" dirty="0"/>
              <a:t> </a:t>
            </a:r>
            <a:r>
              <a:rPr lang="en-US" sz="2400" b="1" dirty="0" err="1"/>
              <a:t>სიგანე</a:t>
            </a:r>
            <a:r>
              <a:rPr lang="en-US" sz="2400" b="1" dirty="0"/>
              <a:t> 11,1 მ</a:t>
            </a:r>
            <a:r>
              <a:rPr lang="en-US" sz="2400" b="1" dirty="0" smtClean="0"/>
              <a:t>.</a:t>
            </a:r>
            <a:endParaRPr lang="ka-GE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u="sng" dirty="0" err="1" smtClean="0"/>
              <a:t>ხიდის</a:t>
            </a:r>
            <a:r>
              <a:rPr lang="en-US" sz="2400" b="1" u="sng" dirty="0" smtClean="0"/>
              <a:t> </a:t>
            </a:r>
            <a:r>
              <a:rPr lang="en-US" sz="2400" b="1" u="sng" dirty="0" err="1"/>
              <a:t>მთლიანი</a:t>
            </a:r>
            <a:r>
              <a:rPr lang="en-US" sz="2400" b="1" u="sng" dirty="0"/>
              <a:t> </a:t>
            </a:r>
            <a:r>
              <a:rPr lang="en-US" sz="2400" b="1" u="sng" dirty="0" err="1"/>
              <a:t>სიგრძე</a:t>
            </a:r>
            <a:r>
              <a:rPr lang="en-US" sz="2400" b="1" u="sng" dirty="0"/>
              <a:t> </a:t>
            </a:r>
            <a:r>
              <a:rPr lang="en-US" sz="2400" b="1" u="sng" dirty="0" err="1"/>
              <a:t>შეადგენს</a:t>
            </a:r>
            <a:r>
              <a:rPr lang="en-US" sz="2400" b="1" u="sng" dirty="0"/>
              <a:t> 121,50 მ. </a:t>
            </a:r>
            <a:endParaRPr lang="ka-GE" sz="2400" b="1" u="sng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ხიდს</a:t>
            </a:r>
            <a:r>
              <a:rPr lang="en-US" sz="2400" dirty="0" smtClean="0"/>
              <a:t> </a:t>
            </a:r>
            <a:r>
              <a:rPr lang="en-US" sz="2400" dirty="0" err="1"/>
              <a:t>აქვს</a:t>
            </a:r>
            <a:r>
              <a:rPr lang="en-US" sz="2400" dirty="0"/>
              <a:t> </a:t>
            </a:r>
            <a:r>
              <a:rPr lang="en-US" sz="2400" dirty="0" err="1"/>
              <a:t>ორი</a:t>
            </a:r>
            <a:r>
              <a:rPr lang="en-US" sz="2400" dirty="0"/>
              <a:t> </a:t>
            </a:r>
            <a:r>
              <a:rPr lang="en-US" sz="2400" dirty="0" err="1"/>
              <a:t>სანაპირო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სამი</a:t>
            </a:r>
            <a:r>
              <a:rPr lang="en-US" sz="2400" dirty="0"/>
              <a:t> </a:t>
            </a:r>
            <a:r>
              <a:rPr lang="en-US" sz="2400" dirty="0" err="1"/>
              <a:t>შუალედი</a:t>
            </a:r>
            <a:r>
              <a:rPr lang="en-US" sz="2400" dirty="0"/>
              <a:t> </a:t>
            </a:r>
            <a:r>
              <a:rPr lang="en-US" sz="2400" dirty="0" err="1"/>
              <a:t>ბურჯი</a:t>
            </a:r>
            <a:r>
              <a:rPr lang="en-US" sz="2400" dirty="0"/>
              <a:t>.</a:t>
            </a:r>
            <a:endParaRPr lang="ka-GE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1692" y="3440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93398"/>
            <a:ext cx="7189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err="1"/>
              <a:t>საპროეტო</a:t>
            </a:r>
            <a:r>
              <a:rPr lang="en-US" sz="2000" b="1" dirty="0"/>
              <a:t> </a:t>
            </a:r>
            <a:r>
              <a:rPr lang="ka-GE" sz="2000" b="1" dirty="0" smtClean="0"/>
              <a:t>ხიდის სიტუაციური გეგმა </a:t>
            </a:r>
            <a:r>
              <a:rPr lang="en-US" sz="2000" b="1" dirty="0" smtClean="0"/>
              <a:t>-</a:t>
            </a:r>
            <a:r>
              <a:rPr lang="ka-GE" sz="2000" b="1" dirty="0" smtClean="0"/>
              <a:t> </a:t>
            </a:r>
            <a:r>
              <a:rPr lang="en-US" sz="2000" b="1" dirty="0" smtClean="0"/>
              <a:t> </a:t>
            </a:r>
            <a:r>
              <a:rPr lang="ka-GE" sz="2000" b="1" dirty="0" smtClean="0"/>
              <a:t>(ალტერნატივა </a:t>
            </a:r>
            <a:r>
              <a:rPr lang="en-US" sz="2000" b="1" dirty="0" smtClean="0"/>
              <a:t>A</a:t>
            </a:r>
            <a:r>
              <a:rPr lang="en-US" sz="2000" dirty="0" smtClean="0"/>
              <a:t> </a:t>
            </a:r>
            <a:r>
              <a:rPr lang="ka-GE" sz="2000" b="1" dirty="0" smtClean="0"/>
              <a:t>)</a:t>
            </a:r>
            <a:endParaRPr lang="en-US" sz="20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1692" y="3440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t="3327" r="1641" b="8784"/>
          <a:stretch/>
        </p:blipFill>
        <p:spPr bwMode="auto">
          <a:xfrm>
            <a:off x="1584030" y="1177372"/>
            <a:ext cx="10527323" cy="55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88076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საპროექტო</a:t>
            </a:r>
            <a:r>
              <a:rPr lang="en-US" b="1" dirty="0"/>
              <a:t> </a:t>
            </a:r>
            <a:r>
              <a:rPr lang="en-US" b="1" dirty="0" err="1"/>
              <a:t>ხიდის</a:t>
            </a:r>
            <a:r>
              <a:rPr lang="en-US" b="1" dirty="0"/>
              <a:t> </a:t>
            </a:r>
            <a:r>
              <a:rPr lang="en-US" b="1" dirty="0" err="1"/>
              <a:t>საერთო</a:t>
            </a:r>
            <a:r>
              <a:rPr lang="en-US" b="1" dirty="0"/>
              <a:t> </a:t>
            </a:r>
            <a:r>
              <a:rPr lang="en-US" b="1" dirty="0" err="1"/>
              <a:t>ხედი</a:t>
            </a:r>
            <a:endParaRPr 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9"/>
          <a:stretch/>
        </p:blipFill>
        <p:spPr bwMode="auto">
          <a:xfrm>
            <a:off x="1399884" y="1283819"/>
            <a:ext cx="9392232" cy="50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6858</TotalTime>
  <Words>2076</Words>
  <Application>Microsoft Office PowerPoint</Application>
  <PresentationFormat>Widescreen</PresentationFormat>
  <Paragraphs>280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Wingdings</vt:lpstr>
      <vt:lpstr>Calibri</vt:lpstr>
      <vt:lpstr>DejaVu Sans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შეკითხვები? </vt:lpstr>
      <vt:lpstr>გმადლობთ ყურადღებისთვის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NYC Parks’ Tree Inventory Overviews                June 20, 2017</dc:title>
  <cp:lastModifiedBy>N</cp:lastModifiedBy>
  <cp:revision>429</cp:revision>
  <dcterms:modified xsi:type="dcterms:W3CDTF">2020-03-30T11:00:55Z</dcterms:modified>
</cp:coreProperties>
</file>