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86" r:id="rId3"/>
    <p:sldId id="257" r:id="rId4"/>
    <p:sldId id="258" r:id="rId5"/>
    <p:sldId id="259" r:id="rId6"/>
    <p:sldId id="260" r:id="rId7"/>
    <p:sldId id="261" r:id="rId8"/>
    <p:sldId id="280" r:id="rId9"/>
    <p:sldId id="281" r:id="rId10"/>
    <p:sldId id="282" r:id="rId11"/>
    <p:sldId id="262" r:id="rId12"/>
    <p:sldId id="263" r:id="rId13"/>
    <p:sldId id="283" r:id="rId14"/>
    <p:sldId id="264" r:id="rId15"/>
    <p:sldId id="265" r:id="rId16"/>
    <p:sldId id="284" r:id="rId17"/>
    <p:sldId id="267" r:id="rId18"/>
    <p:sldId id="268" r:id="rId19"/>
    <p:sldId id="269" r:id="rId20"/>
    <p:sldId id="270" r:id="rId21"/>
    <p:sldId id="285" r:id="rId22"/>
    <p:sldId id="271" r:id="rId23"/>
    <p:sldId id="272" r:id="rId24"/>
    <p:sldId id="273" r:id="rId25"/>
    <p:sldId id="274" r:id="rId26"/>
    <p:sldId id="275" r:id="rId27"/>
    <p:sldId id="276" r:id="rId28"/>
    <p:sldId id="277"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13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ka-G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5/4/2020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5/4/2020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ka-G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5/4/2020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5/4/2020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ka-G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5/4/2020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Date Placeholder 4"/>
          <p:cNvSpPr>
            <a:spLocks noGrp="1"/>
          </p:cNvSpPr>
          <p:nvPr>
            <p:ph type="dt" sz="half" idx="10"/>
          </p:nvPr>
        </p:nvSpPr>
        <p:spPr/>
        <p:txBody>
          <a:bodyPr/>
          <a:lstStyle/>
          <a:p>
            <a:fld id="{7CB97365-EBCA-4027-87D5-99FC1D4DF0BB}" type="datetimeFigureOut">
              <a:rPr lang="en-US" smtClean="0"/>
              <a:pPr/>
              <a:t>5/4/2020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ka-G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7" name="Date Placeholder 6"/>
          <p:cNvSpPr>
            <a:spLocks noGrp="1"/>
          </p:cNvSpPr>
          <p:nvPr>
            <p:ph type="dt" sz="half" idx="10"/>
          </p:nvPr>
        </p:nvSpPr>
        <p:spPr/>
        <p:txBody>
          <a:bodyPr/>
          <a:lstStyle/>
          <a:p>
            <a:fld id="{7CB97365-EBCA-4027-87D5-99FC1D4DF0BB}" type="datetimeFigureOut">
              <a:rPr lang="en-US" smtClean="0"/>
              <a:pPr/>
              <a:t>5/4/2020</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Date Placeholder 2"/>
          <p:cNvSpPr>
            <a:spLocks noGrp="1"/>
          </p:cNvSpPr>
          <p:nvPr>
            <p:ph type="dt" sz="half" idx="10"/>
          </p:nvPr>
        </p:nvSpPr>
        <p:spPr/>
        <p:txBody>
          <a:bodyPr/>
          <a:lstStyle/>
          <a:p>
            <a:fld id="{7CB97365-EBCA-4027-87D5-99FC1D4DF0BB}" type="datetimeFigureOut">
              <a:rPr lang="en-US" smtClean="0"/>
              <a:pPr/>
              <a:t>5/4/2020</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5/4/2020</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ka-G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5/4/2020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ka-G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5/4/2020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ka-G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97365-EBCA-4027-87D5-99FC1D4DF0BB}" type="datetimeFigureOut">
              <a:rPr lang="en-US" smtClean="0"/>
              <a:pPr/>
              <a:t>5/4/2020</a:t>
            </a:fld>
            <a:endParaRPr lang="en-US" dirty="0">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dirty="0">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851648" cy="1447800"/>
          </a:xfrm>
        </p:spPr>
        <p:txBody>
          <a:bodyPr>
            <a:normAutofit fontScale="90000"/>
          </a:bodyPr>
          <a:lstStyle/>
          <a:p>
            <a:r>
              <a:rPr lang="pt-BR" sz="2200" b="1" dirty="0" smtClean="0">
                <a:latin typeface="Sylfaen" pitchFamily="18" charset="0"/>
              </a:rPr>
              <a:t>შ</a:t>
            </a:r>
            <a:r>
              <a:rPr lang="ka-GE" sz="2200" b="1" dirty="0" smtClean="0">
                <a:latin typeface="Sylfaen" pitchFamily="18" charset="0"/>
              </a:rPr>
              <a:t>პს</a:t>
            </a:r>
            <a:r>
              <a:rPr lang="pt-BR" sz="2200" b="1" dirty="0" smtClean="0">
                <a:latin typeface="Sylfaen" pitchFamily="18" charset="0"/>
              </a:rPr>
              <a:t> </a:t>
            </a:r>
            <a:r>
              <a:rPr lang="en-US" sz="2200" b="1" dirty="0" smtClean="0">
                <a:latin typeface="Sylfaen" pitchFamily="18" charset="0"/>
              </a:rPr>
              <a:t>“</a:t>
            </a:r>
            <a:r>
              <a:rPr lang="ka-GE" sz="2200" b="1" dirty="0" smtClean="0">
                <a:latin typeface="Sylfaen" pitchFamily="18" charset="0"/>
              </a:rPr>
              <a:t>თი ეს გრუპი“</a:t>
            </a:r>
            <a:r>
              <a:rPr lang="en-US" sz="2800" dirty="0" smtClean="0">
                <a:latin typeface="Sylfaen" pitchFamily="18" charset="0"/>
              </a:rPr>
              <a:t/>
            </a:r>
            <a:br>
              <a:rPr lang="en-US" sz="2800" dirty="0" smtClean="0">
                <a:latin typeface="Sylfaen" pitchFamily="18" charset="0"/>
              </a:rPr>
            </a:br>
            <a:r>
              <a:rPr lang="en-US" sz="2800" b="1" dirty="0" smtClean="0"/>
              <a:t/>
            </a:r>
            <a:br>
              <a:rPr lang="en-US" sz="2800" b="1" dirty="0" smtClean="0"/>
            </a:br>
            <a:r>
              <a:rPr lang="ka-GE" sz="2200" b="1" dirty="0" smtClean="0">
                <a:latin typeface="Sylfaen" pitchFamily="18" charset="0"/>
              </a:rPr>
              <a:t>ცემენტის წარმოების საამქრო (კლინკერის, თაბაშირისა და</a:t>
            </a:r>
            <a:r>
              <a:rPr lang="en-US" sz="2200" dirty="0" smtClean="0">
                <a:latin typeface="Sylfaen" pitchFamily="18" charset="0"/>
              </a:rPr>
              <a:t/>
            </a:r>
            <a:br>
              <a:rPr lang="en-US" sz="2200" dirty="0" smtClean="0">
                <a:latin typeface="Sylfaen" pitchFamily="18" charset="0"/>
              </a:rPr>
            </a:br>
            <a:r>
              <a:rPr lang="ka-GE" sz="2200" b="1" dirty="0" smtClean="0">
                <a:latin typeface="Sylfaen" pitchFamily="18" charset="0"/>
              </a:rPr>
              <a:t>დანამატების დაფქვით</a:t>
            </a:r>
            <a:r>
              <a:rPr lang="ka-GE" sz="2200" b="1" dirty="0" smtClean="0">
                <a:latin typeface="Sylfaen" pitchFamily="18" charset="0"/>
              </a:rPr>
              <a:t>)</a:t>
            </a:r>
            <a:br>
              <a:rPr lang="ka-GE" sz="2200" b="1" dirty="0" smtClean="0">
                <a:latin typeface="Sylfaen" pitchFamily="18" charset="0"/>
              </a:rPr>
            </a:br>
            <a:r>
              <a:rPr lang="ka-GE" sz="2200" b="1" dirty="0" smtClean="0">
                <a:latin typeface="Sylfaen" pitchFamily="18" charset="0"/>
              </a:rPr>
              <a:t/>
            </a:r>
            <a:br>
              <a:rPr lang="ka-GE" sz="2200" b="1" dirty="0" smtClean="0">
                <a:latin typeface="Sylfaen" pitchFamily="18" charset="0"/>
              </a:rPr>
            </a:br>
            <a:r>
              <a:rPr lang="ka-GE" sz="2200" b="1" dirty="0" smtClean="0">
                <a:latin typeface="Sylfaen" pitchFamily="18" charset="0"/>
              </a:rPr>
              <a:t>გარემოზე ზემოქმედების შეფასების ანგარიში</a:t>
            </a:r>
            <a:r>
              <a:rPr lang="en-US" sz="2800" b="1" dirty="0" smtClean="0">
                <a:latin typeface="Sylfaen" pitchFamily="18" charset="0"/>
              </a:rPr>
              <a:t/>
            </a:r>
            <a:br>
              <a:rPr lang="en-US" sz="2800" b="1" dirty="0" smtClean="0">
                <a:latin typeface="Sylfaen" pitchFamily="18" charset="0"/>
              </a:rPr>
            </a:br>
            <a:r>
              <a:rPr lang="en-US" sz="2800" dirty="0" smtClean="0"/>
              <a:t/>
            </a:r>
            <a:br>
              <a:rPr lang="en-US" sz="2800" dirty="0" smtClean="0"/>
            </a:br>
            <a:endParaRPr lang="en-US" sz="2800" dirty="0">
              <a:solidFill>
                <a:schemeClr val="tx1"/>
              </a:solidFill>
            </a:endParaRPr>
          </a:p>
        </p:txBody>
      </p:sp>
      <p:sp>
        <p:nvSpPr>
          <p:cNvPr id="5" name="Rectangle 4"/>
          <p:cNvSpPr/>
          <p:nvPr/>
        </p:nvSpPr>
        <p:spPr>
          <a:xfrm>
            <a:off x="685800" y="3733800"/>
            <a:ext cx="7696200" cy="369332"/>
          </a:xfrm>
          <a:prstGeom prst="rect">
            <a:avLst/>
          </a:prstGeom>
        </p:spPr>
        <p:txBody>
          <a:bodyPr wrap="square">
            <a:spAutoFit/>
          </a:bodyPr>
          <a:lstStyle/>
          <a:p>
            <a:pPr algn="ctr"/>
            <a:r>
              <a:rPr lang="ka-GE" dirty="0" smtClean="0">
                <a:latin typeface="Sylfaen" pitchFamily="18" charset="0"/>
              </a:rPr>
              <a:t>გზშ-ის </a:t>
            </a:r>
            <a:r>
              <a:rPr lang="ka-GE" dirty="0" smtClean="0">
                <a:latin typeface="Sylfaen" pitchFamily="18" charset="0"/>
              </a:rPr>
              <a:t>ანგარიშის პროექტის მომზადებელი : </a:t>
            </a:r>
            <a:r>
              <a:rPr lang="en-US" b="1" dirty="0" smtClean="0">
                <a:latin typeface="Sylfaen" pitchFamily="18" charset="0"/>
              </a:rPr>
              <a:t>შპს</a:t>
            </a:r>
            <a:r>
              <a:rPr lang="en-US" b="1" dirty="0" smtClean="0">
                <a:latin typeface="Sylfaen" pitchFamily="18" charset="0"/>
              </a:rPr>
              <a:t> „</a:t>
            </a:r>
            <a:r>
              <a:rPr lang="ka-GE" b="1" dirty="0" smtClean="0">
                <a:latin typeface="Sylfaen" pitchFamily="18" charset="0"/>
              </a:rPr>
              <a:t>ეკოლცენტრი</a:t>
            </a:r>
            <a:r>
              <a:rPr lang="en-US" b="1" dirty="0" smtClean="0">
                <a:latin typeface="Calibri" pitchFamily="34" charset="0"/>
              </a:rPr>
              <a:t>“</a:t>
            </a:r>
            <a:endParaRPr lang="en-US"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3810000" cy="6172200"/>
          </a:xfrm>
        </p:spPr>
        <p:txBody>
          <a:bodyPr>
            <a:normAutofit fontScale="62500" lnSpcReduction="20000"/>
          </a:bodyPr>
          <a:lstStyle/>
          <a:p>
            <a:pPr marL="0" indent="0" algn="just" eaLnBrk="0" hangingPunct="0">
              <a:buNone/>
            </a:pPr>
            <a:r>
              <a:rPr lang="ka-GE" sz="2600" b="1" u="sng" dirty="0" smtClean="0">
                <a:latin typeface="Sylfaen" pitchFamily="18" charset="0"/>
              </a:rPr>
              <a:t>აირმტვერაირნარევის </a:t>
            </a:r>
            <a:r>
              <a:rPr lang="ka-GE" sz="2600" b="1" u="sng" dirty="0" smtClean="0">
                <a:latin typeface="Sylfaen" pitchFamily="18" charset="0"/>
              </a:rPr>
              <a:t>დამჭერი სისტემის დახასიათება </a:t>
            </a:r>
            <a:endParaRPr lang="en-US" sz="2600" b="1" dirty="0" smtClean="0">
              <a:latin typeface="Sylfaen" pitchFamily="18" charset="0"/>
            </a:endParaRPr>
          </a:p>
          <a:p>
            <a:pPr marL="0" indent="0" algn="just" eaLnBrk="0" hangingPunct="0">
              <a:buNone/>
            </a:pPr>
            <a:endParaRPr lang="ka-GE" sz="2600" b="1" dirty="0" smtClean="0">
              <a:latin typeface="Sylfaen" pitchFamily="18" charset="0"/>
              <a:cs typeface="Times New Roman" pitchFamily="18" charset="0"/>
            </a:endParaRPr>
          </a:p>
          <a:p>
            <a:pPr marL="0" indent="0" algn="just" eaLnBrk="0" hangingPunct="0">
              <a:buNone/>
            </a:pPr>
            <a:r>
              <a:rPr lang="ka-GE" sz="2600" b="1" dirty="0" smtClean="0">
                <a:latin typeface="Sylfaen" pitchFamily="18" charset="0"/>
                <a:cs typeface="Times New Roman" pitchFamily="18" charset="0"/>
              </a:rPr>
              <a:t>ცემენტის </a:t>
            </a:r>
            <a:r>
              <a:rPr lang="ka-GE" sz="2600" b="1" dirty="0" smtClean="0">
                <a:latin typeface="Sylfaen" pitchFamily="18" charset="0"/>
                <a:cs typeface="Times New Roman" pitchFamily="18" charset="0"/>
              </a:rPr>
              <a:t>დაფქვის წისქვილი </a:t>
            </a:r>
            <a:r>
              <a:rPr lang="ka-GE" sz="2600" dirty="0" smtClean="0">
                <a:latin typeface="Sylfaen" pitchFamily="18" charset="0"/>
                <a:cs typeface="Times New Roman" pitchFamily="18" charset="0"/>
              </a:rPr>
              <a:t>უზრუნველყოფილი იქნება   ერთიანი გამომავალი აირმტვერნარევების გამწმენდი სისტემით. </a:t>
            </a:r>
          </a:p>
          <a:p>
            <a:pPr marL="0" indent="0" algn="just" eaLnBrk="0" hangingPunct="0">
              <a:buNone/>
            </a:pPr>
            <a:r>
              <a:rPr lang="ka-GE" sz="2600" dirty="0" smtClean="0">
                <a:latin typeface="Sylfaen" pitchFamily="18" charset="0"/>
                <a:cs typeface="Times New Roman" pitchFamily="18" charset="0"/>
              </a:rPr>
              <a:t>კერძოდ </a:t>
            </a:r>
            <a:r>
              <a:rPr lang="de-DE" sz="2600" dirty="0" smtClean="0">
                <a:latin typeface="Sylfaen" pitchFamily="18" charset="0"/>
                <a:cs typeface="Times New Roman" pitchFamily="18" charset="0"/>
              </a:rPr>
              <a:t>ცემენტის საფქვავი წისქვილი აღჭურვილი  იქნება ეფექტური აირგამწმენდი </a:t>
            </a:r>
            <a:r>
              <a:rPr lang="ka-GE" sz="2600" dirty="0" smtClean="0">
                <a:latin typeface="Sylfaen" pitchFamily="18" charset="0"/>
                <a:cs typeface="Times New Roman" pitchFamily="18" charset="0"/>
              </a:rPr>
              <a:t>ორ</a:t>
            </a:r>
            <a:r>
              <a:rPr lang="de-DE" sz="2600" dirty="0" smtClean="0">
                <a:latin typeface="Sylfaen" pitchFamily="18" charset="0"/>
                <a:cs typeface="Times New Roman" pitchFamily="18" charset="0"/>
              </a:rPr>
              <a:t>საფეხურიანი </a:t>
            </a:r>
            <a:r>
              <a:rPr lang="ka-GE" sz="2600" dirty="0" smtClean="0">
                <a:latin typeface="Sylfaen" pitchFamily="18" charset="0"/>
                <a:cs typeface="Times New Roman" pitchFamily="18" charset="0"/>
              </a:rPr>
              <a:t>სისტემით</a:t>
            </a:r>
            <a:r>
              <a:rPr lang="de-DE" sz="2600" dirty="0" smtClean="0">
                <a:latin typeface="Sylfaen" pitchFamily="18" charset="0"/>
                <a:cs typeface="Times New Roman" pitchFamily="18" charset="0"/>
              </a:rPr>
              <a:t>. I საფეხური – ციკლონი 7</a:t>
            </a:r>
            <a:r>
              <a:rPr lang="ka-GE" sz="2600" dirty="0" smtClean="0">
                <a:latin typeface="Sylfaen" pitchFamily="18" charset="0"/>
                <a:cs typeface="Times New Roman" pitchFamily="18" charset="0"/>
              </a:rPr>
              <a:t>0</a:t>
            </a:r>
            <a:r>
              <a:rPr lang="de-DE" sz="2600" dirty="0" smtClean="0">
                <a:latin typeface="Sylfaen" pitchFamily="18" charset="0"/>
                <a:cs typeface="Times New Roman" pitchFamily="18" charset="0"/>
              </a:rPr>
              <a:t> %-იანი ეფექტურობით და II საფეხური, სახელოებიანი ფილტრები 99.9 %-იანი ეფექტურობით. გამონაბოლქვი აირმტვერნარევის გაწმენდის შემდეგ დაჭერილი ცემენტის მტვერი დაუბრუნდება ცემენტის ელევატორს.</a:t>
            </a:r>
            <a:r>
              <a:rPr lang="en-US" sz="2600" dirty="0" smtClean="0">
                <a:latin typeface="Sylfaen" pitchFamily="18" charset="0"/>
              </a:rPr>
              <a:t> </a:t>
            </a:r>
            <a:endParaRPr lang="ka-GE" sz="2600" dirty="0" smtClean="0">
              <a:latin typeface="Sylfaen" pitchFamily="18" charset="0"/>
            </a:endParaRPr>
          </a:p>
          <a:p>
            <a:pPr marL="0" indent="0" algn="just">
              <a:buNone/>
            </a:pPr>
            <a:r>
              <a:rPr lang="ka-GE" sz="2600" dirty="0" smtClean="0">
                <a:latin typeface="Sylfaen" pitchFamily="18" charset="0"/>
              </a:rPr>
              <a:t>მტვერშემკრები სისტემა დაცული უნდა იყოს, მასში სხვა ნივთიერებების მოხვედრისაგან, არასასურველია აალებადი მასალის სისტემაში მოხვედრა, რამაც შესაძლოა ავარიული სიტუაცია განავითაროს. </a:t>
            </a:r>
            <a:endParaRPr lang="en-US" sz="2600" dirty="0" smtClean="0">
              <a:latin typeface="Sylfaen" pitchFamily="18" charset="0"/>
            </a:endParaRPr>
          </a:p>
          <a:p>
            <a:pPr marL="0" indent="0" algn="just">
              <a:buNone/>
            </a:pPr>
            <a:r>
              <a:rPr lang="ka-GE" sz="2600" dirty="0" smtClean="0">
                <a:latin typeface="Sylfaen" pitchFamily="18" charset="0"/>
              </a:rPr>
              <a:t>ცემენტის სილოსებზე ასევე დამონტაჟებული იქნება </a:t>
            </a:r>
            <a:r>
              <a:rPr lang="en-US" sz="2600" dirty="0" smtClean="0">
                <a:latin typeface="Sylfaen" pitchFamily="18" charset="0"/>
              </a:rPr>
              <a:t>SILOTOP® zero</a:t>
            </a:r>
            <a:r>
              <a:rPr lang="ka-GE" sz="2600" dirty="0" smtClean="0">
                <a:latin typeface="Sylfaen" pitchFamily="18" charset="0"/>
              </a:rPr>
              <a:t>-ს ფირმის სახელოებიანი ფილტრები, რომელთა ეფექტურობა ტოლი იქნება 99.9 %-ის.</a:t>
            </a:r>
            <a:endParaRPr lang="en-US" sz="2600" dirty="0" smtClean="0">
              <a:latin typeface="Sylfaen" pitchFamily="18" charset="0"/>
            </a:endParaRPr>
          </a:p>
          <a:p>
            <a:pPr>
              <a:buNone/>
            </a:pPr>
            <a:endParaRPr lang="ka-GE" dirty="0"/>
          </a:p>
        </p:txBody>
      </p:sp>
      <p:pic>
        <p:nvPicPr>
          <p:cNvPr id="4" name="Picture 2"/>
          <p:cNvPicPr>
            <a:picLocks noChangeAspect="1" noChangeArrowheads="1"/>
          </p:cNvPicPr>
          <p:nvPr/>
        </p:nvPicPr>
        <p:blipFill>
          <a:blip r:embed="rId2"/>
          <a:srcRect/>
          <a:stretch>
            <a:fillRect/>
          </a:stretch>
        </p:blipFill>
        <p:spPr bwMode="auto">
          <a:xfrm>
            <a:off x="4648200" y="2971800"/>
            <a:ext cx="4340789" cy="35401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457200"/>
          </a:xfrm>
        </p:spPr>
        <p:txBody>
          <a:bodyPr>
            <a:normAutofit/>
          </a:bodyPr>
          <a:lstStyle/>
          <a:p>
            <a:pPr algn="ctr"/>
            <a:r>
              <a:rPr lang="ka-GE" sz="1800" dirty="0" smtClean="0">
                <a:solidFill>
                  <a:schemeClr val="tx1"/>
                </a:solidFill>
                <a:latin typeface="Sylfaen" panose="010A0502050306030303" pitchFamily="18" charset="0"/>
              </a:rPr>
              <a:t>დაგეგმილი საქმიანობის ტერიტორიის გენ-გეგმა</a:t>
            </a:r>
            <a:endParaRPr lang="en-US" sz="2000" dirty="0">
              <a:solidFill>
                <a:schemeClr val="tx1"/>
              </a:solidFill>
            </a:endParaRPr>
          </a:p>
        </p:txBody>
      </p:sp>
      <p:pic>
        <p:nvPicPr>
          <p:cNvPr id="4" name="Picture 5"/>
          <p:cNvPicPr>
            <a:picLocks noChangeAspect="1" noChangeArrowheads="1"/>
          </p:cNvPicPr>
          <p:nvPr/>
        </p:nvPicPr>
        <p:blipFill>
          <a:blip r:embed="rId2"/>
          <a:srcRect/>
          <a:stretch>
            <a:fillRect/>
          </a:stretch>
        </p:blipFill>
        <p:spPr bwMode="auto">
          <a:xfrm>
            <a:off x="609600" y="990600"/>
            <a:ext cx="7620000" cy="536124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1648" cy="457200"/>
          </a:xfrm>
        </p:spPr>
        <p:txBody>
          <a:bodyPr>
            <a:normAutofit/>
          </a:bodyPr>
          <a:lstStyle/>
          <a:p>
            <a:pPr algn="ctr"/>
            <a:r>
              <a:rPr lang="en-US" sz="2400" dirty="0" smtClean="0">
                <a:latin typeface="Sylfaen" pitchFamily="18" charset="0"/>
              </a:rPr>
              <a:t>პროექტის</a:t>
            </a:r>
            <a:r>
              <a:rPr lang="en-US" sz="2400" dirty="0" smtClean="0">
                <a:latin typeface="Sylfaen" pitchFamily="18" charset="0"/>
              </a:rPr>
              <a:t> </a:t>
            </a:r>
            <a:r>
              <a:rPr lang="en-US" sz="2400" dirty="0" smtClean="0">
                <a:latin typeface="Sylfaen" pitchFamily="18" charset="0"/>
              </a:rPr>
              <a:t>ალტერნატიული</a:t>
            </a:r>
            <a:r>
              <a:rPr lang="en-US" sz="2400" dirty="0" smtClean="0">
                <a:latin typeface="Sylfaen" pitchFamily="18" charset="0"/>
              </a:rPr>
              <a:t> </a:t>
            </a:r>
            <a:r>
              <a:rPr lang="en-US" sz="2400" dirty="0" smtClean="0">
                <a:latin typeface="Sylfaen" pitchFamily="18" charset="0"/>
              </a:rPr>
              <a:t>ვარიანტები</a:t>
            </a:r>
            <a:endParaRPr lang="en-US" sz="2400" dirty="0">
              <a:latin typeface="Sylfaen" pitchFamily="18" charset="0"/>
            </a:endParaRPr>
          </a:p>
        </p:txBody>
      </p:sp>
      <p:sp>
        <p:nvSpPr>
          <p:cNvPr id="13" name="Subtitle 4"/>
          <p:cNvSpPr txBox="1">
            <a:spLocks/>
          </p:cNvSpPr>
          <p:nvPr/>
        </p:nvSpPr>
        <p:spPr>
          <a:xfrm>
            <a:off x="0" y="838200"/>
            <a:ext cx="3505200" cy="369332"/>
          </a:xfrm>
          <a:prstGeom prst="rect">
            <a:avLst/>
          </a:prstGeom>
        </p:spPr>
        <p:txBody>
          <a:bodyPr wrap="square">
            <a:spAutoFit/>
          </a:bodyPr>
          <a:lstStyle/>
          <a:p>
            <a:pPr marL="91440" indent="-91440" algn="just" defTabSz="914400" fontAlgn="auto">
              <a:lnSpc>
                <a:spcPct val="90000"/>
              </a:lnSpc>
              <a:spcBef>
                <a:spcPts val="1200"/>
              </a:spcBef>
              <a:spcAft>
                <a:spcPts val="200"/>
              </a:spcAft>
              <a:buClr>
                <a:schemeClr val="accent1"/>
              </a:buClr>
              <a:buSzPct val="100000"/>
              <a:buFont typeface="Calibri" panose="020F0502020204030204" pitchFamily="34" charset="0"/>
              <a:buChar char=" "/>
              <a:defRPr/>
            </a:pPr>
            <a:r>
              <a:rPr lang="ka-GE" sz="1600" b="1" dirty="0" smtClean="0">
                <a:latin typeface="Sylfaen" panose="010A0502050306030303" pitchFamily="18" charset="0"/>
                <a:cs typeface="+mn-cs"/>
              </a:rPr>
              <a:t>არაქმედების ალტერნატივა</a:t>
            </a:r>
            <a:r>
              <a:rPr lang="ka-GE" sz="2000" dirty="0">
                <a:solidFill>
                  <a:schemeClr val="tx1">
                    <a:lumMod val="75000"/>
                    <a:lumOff val="25000"/>
                  </a:schemeClr>
                </a:solidFill>
                <a:latin typeface="Sylfaen" panose="010A0502050306030303" pitchFamily="18" charset="0"/>
                <a:cs typeface="+mn-cs"/>
              </a:rPr>
              <a:t>:</a:t>
            </a:r>
          </a:p>
        </p:txBody>
      </p:sp>
      <p:sp>
        <p:nvSpPr>
          <p:cNvPr id="14" name="Right Arrow 13"/>
          <p:cNvSpPr/>
          <p:nvPr/>
        </p:nvSpPr>
        <p:spPr>
          <a:xfrm>
            <a:off x="304800" y="1600200"/>
            <a:ext cx="233123" cy="188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5"/>
          <p:cNvSpPr>
            <a:spLocks noChangeArrowheads="1"/>
          </p:cNvSpPr>
          <p:nvPr/>
        </p:nvSpPr>
        <p:spPr bwMode="auto">
          <a:xfrm>
            <a:off x="609600" y="1447800"/>
            <a:ext cx="8136368" cy="830997"/>
          </a:xfrm>
          <a:prstGeom prst="rect">
            <a:avLst/>
          </a:prstGeom>
          <a:noFill/>
          <a:ln w="9525">
            <a:noFill/>
            <a:miter lim="800000"/>
            <a:headEnd/>
            <a:tailEnd/>
          </a:ln>
        </p:spPr>
        <p:txBody>
          <a:bodyPr wrap="square">
            <a:spAutoFit/>
          </a:bodyPr>
          <a:lstStyle/>
          <a:p>
            <a:pPr algn="just"/>
            <a:r>
              <a:rPr lang="en-US" sz="1600" dirty="0">
                <a:latin typeface="Sylfaen" pitchFamily="18" charset="0"/>
              </a:rPr>
              <a:t>პროდუქციის</a:t>
            </a:r>
            <a:r>
              <a:rPr lang="en-US" sz="1600" dirty="0">
                <a:latin typeface="Sylfaen" pitchFamily="18" charset="0"/>
              </a:rPr>
              <a:t> </a:t>
            </a:r>
            <a:r>
              <a:rPr lang="en-US" sz="1600" dirty="0">
                <a:latin typeface="Sylfaen" pitchFamily="18" charset="0"/>
              </a:rPr>
              <a:t>რეალიზაცია</a:t>
            </a:r>
            <a:r>
              <a:rPr lang="en-US" sz="1600" dirty="0">
                <a:latin typeface="Sylfaen" pitchFamily="18" charset="0"/>
              </a:rPr>
              <a:t> </a:t>
            </a:r>
            <a:r>
              <a:rPr lang="en-US" sz="1600" dirty="0">
                <a:latin typeface="Sylfaen" pitchFamily="18" charset="0"/>
              </a:rPr>
              <a:t>მოხდება</a:t>
            </a:r>
            <a:r>
              <a:rPr lang="en-US" sz="1600" dirty="0">
                <a:latin typeface="Sylfaen" pitchFamily="18" charset="0"/>
              </a:rPr>
              <a:t> </a:t>
            </a:r>
            <a:r>
              <a:rPr lang="en-US" sz="1600" dirty="0">
                <a:latin typeface="Sylfaen" pitchFamily="18" charset="0"/>
              </a:rPr>
              <a:t>ადგილობრივ</a:t>
            </a:r>
            <a:r>
              <a:rPr lang="en-US" sz="1600" dirty="0">
                <a:latin typeface="Sylfaen" pitchFamily="18" charset="0"/>
              </a:rPr>
              <a:t> </a:t>
            </a:r>
            <a:r>
              <a:rPr lang="en-US" sz="1600" dirty="0">
                <a:latin typeface="Sylfaen" pitchFamily="18" charset="0"/>
              </a:rPr>
              <a:t>ბაზარზე</a:t>
            </a:r>
            <a:r>
              <a:rPr lang="en-US" sz="1600" dirty="0">
                <a:latin typeface="Sylfaen" pitchFamily="18" charset="0"/>
              </a:rPr>
              <a:t>, </a:t>
            </a:r>
            <a:r>
              <a:rPr lang="en-US" sz="1600" dirty="0">
                <a:latin typeface="Sylfaen" pitchFamily="18" charset="0"/>
              </a:rPr>
              <a:t>რაც</a:t>
            </a:r>
            <a:r>
              <a:rPr lang="en-US" sz="1600" dirty="0">
                <a:latin typeface="Sylfaen" pitchFamily="18" charset="0"/>
              </a:rPr>
              <a:t> </a:t>
            </a:r>
            <a:r>
              <a:rPr lang="en-US" sz="1600" dirty="0">
                <a:latin typeface="Sylfaen" pitchFamily="18" charset="0"/>
              </a:rPr>
              <a:t>მნიშვნელოვანია</a:t>
            </a:r>
            <a:r>
              <a:rPr lang="en-US" sz="1600" dirty="0">
                <a:latin typeface="Sylfaen" pitchFamily="18" charset="0"/>
              </a:rPr>
              <a:t> </a:t>
            </a:r>
            <a:r>
              <a:rPr lang="en-US" sz="1600" dirty="0">
                <a:latin typeface="Sylfaen" pitchFamily="18" charset="0"/>
              </a:rPr>
              <a:t>ქვეყანაში</a:t>
            </a:r>
            <a:r>
              <a:rPr lang="en-US" sz="1600" dirty="0">
                <a:latin typeface="Sylfaen" pitchFamily="18" charset="0"/>
              </a:rPr>
              <a:t> </a:t>
            </a:r>
            <a:r>
              <a:rPr lang="en-US" sz="1600" dirty="0">
                <a:latin typeface="Sylfaen" pitchFamily="18" charset="0"/>
              </a:rPr>
              <a:t>მიმდინარე</a:t>
            </a:r>
            <a:r>
              <a:rPr lang="en-US" sz="1600" dirty="0">
                <a:latin typeface="Sylfaen" pitchFamily="18" charset="0"/>
              </a:rPr>
              <a:t> </a:t>
            </a:r>
            <a:r>
              <a:rPr lang="en-US" sz="1600" dirty="0">
                <a:latin typeface="Sylfaen" pitchFamily="18" charset="0"/>
              </a:rPr>
              <a:t>სამშენებლო</a:t>
            </a:r>
            <a:r>
              <a:rPr lang="en-US" sz="1600" dirty="0">
                <a:latin typeface="Sylfaen" pitchFamily="18" charset="0"/>
              </a:rPr>
              <a:t> </a:t>
            </a:r>
            <a:r>
              <a:rPr lang="en-US" sz="1600" dirty="0">
                <a:latin typeface="Sylfaen" pitchFamily="18" charset="0"/>
              </a:rPr>
              <a:t>პროექტების</a:t>
            </a:r>
            <a:r>
              <a:rPr lang="en-US" sz="1600" dirty="0">
                <a:latin typeface="Sylfaen" pitchFamily="18" charset="0"/>
              </a:rPr>
              <a:t> </a:t>
            </a:r>
            <a:r>
              <a:rPr lang="en-US" sz="1600" dirty="0">
                <a:latin typeface="Sylfaen" pitchFamily="18" charset="0"/>
              </a:rPr>
              <a:t>ადგილობრივი</a:t>
            </a:r>
            <a:r>
              <a:rPr lang="en-US" sz="1600" dirty="0">
                <a:latin typeface="Sylfaen" pitchFamily="18" charset="0"/>
              </a:rPr>
              <a:t> </a:t>
            </a:r>
            <a:r>
              <a:rPr lang="en-US" sz="1600" dirty="0">
                <a:latin typeface="Sylfaen" pitchFamily="18" charset="0"/>
              </a:rPr>
              <a:t>წარმოების</a:t>
            </a:r>
            <a:r>
              <a:rPr lang="en-US" sz="1600" dirty="0">
                <a:latin typeface="Sylfaen" pitchFamily="18" charset="0"/>
              </a:rPr>
              <a:t> </a:t>
            </a:r>
            <a:r>
              <a:rPr lang="en-US" sz="1600" dirty="0">
                <a:latin typeface="Sylfaen" pitchFamily="18" charset="0"/>
              </a:rPr>
              <a:t>დამშენებელო</a:t>
            </a:r>
            <a:r>
              <a:rPr lang="en-US" sz="1600" dirty="0">
                <a:latin typeface="Sylfaen" pitchFamily="18" charset="0"/>
              </a:rPr>
              <a:t> </a:t>
            </a:r>
            <a:r>
              <a:rPr lang="en-US" sz="1600" dirty="0">
                <a:latin typeface="Sylfaen" pitchFamily="18" charset="0"/>
              </a:rPr>
              <a:t>მასალებით</a:t>
            </a:r>
            <a:r>
              <a:rPr lang="en-US" sz="1600" dirty="0">
                <a:latin typeface="Sylfaen" pitchFamily="18" charset="0"/>
              </a:rPr>
              <a:t> </a:t>
            </a:r>
            <a:r>
              <a:rPr lang="en-US" sz="1600" dirty="0">
                <a:latin typeface="Sylfaen" pitchFamily="18" charset="0"/>
              </a:rPr>
              <a:t>უზრუნველყოფისათვის</a:t>
            </a:r>
            <a:endParaRPr lang="en-US" sz="1600" dirty="0">
              <a:latin typeface="Sylfaen" pitchFamily="18" charset="0"/>
            </a:endParaRPr>
          </a:p>
        </p:txBody>
      </p:sp>
      <p:sp>
        <p:nvSpPr>
          <p:cNvPr id="18" name="Rectangle 8"/>
          <p:cNvSpPr>
            <a:spLocks noChangeArrowheads="1"/>
          </p:cNvSpPr>
          <p:nvPr/>
        </p:nvSpPr>
        <p:spPr bwMode="auto">
          <a:xfrm>
            <a:off x="533400" y="2514600"/>
            <a:ext cx="8175625" cy="830997"/>
          </a:xfrm>
          <a:prstGeom prst="rect">
            <a:avLst/>
          </a:prstGeom>
          <a:noFill/>
          <a:ln w="9525">
            <a:noFill/>
            <a:miter lim="800000"/>
            <a:headEnd/>
            <a:tailEnd/>
          </a:ln>
        </p:spPr>
        <p:txBody>
          <a:bodyPr wrap="square">
            <a:spAutoFit/>
          </a:bodyPr>
          <a:lstStyle/>
          <a:p>
            <a:pPr algn="just"/>
            <a:r>
              <a:rPr lang="en-US" sz="1600" dirty="0">
                <a:latin typeface="Sylfaen" pitchFamily="18" charset="0"/>
              </a:rPr>
              <a:t>საწარმოს</a:t>
            </a:r>
            <a:r>
              <a:rPr lang="en-US" sz="1600" dirty="0">
                <a:latin typeface="Sylfaen" pitchFamily="18" charset="0"/>
              </a:rPr>
              <a:t> </a:t>
            </a:r>
            <a:r>
              <a:rPr lang="en-US" sz="1600" dirty="0">
                <a:latin typeface="Sylfaen" pitchFamily="18" charset="0"/>
              </a:rPr>
              <a:t>ამოქმედება</a:t>
            </a:r>
            <a:r>
              <a:rPr lang="en-US" sz="1600" dirty="0">
                <a:latin typeface="Sylfaen" pitchFamily="18" charset="0"/>
              </a:rPr>
              <a:t> </a:t>
            </a:r>
            <a:r>
              <a:rPr lang="en-US" sz="1600" dirty="0">
                <a:latin typeface="Sylfaen" pitchFamily="18" charset="0"/>
              </a:rPr>
              <a:t>მნიშნელოვან</a:t>
            </a:r>
            <a:r>
              <a:rPr lang="en-US" sz="1600" dirty="0">
                <a:latin typeface="Sylfaen" pitchFamily="18" charset="0"/>
              </a:rPr>
              <a:t> </a:t>
            </a:r>
            <a:r>
              <a:rPr lang="en-US" sz="1600" dirty="0">
                <a:latin typeface="Sylfaen" pitchFamily="18" charset="0"/>
              </a:rPr>
              <a:t>წვლილს</a:t>
            </a:r>
            <a:r>
              <a:rPr lang="en-US" sz="1600" dirty="0">
                <a:latin typeface="Sylfaen" pitchFamily="18" charset="0"/>
              </a:rPr>
              <a:t> </a:t>
            </a:r>
            <a:r>
              <a:rPr lang="en-US" sz="1600" dirty="0">
                <a:latin typeface="Sylfaen" pitchFamily="18" charset="0"/>
              </a:rPr>
              <a:t>შეიტანს</a:t>
            </a:r>
            <a:r>
              <a:rPr lang="en-US" sz="1600" dirty="0">
                <a:latin typeface="Sylfaen" pitchFamily="18" charset="0"/>
              </a:rPr>
              <a:t> </a:t>
            </a:r>
            <a:r>
              <a:rPr lang="en-US" sz="1600" dirty="0">
                <a:latin typeface="Sylfaen" pitchFamily="18" charset="0"/>
              </a:rPr>
              <a:t>რეგიონის</a:t>
            </a:r>
            <a:r>
              <a:rPr lang="en-US" sz="1600" dirty="0">
                <a:latin typeface="Sylfaen" pitchFamily="18" charset="0"/>
              </a:rPr>
              <a:t> </a:t>
            </a:r>
            <a:r>
              <a:rPr lang="en-US" sz="1600" dirty="0">
                <a:latin typeface="Sylfaen" pitchFamily="18" charset="0"/>
              </a:rPr>
              <a:t>და</a:t>
            </a:r>
            <a:r>
              <a:rPr lang="en-US" sz="1600" dirty="0">
                <a:latin typeface="Sylfaen" pitchFamily="18" charset="0"/>
              </a:rPr>
              <a:t> </a:t>
            </a:r>
            <a:r>
              <a:rPr lang="en-US" sz="1600" dirty="0">
                <a:latin typeface="Sylfaen" pitchFamily="18" charset="0"/>
              </a:rPr>
              <a:t>ქვეყნის</a:t>
            </a:r>
            <a:r>
              <a:rPr lang="en-US" sz="1600" dirty="0">
                <a:latin typeface="Sylfaen" pitchFamily="18" charset="0"/>
              </a:rPr>
              <a:t> </a:t>
            </a:r>
            <a:r>
              <a:rPr lang="en-US" sz="1600" dirty="0">
                <a:latin typeface="Sylfaen" pitchFamily="18" charset="0"/>
              </a:rPr>
              <a:t>ეკონომიკური</a:t>
            </a:r>
            <a:r>
              <a:rPr lang="en-US" sz="1600" dirty="0">
                <a:latin typeface="Sylfaen" pitchFamily="18" charset="0"/>
              </a:rPr>
              <a:t> </a:t>
            </a:r>
            <a:r>
              <a:rPr lang="en-US" sz="1600" dirty="0">
                <a:latin typeface="Sylfaen" pitchFamily="18" charset="0"/>
              </a:rPr>
              <a:t>პოტენციალის</a:t>
            </a:r>
            <a:r>
              <a:rPr lang="en-US" sz="1600" dirty="0">
                <a:latin typeface="Sylfaen" pitchFamily="18" charset="0"/>
              </a:rPr>
              <a:t> </a:t>
            </a:r>
            <a:r>
              <a:rPr lang="en-US" sz="1600" dirty="0">
                <a:latin typeface="Sylfaen" pitchFamily="18" charset="0"/>
              </a:rPr>
              <a:t>გაუმჯობესების</a:t>
            </a:r>
            <a:r>
              <a:rPr lang="en-US" sz="1600" dirty="0">
                <a:latin typeface="Sylfaen" pitchFamily="18" charset="0"/>
              </a:rPr>
              <a:t> </a:t>
            </a:r>
            <a:r>
              <a:rPr lang="en-US" sz="1600" dirty="0">
                <a:latin typeface="Sylfaen" pitchFamily="18" charset="0"/>
              </a:rPr>
              <a:t>საქმეში</a:t>
            </a:r>
            <a:r>
              <a:rPr lang="en-US" sz="1600" dirty="0">
                <a:latin typeface="Sylfaen" pitchFamily="18" charset="0"/>
              </a:rPr>
              <a:t>, </a:t>
            </a:r>
            <a:r>
              <a:rPr lang="en-US" sz="1600" dirty="0">
                <a:latin typeface="Sylfaen" pitchFamily="18" charset="0"/>
              </a:rPr>
              <a:t>რაც</a:t>
            </a:r>
            <a:r>
              <a:rPr lang="en-US" sz="1600" dirty="0">
                <a:latin typeface="Sylfaen" pitchFamily="18" charset="0"/>
              </a:rPr>
              <a:t> </a:t>
            </a:r>
            <a:r>
              <a:rPr lang="en-US" sz="1600" dirty="0">
                <a:latin typeface="Sylfaen" pitchFamily="18" charset="0"/>
              </a:rPr>
              <a:t>გამოიხატება</a:t>
            </a:r>
            <a:r>
              <a:rPr lang="en-US" sz="1600" dirty="0">
                <a:latin typeface="Sylfaen" pitchFamily="18" charset="0"/>
              </a:rPr>
              <a:t> </a:t>
            </a:r>
            <a:r>
              <a:rPr lang="en-US" sz="1600" dirty="0">
                <a:latin typeface="Sylfaen" pitchFamily="18" charset="0"/>
              </a:rPr>
              <a:t>ცენტრალური</a:t>
            </a:r>
            <a:r>
              <a:rPr lang="en-US" sz="1600" dirty="0">
                <a:latin typeface="Sylfaen" pitchFamily="18" charset="0"/>
              </a:rPr>
              <a:t> </a:t>
            </a:r>
            <a:r>
              <a:rPr lang="en-US" sz="1600" dirty="0">
                <a:latin typeface="Sylfaen" pitchFamily="18" charset="0"/>
              </a:rPr>
              <a:t>და</a:t>
            </a:r>
            <a:r>
              <a:rPr lang="en-US" sz="1600" dirty="0">
                <a:latin typeface="Sylfaen" pitchFamily="18" charset="0"/>
              </a:rPr>
              <a:t> </a:t>
            </a:r>
            <a:r>
              <a:rPr lang="en-US" sz="1600" dirty="0">
                <a:latin typeface="Sylfaen" pitchFamily="18" charset="0"/>
              </a:rPr>
              <a:t>ადგილობრივი</a:t>
            </a:r>
            <a:r>
              <a:rPr lang="en-US" sz="1600" dirty="0">
                <a:latin typeface="Sylfaen" pitchFamily="18" charset="0"/>
              </a:rPr>
              <a:t> </a:t>
            </a:r>
            <a:r>
              <a:rPr lang="en-US" sz="1600" dirty="0">
                <a:latin typeface="Sylfaen" pitchFamily="18" charset="0"/>
              </a:rPr>
              <a:t>საბიუჯეტო</a:t>
            </a:r>
            <a:r>
              <a:rPr lang="en-US" sz="1600" dirty="0">
                <a:latin typeface="Sylfaen" pitchFamily="18" charset="0"/>
              </a:rPr>
              <a:t> </a:t>
            </a:r>
            <a:r>
              <a:rPr lang="en-US" sz="1600" dirty="0">
                <a:latin typeface="Sylfaen" pitchFamily="18" charset="0"/>
              </a:rPr>
              <a:t>შემოსავლების</a:t>
            </a:r>
            <a:r>
              <a:rPr lang="en-US" sz="1600" dirty="0">
                <a:latin typeface="Sylfaen" pitchFamily="18" charset="0"/>
              </a:rPr>
              <a:t> </a:t>
            </a:r>
            <a:r>
              <a:rPr lang="en-US" sz="1600" dirty="0">
                <a:latin typeface="Sylfaen" pitchFamily="18" charset="0"/>
              </a:rPr>
              <a:t>ზრდაში</a:t>
            </a:r>
            <a:r>
              <a:rPr lang="en-US" sz="1600" dirty="0">
                <a:latin typeface="Sylfaen" pitchFamily="18" charset="0"/>
              </a:rPr>
              <a:t>.</a:t>
            </a:r>
            <a:r>
              <a:rPr lang="ru-RU" sz="1600" dirty="0">
                <a:latin typeface="Sylfaen" pitchFamily="18" charset="0"/>
              </a:rPr>
              <a:t>.</a:t>
            </a:r>
            <a:endParaRPr lang="en-US" sz="1600" dirty="0">
              <a:latin typeface="Sylfaen" pitchFamily="18" charset="0"/>
            </a:endParaRPr>
          </a:p>
        </p:txBody>
      </p:sp>
      <p:sp>
        <p:nvSpPr>
          <p:cNvPr id="19" name="Right Arrow 18"/>
          <p:cNvSpPr/>
          <p:nvPr/>
        </p:nvSpPr>
        <p:spPr>
          <a:xfrm>
            <a:off x="228600" y="2743200"/>
            <a:ext cx="233123"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0"/>
          <p:cNvSpPr>
            <a:spLocks noChangeArrowheads="1"/>
          </p:cNvSpPr>
          <p:nvPr/>
        </p:nvSpPr>
        <p:spPr bwMode="auto">
          <a:xfrm>
            <a:off x="533400" y="3581400"/>
            <a:ext cx="8071399" cy="1323439"/>
          </a:xfrm>
          <a:prstGeom prst="rect">
            <a:avLst/>
          </a:prstGeom>
          <a:noFill/>
          <a:ln w="9525">
            <a:noFill/>
            <a:miter lim="800000"/>
            <a:headEnd/>
            <a:tailEnd/>
          </a:ln>
        </p:spPr>
        <p:txBody>
          <a:bodyPr wrap="square">
            <a:spAutoFit/>
          </a:bodyPr>
          <a:lstStyle/>
          <a:p>
            <a:pPr algn="just"/>
            <a:r>
              <a:rPr lang="ka-GE" sz="1600" dirty="0">
                <a:latin typeface="Sylfaen" pitchFamily="18" charset="0"/>
              </a:rPr>
              <a:t>მართალია საქართველოში არსებობს ცემენტის მწარმოებელი ბევრი კომპანია, მაგრამ დღეისობით ადგილობრივი წარმოების ცემენტი საკმარისი არ არის ბაზრის მოთხოვნის დაკმაყოფილებაზე და მასზე მოთხოვნილების შესავსებად ის შემოდის საზღვარგარეთის ქვეყნებიდან (ირანი, სომხეთი აზარბაიჯანი და სხვა ქვეყნები), რომელიც იწვევს ქვეყანაში დამატებით უცხოური ვალუტის გადინებას;</a:t>
            </a:r>
            <a:endParaRPr lang="en-US" sz="1600" dirty="0">
              <a:latin typeface="Sylfaen" pitchFamily="18" charset="0"/>
            </a:endParaRPr>
          </a:p>
        </p:txBody>
      </p:sp>
      <p:sp>
        <p:nvSpPr>
          <p:cNvPr id="21" name="Right Arrow 20"/>
          <p:cNvSpPr/>
          <p:nvPr/>
        </p:nvSpPr>
        <p:spPr>
          <a:xfrm>
            <a:off x="228600" y="3657600"/>
            <a:ext cx="233123"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10"/>
          <p:cNvSpPr>
            <a:spLocks noChangeArrowheads="1"/>
          </p:cNvSpPr>
          <p:nvPr/>
        </p:nvSpPr>
        <p:spPr bwMode="auto">
          <a:xfrm>
            <a:off x="609600" y="5181600"/>
            <a:ext cx="8147599" cy="830997"/>
          </a:xfrm>
          <a:prstGeom prst="rect">
            <a:avLst/>
          </a:prstGeom>
          <a:noFill/>
          <a:ln w="9525">
            <a:noFill/>
            <a:miter lim="800000"/>
            <a:headEnd/>
            <a:tailEnd/>
          </a:ln>
        </p:spPr>
        <p:txBody>
          <a:bodyPr wrap="square">
            <a:spAutoFit/>
          </a:bodyPr>
          <a:lstStyle/>
          <a:p>
            <a:pPr algn="just"/>
            <a:r>
              <a:rPr lang="ka-GE" sz="1600" dirty="0" smtClean="0">
                <a:latin typeface="Sylfaen" pitchFamily="18" charset="0"/>
              </a:rPr>
              <a:t>არ </a:t>
            </a:r>
            <a:r>
              <a:rPr lang="ka-GE" sz="1600" dirty="0">
                <a:latin typeface="Sylfaen" pitchFamily="18" charset="0"/>
              </a:rPr>
              <a:t>მოხდება ქვეყანაში დამატებით ახალი სამუშაო ადგილების შექმნა, </a:t>
            </a:r>
            <a:r>
              <a:rPr lang="en-US" sz="1600" dirty="0">
                <a:latin typeface="Sylfaen" pitchFamily="18" charset="0"/>
              </a:rPr>
              <a:t>რაც</a:t>
            </a:r>
            <a:r>
              <a:rPr lang="en-US" sz="1600" dirty="0">
                <a:latin typeface="Sylfaen" pitchFamily="18" charset="0"/>
              </a:rPr>
              <a:t> </a:t>
            </a:r>
            <a:r>
              <a:rPr lang="en-US" sz="1600" dirty="0">
                <a:latin typeface="Sylfaen" pitchFamily="18" charset="0"/>
              </a:rPr>
              <a:t>მეტად</a:t>
            </a:r>
            <a:r>
              <a:rPr lang="en-US" sz="1600" dirty="0">
                <a:latin typeface="Sylfaen" pitchFamily="18" charset="0"/>
              </a:rPr>
              <a:t> </a:t>
            </a:r>
            <a:r>
              <a:rPr lang="en-US" sz="1600" dirty="0">
                <a:latin typeface="Sylfaen" pitchFamily="18" charset="0"/>
              </a:rPr>
              <a:t>არასასურველი</a:t>
            </a:r>
            <a:r>
              <a:rPr lang="en-US" sz="1600" dirty="0">
                <a:latin typeface="Sylfaen" pitchFamily="18" charset="0"/>
              </a:rPr>
              <a:t> </a:t>
            </a:r>
            <a:r>
              <a:rPr lang="en-US" sz="1600" dirty="0">
                <a:latin typeface="Sylfaen" pitchFamily="18" charset="0"/>
              </a:rPr>
              <a:t>შედეგის</a:t>
            </a:r>
            <a:r>
              <a:rPr lang="en-US" sz="1600" dirty="0">
                <a:latin typeface="Sylfaen" pitchFamily="18" charset="0"/>
              </a:rPr>
              <a:t> </a:t>
            </a:r>
            <a:r>
              <a:rPr lang="en-US" sz="1600" dirty="0">
                <a:latin typeface="Sylfaen" pitchFamily="18" charset="0"/>
              </a:rPr>
              <a:t>მომტანია</a:t>
            </a:r>
            <a:r>
              <a:rPr lang="ka-GE" sz="1600" dirty="0">
                <a:latin typeface="Sylfaen" pitchFamily="18" charset="0"/>
              </a:rPr>
              <a:t>, რადგან ასევე ახალი სამუშაო ადგილების შექმნა ქვეყნისთვის წარმოადგენს ერთ-ერთ პრიორიტეტულ მიმართულებას</a:t>
            </a:r>
            <a:endParaRPr lang="en-US" sz="1600" dirty="0">
              <a:latin typeface="Sylfaen" pitchFamily="18" charset="0"/>
            </a:endParaRPr>
          </a:p>
        </p:txBody>
      </p:sp>
      <p:sp>
        <p:nvSpPr>
          <p:cNvPr id="25" name="Right Arrow 24"/>
          <p:cNvSpPr/>
          <p:nvPr/>
        </p:nvSpPr>
        <p:spPr>
          <a:xfrm>
            <a:off x="228600" y="5486400"/>
            <a:ext cx="233123"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553200"/>
          </a:xfrm>
        </p:spPr>
        <p:txBody>
          <a:bodyPr>
            <a:noAutofit/>
          </a:bodyPr>
          <a:lstStyle/>
          <a:p>
            <a:pPr marL="0" indent="0" algn="just">
              <a:buNone/>
            </a:pPr>
            <a:r>
              <a:rPr lang="ka-GE" sz="1600" b="1" dirty="0" smtClean="0">
                <a:latin typeface="Sylfaen" pitchFamily="18" charset="0"/>
              </a:rPr>
              <a:t>მტვერგამჭმენდი სისტემის ალტერნატიული ვარიანტები</a:t>
            </a:r>
          </a:p>
          <a:p>
            <a:pPr marL="0" indent="0" algn="just">
              <a:buNone/>
            </a:pPr>
            <a:r>
              <a:rPr lang="ka-GE" sz="1600" dirty="0" smtClean="0">
                <a:latin typeface="Sylfaen" pitchFamily="18" charset="0"/>
              </a:rPr>
              <a:t>ცემენტის </a:t>
            </a:r>
            <a:r>
              <a:rPr lang="ka-GE" sz="1600" dirty="0" smtClean="0">
                <a:latin typeface="Sylfaen" pitchFamily="18" charset="0"/>
              </a:rPr>
              <a:t>დაფქვის წისქვილისათვის შეირჩა ორსაფეხურიანი მტვერდამჭერი სისტემა, ციკლონი და სახელოებიანი ფილტრები, რომლებიც წარმოადგენენ ასეთი ტიპის საწარმოებისათვის თანამედროვე მტვერდამჭერ სისტემას, რომელიც პრაქტიკულად უზრუნველყოფს გამოყოფილი მტვრის გაფრქვევას ატმოსფეროში მინიმუმამდე დაყვანას. აღნიშნული მტვერდამჭერი სისტემა ქარხნის ფუნქციონირების პერიოდში სრულიად დააკმაყოფილებს მტვერდამჭერი სისტემის მოთხოვნებს. </a:t>
            </a:r>
            <a:endParaRPr lang="en-US" sz="1600" dirty="0" smtClean="0">
              <a:latin typeface="Sylfaen" pitchFamily="18" charset="0"/>
            </a:endParaRPr>
          </a:p>
          <a:p>
            <a:pPr marL="0" indent="0" algn="just">
              <a:buNone/>
            </a:pPr>
            <a:r>
              <a:rPr lang="ka-GE" sz="1600" dirty="0" smtClean="0">
                <a:latin typeface="Sylfaen" pitchFamily="18" charset="0"/>
              </a:rPr>
              <a:t>დღეისობით მსოფლიოში გამოყოფილი მტვრის დასაჭერად ყველაზე ეფექტურ მტვერდამჭერ სისტემად ითვლება სახელოებიანი ფილტრები, რომლის ეფექტურობა აღწევს 99.9 %-ს. </a:t>
            </a:r>
            <a:endParaRPr lang="en-US" sz="1600" dirty="0" smtClean="0">
              <a:latin typeface="Sylfaen" pitchFamily="18" charset="0"/>
            </a:endParaRPr>
          </a:p>
          <a:p>
            <a:pPr marL="0" indent="0" algn="just">
              <a:buNone/>
            </a:pPr>
            <a:r>
              <a:rPr lang="ka-GE" sz="1600" dirty="0" smtClean="0">
                <a:latin typeface="Sylfaen" pitchFamily="18" charset="0"/>
              </a:rPr>
              <a:t>ყოველივე </a:t>
            </a:r>
            <a:r>
              <a:rPr lang="ka-GE" sz="1600" dirty="0" smtClean="0">
                <a:latin typeface="Sylfaen" pitchFamily="18" charset="0"/>
              </a:rPr>
              <a:t>აღნიშნულიდან </a:t>
            </a:r>
            <a:r>
              <a:rPr lang="ka-GE" sz="1600" dirty="0" smtClean="0">
                <a:latin typeface="Sylfaen" pitchFamily="18" charset="0"/>
              </a:rPr>
              <a:t>გამომდინარე საწარმოში დაგეგმილი მტვერდამჭერი სისტემა, მართალია წარმოადგენს ძვირადღირებულ სისტემას, მაგრამ გარემოსდაცვითი კუთხით ის მთლიანად უზრუნველყოფს მტვრის ისეთ ეფექტურ დაჭერას, რომ მინიმუმადე იქნება დაყვანილი ზეგავლენა ატმოსფერულ ჰაერზე მტვრით დაბინძურების თვალსაზრისით.</a:t>
            </a:r>
            <a:endParaRPr lang="en-US" sz="1600" dirty="0" smtClean="0">
              <a:latin typeface="Sylfaen" pitchFamily="18" charset="0"/>
            </a:endParaRPr>
          </a:p>
          <a:p>
            <a:pPr marL="0" indent="0" algn="just">
              <a:buNone/>
            </a:pPr>
            <a:r>
              <a:rPr lang="ka-GE" sz="1600" dirty="0" smtClean="0">
                <a:latin typeface="Sylfaen" pitchFamily="18" charset="0"/>
              </a:rPr>
              <a:t>ცემენტის სილოსებისათვის ასევე შეირჩა მაღალი ეფექტურობის </a:t>
            </a:r>
            <a:r>
              <a:rPr lang="en-US" sz="1600" dirty="0" smtClean="0">
                <a:latin typeface="Sylfaen" pitchFamily="18" charset="0"/>
              </a:rPr>
              <a:t>SILOTOP® zero</a:t>
            </a:r>
            <a:r>
              <a:rPr lang="ka-GE" sz="1600" dirty="0" smtClean="0">
                <a:latin typeface="Sylfaen" pitchFamily="18" charset="0"/>
              </a:rPr>
              <a:t>-ს ფირმის სახელოებიანი ფილტრები, რომელთა ეფექტურობა ტოლი იქნება 99.9 %-ის. ის მასიმალურად უზრუნველყოფს სილოსებში ცემენტის მიღებისას გაფრქვეული მტვრის მაქიმალურ დაჭერას, ის მთლიანად უზრუნველყოფს მტვრის ისეთ ეფექტურ დაჭერას, რომ მინიმუმადე იქნება დაყვანილი ზეგავლენა ატმოსფერულ ჰაერზე მტვრით დაბინძურების თვალსაზრისით.</a:t>
            </a:r>
            <a:endParaRPr lang="en-US" sz="1600" dirty="0" smtClean="0">
              <a:latin typeface="Sylfaen" pitchFamily="18" charset="0"/>
            </a:endParaRPr>
          </a:p>
          <a:p>
            <a:pPr marL="0" indent="0" algn="just">
              <a:buNone/>
            </a:pPr>
            <a:r>
              <a:rPr lang="ka-GE" sz="1600" dirty="0" smtClean="0">
                <a:latin typeface="Sylfaen" pitchFamily="18" charset="0"/>
              </a:rPr>
              <a:t>ყოველივე აქედან გამომდინარე მტვერდამჭერი სისტემის სხვა ალტერნატივების განხილვის საკითხი არ დამდგარა, რადგან პრაქტიკულად არ არსებობს უფრო მაღალი ეფექტურობის მტვერდამჭერი სისტემები.</a:t>
            </a:r>
            <a:endParaRPr lang="ka-GE" sz="1600" dirty="0">
              <a:latin typeface="Sylfae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851648" cy="457200"/>
          </a:xfrm>
        </p:spPr>
        <p:txBody>
          <a:bodyPr>
            <a:normAutofit/>
          </a:bodyPr>
          <a:lstStyle/>
          <a:p>
            <a:pPr algn="ctr"/>
            <a:r>
              <a:rPr lang="en-US" sz="2400" dirty="0" smtClean="0">
                <a:solidFill>
                  <a:schemeClr val="tx1"/>
                </a:solidFill>
                <a:latin typeface="Sylfaen" pitchFamily="18" charset="0"/>
              </a:rPr>
              <a:t>პროექტის</a:t>
            </a:r>
            <a:r>
              <a:rPr lang="en-US" sz="2400" dirty="0" smtClean="0">
                <a:solidFill>
                  <a:schemeClr val="tx1"/>
                </a:solidFill>
                <a:latin typeface="Sylfaen" pitchFamily="18" charset="0"/>
              </a:rPr>
              <a:t> </a:t>
            </a:r>
            <a:r>
              <a:rPr lang="en-US" sz="2400" dirty="0" smtClean="0">
                <a:solidFill>
                  <a:schemeClr val="tx1"/>
                </a:solidFill>
                <a:latin typeface="Sylfaen" pitchFamily="18" charset="0"/>
              </a:rPr>
              <a:t>ალტერნატიული</a:t>
            </a:r>
            <a:r>
              <a:rPr lang="en-US" sz="2400" dirty="0" smtClean="0">
                <a:solidFill>
                  <a:schemeClr val="tx1"/>
                </a:solidFill>
                <a:latin typeface="Sylfaen" pitchFamily="18" charset="0"/>
              </a:rPr>
              <a:t> </a:t>
            </a:r>
            <a:r>
              <a:rPr lang="en-US" sz="2400" dirty="0" smtClean="0">
                <a:solidFill>
                  <a:schemeClr val="tx1"/>
                </a:solidFill>
                <a:latin typeface="Sylfaen" pitchFamily="18" charset="0"/>
              </a:rPr>
              <a:t>ვარიანტები</a:t>
            </a:r>
            <a:endParaRPr lang="en-US" sz="2400" dirty="0">
              <a:solidFill>
                <a:schemeClr val="tx1"/>
              </a:solidFill>
              <a:latin typeface="Sylfaen" pitchFamily="18" charset="0"/>
            </a:endParaRPr>
          </a:p>
        </p:txBody>
      </p:sp>
      <p:sp>
        <p:nvSpPr>
          <p:cNvPr id="5" name="Subtitle 4"/>
          <p:cNvSpPr>
            <a:spLocks noGrp="1"/>
          </p:cNvSpPr>
          <p:nvPr>
            <p:ph type="subTitle" idx="1"/>
          </p:nvPr>
        </p:nvSpPr>
        <p:spPr>
          <a:xfrm>
            <a:off x="381000" y="1295400"/>
            <a:ext cx="4800600" cy="369332"/>
          </a:xfrm>
          <a:prstGeom prst="rect">
            <a:avLst/>
          </a:prstGeom>
        </p:spPr>
        <p:txBody>
          <a:bodyPr wrap="square">
            <a:spAutoFit/>
          </a:bodyPr>
          <a:lstStyle/>
          <a:p>
            <a:pPr algn="just"/>
            <a:r>
              <a:rPr lang="ka-GE" sz="1800" b="1" dirty="0" smtClean="0">
                <a:solidFill>
                  <a:schemeClr val="tx1"/>
                </a:solidFill>
                <a:latin typeface="Sylfaen" pitchFamily="18" charset="0"/>
              </a:rPr>
              <a:t>ტექნოლოგიური ალტერნატივა:</a:t>
            </a:r>
          </a:p>
        </p:txBody>
      </p:sp>
      <p:sp>
        <p:nvSpPr>
          <p:cNvPr id="12" name="Rectangle 11"/>
          <p:cNvSpPr/>
          <p:nvPr/>
        </p:nvSpPr>
        <p:spPr>
          <a:xfrm>
            <a:off x="457200" y="1905000"/>
            <a:ext cx="8153400" cy="4493538"/>
          </a:xfrm>
          <a:prstGeom prst="rect">
            <a:avLst/>
          </a:prstGeom>
        </p:spPr>
        <p:txBody>
          <a:bodyPr wrap="square">
            <a:spAutoFit/>
          </a:bodyPr>
          <a:lstStyle/>
          <a:p>
            <a:pPr algn="just" eaLnBrk="0" hangingPunct="0"/>
            <a:r>
              <a:rPr lang="en-US" sz="1600" dirty="0" smtClean="0">
                <a:latin typeface="Sylfaen" pitchFamily="18" charset="0"/>
                <a:cs typeface="Times New Roman" pitchFamily="18" charset="0"/>
              </a:rPr>
              <a:t>როგორც</a:t>
            </a:r>
            <a:r>
              <a:rPr lang="en-US" sz="1600" dirty="0" smtClean="0">
                <a:latin typeface="Sylfaen" pitchFamily="18" charset="0"/>
                <a:cs typeface="Times New Roman" pitchFamily="18" charset="0"/>
              </a:rPr>
              <a:t> </a:t>
            </a:r>
            <a:r>
              <a:rPr lang="en-US" sz="1600" dirty="0" smtClean="0">
                <a:latin typeface="Sylfaen" pitchFamily="18" charset="0"/>
                <a:cs typeface="Times New Roman" pitchFamily="18" charset="0"/>
              </a:rPr>
              <a:t>წინამდებარე</a:t>
            </a:r>
            <a:r>
              <a:rPr lang="en-US" sz="1600" dirty="0" smtClean="0">
                <a:latin typeface="Sylfaen" pitchFamily="18" charset="0"/>
                <a:cs typeface="Times New Roman" pitchFamily="18" charset="0"/>
              </a:rPr>
              <a:t> </a:t>
            </a:r>
            <a:r>
              <a:rPr lang="en-US" sz="1600" dirty="0" smtClean="0">
                <a:latin typeface="Sylfaen" pitchFamily="18" charset="0"/>
                <a:cs typeface="Times New Roman" pitchFamily="18" charset="0"/>
              </a:rPr>
              <a:t>ანგარიშშია</a:t>
            </a:r>
            <a:r>
              <a:rPr lang="en-US" sz="1600" dirty="0" smtClean="0">
                <a:latin typeface="Sylfaen" pitchFamily="18" charset="0"/>
                <a:cs typeface="Times New Roman" pitchFamily="18" charset="0"/>
              </a:rPr>
              <a:t> </a:t>
            </a:r>
            <a:r>
              <a:rPr lang="en-US" sz="1600" dirty="0" smtClean="0">
                <a:latin typeface="Sylfaen" pitchFamily="18" charset="0"/>
                <a:cs typeface="Times New Roman" pitchFamily="18" charset="0"/>
              </a:rPr>
              <a:t>მოცემული</a:t>
            </a:r>
            <a:r>
              <a:rPr lang="en-US" sz="1600" dirty="0" smtClean="0">
                <a:latin typeface="Sylfaen" pitchFamily="18" charset="0"/>
                <a:cs typeface="Times New Roman" pitchFamily="18" charset="0"/>
              </a:rPr>
              <a:t>, </a:t>
            </a:r>
            <a:r>
              <a:rPr lang="ka-GE" sz="1600" dirty="0" smtClean="0">
                <a:latin typeface="Sylfaen" pitchFamily="18" charset="0"/>
                <a:cs typeface="Times New Roman" pitchFamily="18" charset="0"/>
              </a:rPr>
              <a:t>საწარმოში დამონტაჟდება 10 ტ/სთ-ში წარმადობის ბურთულებიანი წისქვილის მონტაჟი. აღნიშნული დანადგარი წარმოადგენს ერთ-ერთ სტანდარტულ დანადგარს ცემენტის დაფქვისათვის. </a:t>
            </a:r>
            <a:endParaRPr lang="ka-GE" sz="1600" dirty="0" smtClean="0">
              <a:latin typeface="Sylfaen" pitchFamily="18" charset="0"/>
              <a:cs typeface="Times New Roman" pitchFamily="18" charset="0"/>
            </a:endParaRPr>
          </a:p>
          <a:p>
            <a:pPr algn="just" eaLnBrk="0" hangingPunct="0"/>
            <a:endParaRPr lang="en-US" sz="1600" dirty="0" smtClean="0">
              <a:latin typeface="Sylfaen" pitchFamily="18" charset="0"/>
            </a:endParaRPr>
          </a:p>
          <a:p>
            <a:pPr algn="just" eaLnBrk="0" hangingPunct="0"/>
            <a:r>
              <a:rPr lang="ka-GE" sz="1600" dirty="0" smtClean="0">
                <a:latin typeface="Sylfaen" pitchFamily="18" charset="0"/>
                <a:cs typeface="Times New Roman" pitchFamily="18" charset="0"/>
              </a:rPr>
              <a:t>მართალია აღნიშნული დანადგარის ფუნქციონირების დროს გამოირჩევა ხმაურის მაღალი დონით, მაგრამ იმის გათვალისწინებით, რომ ის განთავსებული იქნება დახურულ შენობაში, რომელიც მნიშვნელოვნად ამცირებს ხმაურის დონეს, მის გადაჭრბებას ადგილი არ ექნება  როგორც უახლოეს რეცეპტორებზე, ასევე საწარმოდან 100 მეტრში</a:t>
            </a:r>
            <a:r>
              <a:rPr lang="ka-GE" sz="1600" dirty="0" smtClean="0">
                <a:latin typeface="Sylfaen" pitchFamily="18" charset="0"/>
                <a:cs typeface="Times New Roman" pitchFamily="18" charset="0"/>
              </a:rPr>
              <a:t>.</a:t>
            </a:r>
          </a:p>
          <a:p>
            <a:pPr algn="just" eaLnBrk="0" hangingPunct="0"/>
            <a:endParaRPr lang="en-US" sz="1600" dirty="0" smtClean="0">
              <a:latin typeface="Sylfaen" pitchFamily="18" charset="0"/>
            </a:endParaRPr>
          </a:p>
          <a:p>
            <a:pPr algn="just" eaLnBrk="0" hangingPunct="0"/>
            <a:r>
              <a:rPr lang="ka-GE" sz="1600" dirty="0" smtClean="0">
                <a:latin typeface="Sylfaen" pitchFamily="18" charset="0"/>
                <a:cs typeface="Times New Roman" pitchFamily="18" charset="0"/>
              </a:rPr>
              <a:t>ტექნოლოგიურ ალტერნატივებში ასევე გათვალისწინებელია, რომ საწარმო უზრუნველყოფილი იქნება  თანამედროვე ტიპის მაღალი ეფექტურობის მტვერდამჭერი სისტემით, რომელიც მინიმუმამდე დაიყვანს ზეგავლენას ატმოსფერულ ჰაერზე მტვრით დაბინძურების თვალსაზრისით.</a:t>
            </a:r>
            <a:endParaRPr lang="en-US" sz="1600" dirty="0" smtClean="0">
              <a:latin typeface="Sylfaen" pitchFamily="18" charset="0"/>
            </a:endParaRPr>
          </a:p>
          <a:p>
            <a:pPr algn="just" eaLnBrk="0" hangingPunct="0"/>
            <a:r>
              <a:rPr lang="ka-GE" sz="1600" dirty="0" smtClean="0">
                <a:latin typeface="Sylfaen" pitchFamily="18" charset="0"/>
                <a:cs typeface="Times New Roman" pitchFamily="18" charset="0"/>
              </a:rPr>
              <a:t>ზემოთ ჩამოთვლილი ტექნოლოგიები ცემენტის დაფქვის საწარმოსათვის მთლიანად აკმაყოფილებს თანამედროვე მოთხოვნებს, ამიტომ ასევე ქარხნის პარამეტრებიდან გამომდინარე, სხვა ალტერნატიული დანადგარის განხილვა არ მომხდარა. </a:t>
            </a:r>
            <a:endParaRPr lang="ka-GE" sz="1600" dirty="0" smtClean="0">
              <a:latin typeface="Sylfaen" pitchFamily="18" charset="0"/>
            </a:endParaRPr>
          </a:p>
          <a:p>
            <a:pPr algn="just"/>
            <a:endParaRPr lang="en-US" sz="1400" dirty="0"/>
          </a:p>
        </p:txBody>
      </p:sp>
      <p:sp>
        <p:nvSpPr>
          <p:cNvPr id="14" name="Rectangle 13"/>
          <p:cNvSpPr/>
          <p:nvPr/>
        </p:nvSpPr>
        <p:spPr>
          <a:xfrm>
            <a:off x="304800" y="3581400"/>
            <a:ext cx="7772400" cy="307777"/>
          </a:xfrm>
          <a:prstGeom prst="rect">
            <a:avLst/>
          </a:prstGeom>
        </p:spPr>
        <p:txBody>
          <a:bodyPr wrap="square">
            <a:spAutoFit/>
          </a:bodyPr>
          <a:lstStyle/>
          <a:p>
            <a:pPr algn="just">
              <a:buAutoNum type="arabicPeriod"/>
            </a:pP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52400"/>
            <a:ext cx="4724400" cy="369332"/>
          </a:xfrm>
          <a:prstGeom prst="rect">
            <a:avLst/>
          </a:prstGeom>
        </p:spPr>
        <p:txBody>
          <a:bodyPr wrap="square">
            <a:spAutoFit/>
          </a:bodyPr>
          <a:lstStyle/>
          <a:p>
            <a:pPr algn="just"/>
            <a:r>
              <a:rPr lang="ka-GE" sz="1800" b="1" dirty="0" smtClean="0">
                <a:solidFill>
                  <a:schemeClr val="tx1"/>
                </a:solidFill>
                <a:latin typeface="Sylfaen" pitchFamily="18" charset="0"/>
              </a:rPr>
              <a:t>ტერიტორიის შერჩევის ალტერნატივა:</a:t>
            </a:r>
          </a:p>
        </p:txBody>
      </p:sp>
      <p:sp>
        <p:nvSpPr>
          <p:cNvPr id="11" name="Rectangle 10"/>
          <p:cNvSpPr/>
          <p:nvPr/>
        </p:nvSpPr>
        <p:spPr>
          <a:xfrm>
            <a:off x="609600" y="609600"/>
            <a:ext cx="1850186" cy="369332"/>
          </a:xfrm>
          <a:prstGeom prst="rect">
            <a:avLst/>
          </a:prstGeom>
        </p:spPr>
        <p:txBody>
          <a:bodyPr wrap="none">
            <a:spAutoFit/>
          </a:bodyPr>
          <a:lstStyle/>
          <a:p>
            <a:r>
              <a:rPr lang="ka-GE" dirty="0" smtClean="0">
                <a:latin typeface="Sylfaen" pitchFamily="18" charset="0"/>
              </a:rPr>
              <a:t>კრიტერიუმები:</a:t>
            </a:r>
            <a:endParaRPr lang="en-US" dirty="0">
              <a:latin typeface="Sylfaen" pitchFamily="18" charset="0"/>
            </a:endParaRPr>
          </a:p>
        </p:txBody>
      </p:sp>
      <p:sp>
        <p:nvSpPr>
          <p:cNvPr id="16" name="Rectangle 15"/>
          <p:cNvSpPr/>
          <p:nvPr/>
        </p:nvSpPr>
        <p:spPr>
          <a:xfrm>
            <a:off x="2362200" y="609600"/>
            <a:ext cx="6477000" cy="1631216"/>
          </a:xfrm>
          <a:prstGeom prst="rect">
            <a:avLst/>
          </a:prstGeom>
        </p:spPr>
        <p:txBody>
          <a:bodyPr wrap="square">
            <a:spAutoFit/>
          </a:bodyPr>
          <a:lstStyle/>
          <a:p>
            <a:r>
              <a:rPr lang="ka-GE" dirty="0" smtClean="0">
                <a:latin typeface="Sylfaen" pitchFamily="18" charset="0"/>
              </a:rPr>
              <a:t>- </a:t>
            </a:r>
            <a:r>
              <a:rPr lang="ka-GE" sz="1600" dirty="0" smtClean="0">
                <a:latin typeface="Sylfaen" pitchFamily="18" charset="0"/>
              </a:rPr>
              <a:t>მისასვლელი გზა,</a:t>
            </a:r>
          </a:p>
          <a:p>
            <a:r>
              <a:rPr lang="ka-GE" sz="1600" dirty="0" smtClean="0">
                <a:latin typeface="Sylfaen" pitchFamily="18" charset="0"/>
              </a:rPr>
              <a:t>- ელექტრომომარაგება, </a:t>
            </a:r>
          </a:p>
          <a:p>
            <a:r>
              <a:rPr lang="ka-GE" sz="1600" dirty="0" smtClean="0">
                <a:latin typeface="Sylfaen" pitchFamily="18" charset="0"/>
              </a:rPr>
              <a:t>- არასასოფლო-დანიშნულების მიწის ნაკვეთი, </a:t>
            </a:r>
          </a:p>
          <a:p>
            <a:r>
              <a:rPr lang="ka-GE" sz="1600" dirty="0" smtClean="0">
                <a:latin typeface="Sylfaen" pitchFamily="18" charset="0"/>
              </a:rPr>
              <a:t>- დასახლებული პუნქტიდან დიდი მანძილით დაცილება, </a:t>
            </a:r>
          </a:p>
          <a:p>
            <a:r>
              <a:rPr lang="ka-GE" sz="1600" dirty="0" smtClean="0">
                <a:latin typeface="Sylfaen" pitchFamily="18" charset="0"/>
              </a:rPr>
              <a:t>- </a:t>
            </a:r>
            <a:r>
              <a:rPr lang="ka-GE" dirty="0" smtClean="0">
                <a:latin typeface="Sylfaen" pitchFamily="18" charset="0"/>
              </a:rPr>
              <a:t>წყლის</a:t>
            </a:r>
            <a:r>
              <a:rPr lang="ka-GE" sz="1600" dirty="0" smtClean="0">
                <a:latin typeface="Sylfaen" pitchFamily="18" charset="0"/>
              </a:rPr>
              <a:t> მომარაგება </a:t>
            </a:r>
          </a:p>
          <a:p>
            <a:pPr>
              <a:tabLst>
                <a:tab pos="169863" algn="l"/>
              </a:tabLst>
            </a:pPr>
            <a:r>
              <a:rPr lang="ka-GE" sz="1600" dirty="0" smtClean="0">
                <a:latin typeface="Sylfaen" pitchFamily="18" charset="0"/>
              </a:rPr>
              <a:t>- ელექტროენერგიით მომარაგება</a:t>
            </a:r>
            <a:endParaRPr lang="en-US" sz="1600" dirty="0">
              <a:latin typeface="Sylfaen" pitchFamily="18" charset="0"/>
            </a:endParaRPr>
          </a:p>
        </p:txBody>
      </p:sp>
      <p:sp>
        <p:nvSpPr>
          <p:cNvPr id="17" name="Rectangle 16"/>
          <p:cNvSpPr/>
          <p:nvPr/>
        </p:nvSpPr>
        <p:spPr>
          <a:xfrm>
            <a:off x="304800" y="2286000"/>
            <a:ext cx="8610600" cy="4524315"/>
          </a:xfrm>
          <a:prstGeom prst="rect">
            <a:avLst/>
          </a:prstGeom>
        </p:spPr>
        <p:txBody>
          <a:bodyPr wrap="square">
            <a:spAutoFit/>
          </a:bodyPr>
          <a:lstStyle/>
          <a:p>
            <a:pPr algn="just">
              <a:defRPr/>
            </a:pPr>
            <a:r>
              <a:rPr lang="ka-GE" sz="1600" dirty="0" smtClean="0">
                <a:latin typeface="Sylfaen" pitchFamily="18" charset="0"/>
              </a:rPr>
              <a:t>ცემენტის წარმოების ქარხნისათვის ტერიტორიის შერჩევისას განიხილებოდა ორი ვარიანტი: </a:t>
            </a:r>
            <a:endParaRPr lang="en-US" sz="1600" dirty="0" smtClean="0">
              <a:latin typeface="Sylfaen" pitchFamily="18" charset="0"/>
            </a:endParaRPr>
          </a:p>
          <a:p>
            <a:pPr algn="just">
              <a:defRPr/>
            </a:pPr>
            <a:r>
              <a:rPr lang="ka-GE" sz="1600" b="1" dirty="0" smtClean="0">
                <a:latin typeface="Sylfaen" pitchFamily="18" charset="0"/>
              </a:rPr>
              <a:t>1. ვარიანტი.</a:t>
            </a:r>
            <a:endParaRPr lang="en-US" sz="1600" b="1" dirty="0" smtClean="0">
              <a:latin typeface="Sylfaen" pitchFamily="18" charset="0"/>
            </a:endParaRPr>
          </a:p>
          <a:p>
            <a:pPr algn="just">
              <a:defRPr/>
            </a:pPr>
            <a:r>
              <a:rPr lang="ka-GE" sz="1600" dirty="0" smtClean="0">
                <a:latin typeface="Sylfaen" pitchFamily="18" charset="0"/>
              </a:rPr>
              <a:t>ქ. თბილისში, ისანის რაიონში, ჩოლოყაშვილის ქუჩისა და მდ. მტკვარს შორის არსებულ მიწის </a:t>
            </a:r>
            <a:r>
              <a:rPr lang="ka-GE" sz="1600" dirty="0" smtClean="0">
                <a:latin typeface="Sylfaen" pitchFamily="18" charset="0"/>
              </a:rPr>
              <a:t>ნაკვეთზე, ს/კ </a:t>
            </a:r>
            <a:r>
              <a:rPr lang="pt-BR" sz="1600" dirty="0" smtClean="0">
                <a:latin typeface="Sylfaen" pitchFamily="18" charset="0"/>
              </a:rPr>
              <a:t>01.17.14.003.471</a:t>
            </a:r>
            <a:r>
              <a:rPr lang="ka-GE" sz="1600" dirty="0" smtClean="0">
                <a:latin typeface="Sylfaen" pitchFamily="18" charset="0"/>
              </a:rPr>
              <a:t>. </a:t>
            </a:r>
            <a:r>
              <a:rPr lang="ka-GE" sz="1600" dirty="0" smtClean="0">
                <a:latin typeface="Sylfaen" pitchFamily="18" charset="0"/>
              </a:rPr>
              <a:t>ტერიტორიაზე </a:t>
            </a:r>
            <a:r>
              <a:rPr lang="ka-GE" sz="1600" dirty="0" smtClean="0">
                <a:latin typeface="Sylfaen" pitchFamily="18" charset="0"/>
              </a:rPr>
              <a:t>განთავსებულია </a:t>
            </a:r>
            <a:r>
              <a:rPr lang="de-DE" sz="1600" dirty="0" smtClean="0">
                <a:latin typeface="Sylfaen" pitchFamily="18" charset="0"/>
              </a:rPr>
              <a:t>შეზღუდული პასუხისმგებლობის საზოგადოება “</a:t>
            </a:r>
            <a:r>
              <a:rPr lang="ka-GE" sz="1600" dirty="0" smtClean="0">
                <a:latin typeface="Sylfaen" pitchFamily="18" charset="0"/>
              </a:rPr>
              <a:t>ას კონსტრაქშენ</a:t>
            </a:r>
            <a:r>
              <a:rPr lang="de-DE" sz="1600" dirty="0" smtClean="0">
                <a:latin typeface="Sylfaen" pitchFamily="18" charset="0"/>
              </a:rPr>
              <a:t>"-</a:t>
            </a:r>
            <a:r>
              <a:rPr lang="ka-GE" sz="1600" dirty="0" smtClean="0">
                <a:latin typeface="Sylfaen" pitchFamily="18" charset="0"/>
              </a:rPr>
              <a:t>ის სასაქონლო ბეტონის წარმოების დანადგარი.</a:t>
            </a:r>
            <a:endParaRPr lang="en-US" sz="1600" dirty="0" smtClean="0">
              <a:latin typeface="Sylfaen" pitchFamily="18" charset="0"/>
            </a:endParaRPr>
          </a:p>
          <a:p>
            <a:pPr algn="just">
              <a:defRPr/>
            </a:pPr>
            <a:r>
              <a:rPr lang="ka-GE" sz="1600" dirty="0" smtClean="0">
                <a:latin typeface="Sylfaen" pitchFamily="18" charset="0"/>
              </a:rPr>
              <a:t>აღნიშნული </a:t>
            </a:r>
            <a:r>
              <a:rPr lang="ka-GE" sz="1600" dirty="0" smtClean="0">
                <a:latin typeface="Sylfaen" pitchFamily="18" charset="0"/>
              </a:rPr>
              <a:t>ტერიტორია უზრუნველყოფილია წყალმომარაგების, ელექტრომომარაგებისა და საკანალიზაციო სისტემით, მაგრამ აღნიშნული ტერიტორიაზე ცემენტის დაფქვის დანადგარის განთავსებისათვის არ არსებობს მისთვის საჭირო ანგარის ტიპის შენობა, სადაც განთავსებული იქნებოდა როგორც წისქვილი, ასევე ნედლეულის სასაწყობო ტერიტორიები. ის მოითხოვს დამატებით ხარჯებს მისთვის საჭირო შენობის მშენებლობისათვის.</a:t>
            </a:r>
            <a:endParaRPr lang="en-US" sz="1600" dirty="0" smtClean="0">
              <a:latin typeface="Sylfaen" pitchFamily="18" charset="0"/>
            </a:endParaRPr>
          </a:p>
          <a:p>
            <a:pPr algn="just">
              <a:defRPr/>
            </a:pPr>
            <a:r>
              <a:rPr lang="ka-GE" sz="1600" dirty="0" smtClean="0">
                <a:latin typeface="Sylfaen" pitchFamily="18" charset="0"/>
              </a:rPr>
              <a:t>ტერიტორიაზე </a:t>
            </a:r>
            <a:r>
              <a:rPr lang="ka-GE" sz="1600" dirty="0" smtClean="0">
                <a:latin typeface="Sylfaen" pitchFamily="18" charset="0"/>
              </a:rPr>
              <a:t>განთავსებულია დიდი წარმადობის (230 მ</a:t>
            </a:r>
            <a:r>
              <a:rPr lang="ka-GE" sz="1600" baseline="30000" dirty="0" smtClean="0">
                <a:latin typeface="Sylfaen" pitchFamily="18" charset="0"/>
              </a:rPr>
              <a:t>3</a:t>
            </a:r>
            <a:r>
              <a:rPr lang="ka-GE" sz="1600" dirty="0" smtClean="0">
                <a:latin typeface="Sylfaen" pitchFamily="18" charset="0"/>
              </a:rPr>
              <a:t>/სთ-ში) სასაქონლო ბეტონის წარმოების დანადგარი ცემენტის მიმღები 4 სილოსით, </a:t>
            </a:r>
            <a:r>
              <a:rPr lang="ka-GE" sz="1600" dirty="0" smtClean="0">
                <a:latin typeface="Sylfaen" pitchFamily="18" charset="0"/>
              </a:rPr>
              <a:t>შესაბამისად</a:t>
            </a:r>
            <a:r>
              <a:rPr lang="ka-GE" sz="1600" dirty="0" smtClean="0">
                <a:latin typeface="Sylfaen" pitchFamily="18" charset="0"/>
              </a:rPr>
              <a:t> </a:t>
            </a:r>
            <a:r>
              <a:rPr lang="ka-GE" sz="1600" dirty="0" smtClean="0">
                <a:latin typeface="Sylfaen" pitchFamily="18" charset="0"/>
              </a:rPr>
              <a:t>კუმულაციური ზემოქმედება მნიშვნელოვანი იქნებოდა გარემოს სხვადასხვა კომპონენტებზე, კერძოდ ატმოსფერულ ჰაერზე და ხმაურზე, მით უმეტეს იმის გათვალისწინებით, რომ უახლოესი დასახლებული პუნქტი აღნიშნული ტერიტორიიდან მდებარეობს 120 მეტრში.</a:t>
            </a:r>
            <a:endParaRPr lang="ka-GE" sz="1600" dirty="0">
              <a:latin typeface="Sylfae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rmAutofit fontScale="40000" lnSpcReduction="20000"/>
          </a:bodyPr>
          <a:lstStyle/>
          <a:p>
            <a:pPr marL="0" indent="0" algn="just" eaLnBrk="0" hangingPunct="0">
              <a:buNone/>
              <a:tabLst>
                <a:tab pos="2743200" algn="ctr"/>
                <a:tab pos="5486400" algn="r"/>
              </a:tabLst>
            </a:pPr>
            <a:r>
              <a:rPr lang="ka-GE" sz="4500" b="1" u="sng" dirty="0" smtClean="0">
                <a:latin typeface="Sylfaen" pitchFamily="18" charset="0"/>
                <a:cs typeface="Times New Roman" pitchFamily="18" charset="0"/>
              </a:rPr>
              <a:t>2. ვარიანტი</a:t>
            </a:r>
            <a:r>
              <a:rPr lang="ka-GE" sz="4500" dirty="0" smtClean="0">
                <a:latin typeface="Sylfaen" pitchFamily="18" charset="0"/>
                <a:cs typeface="Times New Roman" pitchFamily="18" charset="0"/>
              </a:rPr>
              <a:t>.</a:t>
            </a:r>
          </a:p>
          <a:p>
            <a:pPr marL="0" indent="0" algn="just" eaLnBrk="0" hangingPunct="0">
              <a:buNone/>
              <a:tabLst>
                <a:tab pos="2743200" algn="ctr"/>
                <a:tab pos="5486400" algn="r"/>
              </a:tabLst>
            </a:pPr>
            <a:endParaRPr lang="en-US" dirty="0" smtClean="0">
              <a:latin typeface="Sylfaen" pitchFamily="18" charset="0"/>
            </a:endParaRPr>
          </a:p>
          <a:p>
            <a:pPr marL="0" indent="0" algn="just" eaLnBrk="0" hangingPunct="0">
              <a:buNone/>
              <a:tabLst>
                <a:tab pos="2743200" algn="ctr"/>
                <a:tab pos="5486400" algn="r"/>
              </a:tabLst>
            </a:pPr>
            <a:r>
              <a:rPr lang="ka-GE" sz="4000" dirty="0" smtClean="0">
                <a:latin typeface="Sylfaen" pitchFamily="18" charset="0"/>
                <a:cs typeface="Times New Roman" pitchFamily="18" charset="0"/>
              </a:rPr>
              <a:t>თეთრიწყაროს რაიონის სოფელ მარბდაში,  </a:t>
            </a:r>
            <a:endParaRPr lang="en-US" sz="4000" dirty="0" smtClean="0">
              <a:latin typeface="Sylfaen" pitchFamily="18" charset="0"/>
            </a:endParaRPr>
          </a:p>
          <a:p>
            <a:pPr marL="0" indent="0" algn="just" eaLnBrk="0" hangingPunct="0">
              <a:buNone/>
              <a:tabLst>
                <a:tab pos="2743200" algn="ctr"/>
                <a:tab pos="5486400" algn="r"/>
              </a:tabLst>
            </a:pPr>
            <a:r>
              <a:rPr lang="ka-GE" sz="4000" dirty="0" smtClean="0">
                <a:latin typeface="Sylfaen" pitchFamily="18" charset="0"/>
                <a:cs typeface="Times New Roman" pitchFamily="18" charset="0"/>
              </a:rPr>
              <a:t>აღნიშნული ტიპის საწარმოსათვის შერჩეული ტერიტორია წარმოადგენს ხელსაყრელ ადგილს ცემენტის წარმოებისათვის, რადგან აღნიშნული ტერიტორიის </a:t>
            </a:r>
            <a:r>
              <a:rPr lang="en-US" sz="4000" dirty="0" smtClean="0">
                <a:latin typeface="Sylfaen" pitchFamily="18" charset="0"/>
              </a:rPr>
              <a:t>მიწის</a:t>
            </a:r>
            <a:r>
              <a:rPr lang="en-US" sz="4000" dirty="0" smtClean="0">
                <a:latin typeface="Sylfaen" pitchFamily="18" charset="0"/>
              </a:rPr>
              <a:t> </a:t>
            </a:r>
            <a:r>
              <a:rPr lang="en-US" sz="4000" dirty="0" smtClean="0">
                <a:latin typeface="Sylfaen" pitchFamily="18" charset="0"/>
              </a:rPr>
              <a:t>ნაკვეთზე</a:t>
            </a:r>
            <a:r>
              <a:rPr lang="en-US" sz="4000" dirty="0" smtClean="0">
                <a:latin typeface="Sylfaen" pitchFamily="18" charset="0"/>
              </a:rPr>
              <a:t> </a:t>
            </a:r>
            <a:r>
              <a:rPr lang="en-US" sz="4000" dirty="0" smtClean="0">
                <a:latin typeface="Sylfaen" pitchFamily="18" charset="0"/>
              </a:rPr>
              <a:t>განლაგებულია</a:t>
            </a:r>
            <a:r>
              <a:rPr lang="en-US" sz="4000" dirty="0" smtClean="0">
                <a:latin typeface="Sylfaen" pitchFamily="18" charset="0"/>
              </a:rPr>
              <a:t> </a:t>
            </a:r>
            <a:r>
              <a:rPr lang="en-US" sz="4000" dirty="0" smtClean="0">
                <a:latin typeface="Sylfaen" pitchFamily="18" charset="0"/>
              </a:rPr>
              <a:t>გასული</a:t>
            </a:r>
            <a:r>
              <a:rPr lang="en-US" sz="4000" dirty="0" smtClean="0">
                <a:latin typeface="Sylfaen" pitchFamily="18" charset="0"/>
              </a:rPr>
              <a:t> </a:t>
            </a:r>
            <a:r>
              <a:rPr lang="en-US" sz="4000" dirty="0" smtClean="0">
                <a:latin typeface="Sylfaen" pitchFamily="18" charset="0"/>
              </a:rPr>
              <a:t>საუკინის</a:t>
            </a:r>
            <a:r>
              <a:rPr lang="en-US" sz="4000" dirty="0" smtClean="0">
                <a:latin typeface="Sylfaen" pitchFamily="18" charset="0"/>
              </a:rPr>
              <a:t> 70-იან </a:t>
            </a:r>
            <a:r>
              <a:rPr lang="en-US" sz="4000" dirty="0" smtClean="0">
                <a:latin typeface="Sylfaen" pitchFamily="18" charset="0"/>
              </a:rPr>
              <a:t>წლებში</a:t>
            </a:r>
            <a:r>
              <a:rPr lang="en-US" sz="4000" dirty="0" smtClean="0">
                <a:latin typeface="Sylfaen" pitchFamily="18" charset="0"/>
              </a:rPr>
              <a:t> </a:t>
            </a:r>
            <a:r>
              <a:rPr lang="en-US" sz="4000" dirty="0" smtClean="0">
                <a:latin typeface="Sylfaen" pitchFamily="18" charset="0"/>
              </a:rPr>
              <a:t>აშენებული</a:t>
            </a:r>
            <a:r>
              <a:rPr lang="en-US" sz="4000" dirty="0" smtClean="0">
                <a:latin typeface="Sylfaen" pitchFamily="18" charset="0"/>
              </a:rPr>
              <a:t>,</a:t>
            </a:r>
            <a:r>
              <a:rPr lang="ka-GE" sz="4000" dirty="0" smtClean="0">
                <a:latin typeface="Sylfaen" pitchFamily="18" charset="0"/>
              </a:rPr>
              <a:t> </a:t>
            </a:r>
            <a:r>
              <a:rPr lang="en-US" sz="4000" dirty="0" smtClean="0">
                <a:latin typeface="Sylfaen" pitchFamily="18" charset="0"/>
              </a:rPr>
              <a:t>ხოლო</a:t>
            </a:r>
            <a:r>
              <a:rPr lang="en-US" sz="4000" dirty="0" smtClean="0">
                <a:latin typeface="Sylfaen" pitchFamily="18" charset="0"/>
              </a:rPr>
              <a:t> </a:t>
            </a:r>
            <a:r>
              <a:rPr lang="en-US" sz="4000" dirty="0" smtClean="0">
                <a:latin typeface="Sylfaen" pitchFamily="18" charset="0"/>
              </a:rPr>
              <a:t>დღეის</a:t>
            </a:r>
            <a:r>
              <a:rPr lang="en-US" sz="4000" dirty="0" smtClean="0">
                <a:latin typeface="Sylfaen" pitchFamily="18" charset="0"/>
              </a:rPr>
              <a:t> </a:t>
            </a:r>
            <a:r>
              <a:rPr lang="en-US" sz="4000" dirty="0" smtClean="0">
                <a:latin typeface="Sylfaen" pitchFamily="18" charset="0"/>
              </a:rPr>
              <a:t>მდგომარეობით</a:t>
            </a:r>
            <a:r>
              <a:rPr lang="en-US" sz="4000" dirty="0" smtClean="0">
                <a:latin typeface="Sylfaen" pitchFamily="18" charset="0"/>
              </a:rPr>
              <a:t> </a:t>
            </a:r>
            <a:r>
              <a:rPr lang="en-US" sz="4000" dirty="0" smtClean="0">
                <a:latin typeface="Sylfaen" pitchFamily="18" charset="0"/>
              </a:rPr>
              <a:t>ამორტიზირებული</a:t>
            </a:r>
            <a:r>
              <a:rPr lang="en-US" sz="4000" dirty="0" smtClean="0">
                <a:latin typeface="Sylfaen" pitchFamily="18" charset="0"/>
              </a:rPr>
              <a:t> </a:t>
            </a:r>
            <a:r>
              <a:rPr lang="en-US" sz="4000" dirty="0" smtClean="0">
                <a:latin typeface="Sylfaen" pitchFamily="18" charset="0"/>
              </a:rPr>
              <a:t>სამეურნეო</a:t>
            </a:r>
            <a:r>
              <a:rPr lang="en-US" sz="4000" dirty="0" smtClean="0">
                <a:latin typeface="Sylfaen" pitchFamily="18" charset="0"/>
              </a:rPr>
              <a:t> </a:t>
            </a:r>
            <a:r>
              <a:rPr lang="en-US" sz="4000" dirty="0" smtClean="0">
                <a:latin typeface="Sylfaen" pitchFamily="18" charset="0"/>
              </a:rPr>
              <a:t>და</a:t>
            </a:r>
            <a:r>
              <a:rPr lang="en-US" sz="4000" dirty="0" smtClean="0">
                <a:latin typeface="Sylfaen" pitchFamily="18" charset="0"/>
              </a:rPr>
              <a:t> </a:t>
            </a:r>
            <a:r>
              <a:rPr lang="en-US" sz="4000" dirty="0" smtClean="0">
                <a:latin typeface="Sylfaen" pitchFamily="18" charset="0"/>
              </a:rPr>
              <a:t>სამეწარმეო</a:t>
            </a:r>
            <a:r>
              <a:rPr lang="ka-GE" sz="4000" dirty="0" smtClean="0">
                <a:latin typeface="Sylfaen" pitchFamily="18" charset="0"/>
              </a:rPr>
              <a:t> </a:t>
            </a:r>
            <a:r>
              <a:rPr lang="en-US" sz="4000" dirty="0" smtClean="0">
                <a:latin typeface="Sylfaen" pitchFamily="18" charset="0"/>
              </a:rPr>
              <a:t>(15ც.) </a:t>
            </a:r>
            <a:r>
              <a:rPr lang="en-US" sz="4000" dirty="0" smtClean="0">
                <a:latin typeface="Sylfaen" pitchFamily="18" charset="0"/>
              </a:rPr>
              <a:t>შენობა-ნაგებობები</a:t>
            </a:r>
            <a:r>
              <a:rPr lang="en-US" sz="4000" dirty="0" smtClean="0">
                <a:latin typeface="Sylfaen" pitchFamily="18" charset="0"/>
              </a:rPr>
              <a:t>. </a:t>
            </a:r>
            <a:endParaRPr lang="ka-GE" sz="4000" dirty="0" smtClean="0">
              <a:latin typeface="Sylfaen" pitchFamily="18" charset="0"/>
            </a:endParaRPr>
          </a:p>
          <a:p>
            <a:pPr marL="0" indent="0" algn="just" eaLnBrk="0" hangingPunct="0">
              <a:buNone/>
              <a:tabLst>
                <a:tab pos="2743200" algn="ctr"/>
                <a:tab pos="5486400" algn="r"/>
              </a:tabLst>
            </a:pPr>
            <a:endParaRPr lang="en-US" sz="4000" dirty="0" smtClean="0">
              <a:latin typeface="Sylfaen" pitchFamily="18" charset="0"/>
            </a:endParaRPr>
          </a:p>
          <a:p>
            <a:pPr marL="0" indent="0" algn="just" eaLnBrk="0" hangingPunct="0">
              <a:buNone/>
              <a:tabLst>
                <a:tab pos="2743200" algn="ctr"/>
                <a:tab pos="5486400" algn="r"/>
              </a:tabLst>
            </a:pPr>
            <a:r>
              <a:rPr lang="ru-RU" sz="4000" dirty="0" smtClean="0">
                <a:latin typeface="Sylfaen" pitchFamily="18" charset="0"/>
              </a:rPr>
              <a:t>საპროექტო ტერიტორიის შიდა საგზაო ინფარსტურქურა  ფონიჭალა-მარნეული - გუგუთი გზატკეცილითან დაკავშირებულია დაზიანებული ასფალტსაფარიანი გზით. მიწის ნაკვეთი დაერთებულია გარე საინჟინრო კომუნიკაციებთან, უზრუნველყოფილია ელექტრობით წყალმომარაგებით.</a:t>
            </a:r>
            <a:endParaRPr lang="en-US" sz="4000" dirty="0" smtClean="0">
              <a:latin typeface="Sylfaen" pitchFamily="18" charset="0"/>
            </a:endParaRPr>
          </a:p>
          <a:p>
            <a:pPr marL="0" indent="0" algn="just" eaLnBrk="0" hangingPunct="0">
              <a:buNone/>
              <a:tabLst>
                <a:tab pos="2743200" algn="ctr"/>
                <a:tab pos="5486400" algn="r"/>
              </a:tabLst>
            </a:pPr>
            <a:r>
              <a:rPr lang="ka-GE" sz="4000" dirty="0" smtClean="0">
                <a:latin typeface="Sylfaen" pitchFamily="18" charset="0"/>
                <a:cs typeface="Times New Roman" pitchFamily="18" charset="0"/>
              </a:rPr>
              <a:t>აღნიშნული ტერიტორიაზე კომუნისტური პერიოდში ფუნქციონირებდა ღვინის ქარხანა და შემდგომ გამოყენებული იყო სხვადასხვა სახის სასაწყობე ტერიტორიად. აღნიშნულ ტერიტორიაზე უკვე არსებულ ანგარის ტიპის ნაგებობაში, რომლის ფართია  3168.45 მ</a:t>
            </a:r>
            <a:r>
              <a:rPr lang="ka-GE" sz="4000" baseline="30000" dirty="0" smtClean="0">
                <a:latin typeface="Sylfaen" pitchFamily="18" charset="0"/>
                <a:cs typeface="Times New Roman" pitchFamily="18" charset="0"/>
              </a:rPr>
              <a:t>2</a:t>
            </a:r>
            <a:r>
              <a:rPr lang="ka-GE" sz="4000" dirty="0" smtClean="0">
                <a:latin typeface="Sylfaen" pitchFamily="18" charset="0"/>
                <a:cs typeface="Times New Roman" pitchFamily="18" charset="0"/>
              </a:rPr>
              <a:t>, განთავსებული იქნება ცემენტის დაფქვისათვის საჭირო ბურთულებიანი წისქვილი და ნედლეულის სასაწყობო ტერიტორიები.</a:t>
            </a:r>
            <a:endParaRPr lang="en-US" sz="4000" dirty="0" smtClean="0">
              <a:latin typeface="Sylfaen" pitchFamily="18" charset="0"/>
            </a:endParaRPr>
          </a:p>
          <a:p>
            <a:pPr marL="0" indent="0" algn="just" eaLnBrk="0" hangingPunct="0">
              <a:buNone/>
              <a:tabLst>
                <a:tab pos="2743200" algn="ctr"/>
                <a:tab pos="5486400" algn="r"/>
              </a:tabLst>
            </a:pPr>
            <a:r>
              <a:rPr lang="ka-GE" sz="4000" dirty="0" smtClean="0">
                <a:latin typeface="Sylfaen" pitchFamily="18" charset="0"/>
                <a:cs typeface="Times New Roman" pitchFamily="18" charset="0"/>
              </a:rPr>
              <a:t>საწარმოსათვის შერჩეული ტერიტორია წარმოადგენს მის საკუთრებას და მისგან უახლოესი დასახლებული პუნქტი დაშორებულია 650 მეტრით, რომელიც საკმარისა ასეთი ტიპის საწარმოს ფუნქციონირებისათვის. ყოველივე აქედან გამომდინარე, არ მომხდარა სხვა ალტერნატიული ადგილების შერჩევა, რადგან ხდება არსებული ცემენტის ქარხნის აღდგენა.</a:t>
            </a:r>
            <a:endParaRPr lang="en-US" sz="4000" dirty="0" smtClean="0">
              <a:latin typeface="Sylfaen" pitchFamily="18" charset="0"/>
            </a:endParaRPr>
          </a:p>
          <a:p>
            <a:pPr marL="0" indent="0" algn="just" eaLnBrk="0" hangingPunct="0">
              <a:buNone/>
              <a:tabLst>
                <a:tab pos="2743200" algn="ctr"/>
                <a:tab pos="5486400" algn="r"/>
              </a:tabLst>
            </a:pPr>
            <a:r>
              <a:rPr lang="ka-GE" sz="4000" dirty="0" smtClean="0">
                <a:latin typeface="Sylfaen" pitchFamily="18" charset="0"/>
                <a:cs typeface="Times New Roman" pitchFamily="18" charset="0"/>
              </a:rPr>
              <a:t>აღნიშულ ტერიტორიაზე უკვე არსებობს ფეკალური წყლების მიღებისათვის ბეტონის ორმო, რომელიც გამოყენებული იქნება საყოფაცხოვრებო-სამეურნეო მიზნებისათვის გამოყენებული წყლების განთავსებისათვის.</a:t>
            </a:r>
            <a:endParaRPr lang="en-US" sz="4000" dirty="0" smtClean="0">
              <a:latin typeface="Sylfaen" pitchFamily="18" charset="0"/>
              <a:cs typeface="Times New Roman" pitchFamily="18" charset="0"/>
            </a:endParaRPr>
          </a:p>
          <a:p>
            <a:pPr marL="0" indent="0" algn="just" eaLnBrk="0" hangingPunct="0">
              <a:buNone/>
              <a:tabLst>
                <a:tab pos="2743200" algn="ctr"/>
                <a:tab pos="5486400" algn="r"/>
              </a:tabLst>
            </a:pPr>
            <a:r>
              <a:rPr lang="en-US" sz="4000" dirty="0" smtClean="0">
                <a:latin typeface="Sylfaen" pitchFamily="18" charset="0"/>
                <a:cs typeface="Times New Roman" pitchFamily="18" charset="0"/>
              </a:rPr>
              <a:t>ყოველივე</a:t>
            </a:r>
            <a:r>
              <a:rPr lang="en-US" sz="4000" dirty="0" smtClean="0">
                <a:latin typeface="Sylfaen" pitchFamily="18" charset="0"/>
                <a:cs typeface="Times New Roman" pitchFamily="18" charset="0"/>
              </a:rPr>
              <a:t> </a:t>
            </a:r>
            <a:r>
              <a:rPr lang="en-US" sz="4000" dirty="0" smtClean="0">
                <a:latin typeface="Sylfaen" pitchFamily="18" charset="0"/>
                <a:cs typeface="Times New Roman" pitchFamily="18" charset="0"/>
              </a:rPr>
              <a:t>ზემოთ</a:t>
            </a:r>
            <a:r>
              <a:rPr lang="en-US" sz="4000" dirty="0" smtClean="0">
                <a:latin typeface="Sylfaen" pitchFamily="18" charset="0"/>
                <a:cs typeface="Times New Roman" pitchFamily="18" charset="0"/>
              </a:rPr>
              <a:t> </a:t>
            </a:r>
            <a:r>
              <a:rPr lang="en-US" sz="4000" dirty="0" smtClean="0">
                <a:latin typeface="Sylfaen" pitchFamily="18" charset="0"/>
                <a:cs typeface="Times New Roman" pitchFamily="18" charset="0"/>
              </a:rPr>
              <a:t>თქმულის</a:t>
            </a:r>
            <a:r>
              <a:rPr lang="en-US" sz="4000" dirty="0" smtClean="0">
                <a:latin typeface="Sylfaen" pitchFamily="18" charset="0"/>
                <a:cs typeface="Times New Roman" pitchFamily="18" charset="0"/>
              </a:rPr>
              <a:t> </a:t>
            </a:r>
            <a:r>
              <a:rPr lang="en-US" sz="4000" dirty="0" smtClean="0">
                <a:latin typeface="Sylfaen" pitchFamily="18" charset="0"/>
                <a:cs typeface="Times New Roman" pitchFamily="18" charset="0"/>
              </a:rPr>
              <a:t>გათვალისწინებით</a:t>
            </a:r>
            <a:r>
              <a:rPr lang="en-US" sz="4000" dirty="0" smtClean="0">
                <a:latin typeface="Sylfaen" pitchFamily="18" charset="0"/>
                <a:cs typeface="Times New Roman" pitchFamily="18" charset="0"/>
              </a:rPr>
              <a:t>, </a:t>
            </a:r>
            <a:r>
              <a:rPr lang="ka-GE" sz="4000" dirty="0" smtClean="0">
                <a:latin typeface="Sylfaen" pitchFamily="18" charset="0"/>
                <a:cs typeface="Times New Roman" pitchFamily="18" charset="0"/>
              </a:rPr>
              <a:t>შერჩეული იქნა მეორე ვარიანტში განხილილი ტერიტორია, რომელიც სრულიად აკმაყოფილებს ასეთი ტიპის საწარმოს ფუნქციონირებისათვის საჭირო მოთხოვნებს</a:t>
            </a:r>
            <a:r>
              <a:rPr lang="en-US" sz="4000" dirty="0" smtClean="0">
                <a:latin typeface="Sylfaen" pitchFamily="18" charset="0"/>
                <a:cs typeface="Times New Roman" pitchFamily="18" charset="0"/>
              </a:rPr>
              <a:t>.</a:t>
            </a:r>
            <a:endParaRPr lang="ka-GE" sz="4000" dirty="0">
              <a:latin typeface="Sylfae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ka-GE" sz="2400" b="1" dirty="0" smtClean="0">
                <a:latin typeface="Sylfaen" panose="010A0502050306030303" pitchFamily="18" charset="0"/>
              </a:rPr>
              <a:t>საქმიანობით გამოწვეული გარემოზე შესაძლო ზემოქმედების მოკლე აღწერა</a:t>
            </a:r>
            <a:r>
              <a:rPr lang="en-US" sz="1800" dirty="0" smtClean="0"/>
              <a:t/>
            </a:r>
            <a:br>
              <a:rPr lang="en-US" sz="1800" dirty="0" smtClean="0"/>
            </a:br>
            <a:endParaRPr lang="en-US" sz="1800" dirty="0"/>
          </a:p>
        </p:txBody>
      </p:sp>
      <p:sp>
        <p:nvSpPr>
          <p:cNvPr id="3" name="Content Placeholder 2"/>
          <p:cNvSpPr>
            <a:spLocks noGrp="1"/>
          </p:cNvSpPr>
          <p:nvPr>
            <p:ph idx="1"/>
          </p:nvPr>
        </p:nvSpPr>
        <p:spPr>
          <a:xfrm>
            <a:off x="457200" y="1676400"/>
            <a:ext cx="8229600" cy="4389120"/>
          </a:xfrm>
        </p:spPr>
        <p:txBody>
          <a:bodyPr>
            <a:normAutofit/>
          </a:bodyPr>
          <a:lstStyle/>
          <a:p>
            <a:pPr>
              <a:buNone/>
            </a:pPr>
            <a:r>
              <a:rPr lang="ka-GE" sz="1800" dirty="0" smtClean="0">
                <a:latin typeface="Sylfaen" pitchFamily="18" charset="0"/>
              </a:rPr>
              <a:t>● ზემოქმედება ატმოსფერულ ჰაერზე და ემისიები</a:t>
            </a:r>
          </a:p>
          <a:p>
            <a:pPr>
              <a:buNone/>
            </a:pPr>
            <a:r>
              <a:rPr lang="ka-GE" sz="1800" dirty="0" smtClean="0">
                <a:latin typeface="Sylfaen" pitchFamily="18" charset="0"/>
              </a:rPr>
              <a:t>● ხმაური; ვიბრაცია</a:t>
            </a:r>
            <a:endParaRPr lang="en-US" sz="1800" dirty="0" smtClean="0">
              <a:latin typeface="Sylfaen" pitchFamily="18" charset="0"/>
            </a:endParaRPr>
          </a:p>
          <a:p>
            <a:pPr>
              <a:buNone/>
            </a:pPr>
            <a:r>
              <a:rPr lang="ka-GE" sz="1800" dirty="0" smtClean="0">
                <a:latin typeface="Sylfaen" pitchFamily="18" charset="0"/>
              </a:rPr>
              <a:t>● ელექტრო მაგნიტური გამოსხივება</a:t>
            </a:r>
            <a:endParaRPr lang="en-US" sz="1800" dirty="0" smtClean="0">
              <a:latin typeface="Sylfaen" pitchFamily="18" charset="0"/>
            </a:endParaRPr>
          </a:p>
          <a:p>
            <a:pPr>
              <a:buNone/>
            </a:pPr>
            <a:r>
              <a:rPr lang="ka-GE" sz="1800" dirty="0" smtClean="0">
                <a:latin typeface="Sylfaen" pitchFamily="18" charset="0"/>
              </a:rPr>
              <a:t>● ზემოქმედება წყლის ხარისხზე</a:t>
            </a:r>
            <a:endParaRPr lang="en-US" sz="1800" dirty="0" smtClean="0">
              <a:latin typeface="Sylfaen" pitchFamily="18" charset="0"/>
            </a:endParaRPr>
          </a:p>
          <a:p>
            <a:pPr>
              <a:buNone/>
            </a:pPr>
            <a:r>
              <a:rPr lang="ka-GE" sz="1800" dirty="0" smtClean="0">
                <a:latin typeface="Sylfaen" pitchFamily="18" charset="0"/>
              </a:rPr>
              <a:t>● ზემოქმედება ცხოველთა სამყაროზე</a:t>
            </a:r>
            <a:endParaRPr lang="en-US" sz="1800" dirty="0" smtClean="0">
              <a:latin typeface="Sylfaen" pitchFamily="18" charset="0"/>
            </a:endParaRPr>
          </a:p>
          <a:p>
            <a:pPr>
              <a:buNone/>
            </a:pPr>
            <a:r>
              <a:rPr lang="ka-GE" sz="1800" dirty="0" smtClean="0">
                <a:latin typeface="Sylfaen" pitchFamily="18" charset="0"/>
              </a:rPr>
              <a:t>● ნარჩენების წარმოქმნა და მათი მართვის პროცესში მოსალოდნელი ზემოქმედება</a:t>
            </a:r>
            <a:endParaRPr lang="en-US" sz="1800" dirty="0" smtClean="0">
              <a:latin typeface="Sylfaen" pitchFamily="18" charset="0"/>
            </a:endParaRPr>
          </a:p>
          <a:p>
            <a:pPr>
              <a:buNone/>
            </a:pPr>
            <a:r>
              <a:rPr lang="ka-GE" sz="1800" dirty="0" smtClean="0">
                <a:latin typeface="Sylfaen" pitchFamily="18" charset="0"/>
              </a:rPr>
              <a:t>● ზემოქმედება ადამიანის ჯანმრთელობასა და უსაფრთხოებაზე</a:t>
            </a:r>
            <a:endParaRPr lang="en-US" sz="1800" dirty="0" smtClean="0">
              <a:latin typeface="Sylfaen" pitchFamily="18" charset="0"/>
            </a:endParaRPr>
          </a:p>
          <a:p>
            <a:pPr>
              <a:buNone/>
            </a:pPr>
            <a:r>
              <a:rPr lang="ka-GE" sz="1800" dirty="0" smtClean="0">
                <a:latin typeface="Sylfaen" pitchFamily="18" charset="0"/>
              </a:rPr>
              <a:t>● ნიადაგის; გრუნტის და მიწისქვეშა წყლების დაბინძურების რისკები </a:t>
            </a:r>
            <a:endParaRPr lang="en-US" sz="1800" dirty="0" smtClean="0">
              <a:latin typeface="Sylfaen" pitchFamily="18" charset="0"/>
            </a:endParaRPr>
          </a:p>
          <a:p>
            <a:pPr>
              <a:buNone/>
            </a:pPr>
            <a:r>
              <a:rPr lang="ka-GE" sz="1800" dirty="0" smtClean="0">
                <a:latin typeface="Sylfaen" pitchFamily="18" charset="0"/>
              </a:rPr>
              <a:t>● კუმულაციური ზემოქმედება</a:t>
            </a:r>
            <a:endParaRPr lang="en-US" sz="1800" dirty="0" smtClean="0">
              <a:latin typeface="Sylfaen" pitchFamily="18" charset="0"/>
            </a:endParaRP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381000"/>
          </a:xfrm>
        </p:spPr>
        <p:txBody>
          <a:bodyPr>
            <a:noAutofit/>
          </a:bodyPr>
          <a:lstStyle/>
          <a:p>
            <a:r>
              <a:rPr lang="ka-GE" sz="2400" b="1" dirty="0" smtClean="0">
                <a:latin typeface="Sylfaen" pitchFamily="18" charset="0"/>
              </a:rPr>
              <a:t>ზემოქმედება ატმოსფერულ ჰაერზე და ემისიები</a:t>
            </a:r>
            <a:endParaRPr lang="en-US" sz="2400" b="1" dirty="0">
              <a:latin typeface="Sylfaen" pitchFamily="18" charset="0"/>
            </a:endParaRPr>
          </a:p>
        </p:txBody>
      </p:sp>
      <p:sp>
        <p:nvSpPr>
          <p:cNvPr id="4" name="Rectangle 3"/>
          <p:cNvSpPr/>
          <p:nvPr/>
        </p:nvSpPr>
        <p:spPr>
          <a:xfrm>
            <a:off x="533400" y="1524000"/>
            <a:ext cx="2919389" cy="338554"/>
          </a:xfrm>
          <a:prstGeom prst="rect">
            <a:avLst/>
          </a:prstGeom>
        </p:spPr>
        <p:txBody>
          <a:bodyPr wrap="none">
            <a:spAutoFit/>
          </a:bodyPr>
          <a:lstStyle/>
          <a:p>
            <a:r>
              <a:rPr lang="ka-GE" sz="1600" dirty="0" smtClean="0">
                <a:latin typeface="Sylfaen" panose="010A0502050306030303" pitchFamily="18" charset="0"/>
              </a:rPr>
              <a:t>ცემენტის დაფქვის წისქვილი</a:t>
            </a:r>
            <a:endParaRPr lang="en-US" sz="1600" dirty="0"/>
          </a:p>
        </p:txBody>
      </p:sp>
      <p:sp>
        <p:nvSpPr>
          <p:cNvPr id="5" name="Rectangle 4"/>
          <p:cNvSpPr/>
          <p:nvPr/>
        </p:nvSpPr>
        <p:spPr>
          <a:xfrm>
            <a:off x="4419600" y="1371600"/>
            <a:ext cx="4419600" cy="584775"/>
          </a:xfrm>
          <a:prstGeom prst="rect">
            <a:avLst/>
          </a:prstGeom>
        </p:spPr>
        <p:txBody>
          <a:bodyPr wrap="square">
            <a:spAutoFit/>
          </a:bodyPr>
          <a:lstStyle/>
          <a:p>
            <a:r>
              <a:rPr lang="ka-GE" sz="1600" dirty="0" smtClean="0">
                <a:latin typeface="Sylfaen" pitchFamily="18" charset="0"/>
              </a:rPr>
              <a:t>ნედლეულის მიღება-დასაწყოების ტერიტორიები, მიმღები ბუნკერი</a:t>
            </a:r>
            <a:endParaRPr lang="en-US" sz="1600" dirty="0">
              <a:latin typeface="Sylfaen" pitchFamily="18" charset="0"/>
            </a:endParaRPr>
          </a:p>
        </p:txBody>
      </p:sp>
      <p:sp>
        <p:nvSpPr>
          <p:cNvPr id="6" name="Rectangle 5"/>
          <p:cNvSpPr/>
          <p:nvPr/>
        </p:nvSpPr>
        <p:spPr>
          <a:xfrm>
            <a:off x="1066800" y="2133600"/>
            <a:ext cx="6019800" cy="338554"/>
          </a:xfrm>
          <a:prstGeom prst="rect">
            <a:avLst/>
          </a:prstGeom>
        </p:spPr>
        <p:txBody>
          <a:bodyPr wrap="square">
            <a:spAutoFit/>
          </a:bodyPr>
          <a:lstStyle/>
          <a:p>
            <a:pPr algn="just"/>
            <a:r>
              <a:rPr lang="ka-GE" sz="1600" dirty="0" smtClean="0">
                <a:latin typeface="Sylfaen" pitchFamily="18" charset="0"/>
              </a:rPr>
              <a:t>ცემენტის სილოსები, დაფასოვება და ავტოტრანსპორზე გაცემა</a:t>
            </a:r>
            <a:endParaRPr lang="en-US" sz="1600" dirty="0">
              <a:latin typeface="Sylfaen" pitchFamily="18" charset="0"/>
            </a:endParaRPr>
          </a:p>
        </p:txBody>
      </p:sp>
      <p:cxnSp>
        <p:nvCxnSpPr>
          <p:cNvPr id="7" name="Straight Arrow Connector 6"/>
          <p:cNvCxnSpPr/>
          <p:nvPr/>
        </p:nvCxnSpPr>
        <p:spPr>
          <a:xfrm flipH="1">
            <a:off x="2895600" y="609600"/>
            <a:ext cx="1021385" cy="545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43400" y="685800"/>
            <a:ext cx="1150315" cy="545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38600" y="990600"/>
            <a:ext cx="0" cy="1090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000" y="2971800"/>
            <a:ext cx="7772400" cy="584775"/>
          </a:xfrm>
          <a:prstGeom prst="rect">
            <a:avLst/>
          </a:prstGeom>
        </p:spPr>
        <p:txBody>
          <a:bodyPr wrap="square">
            <a:spAutoFit/>
          </a:bodyPr>
          <a:lstStyle/>
          <a:p>
            <a:pPr algn="ctr"/>
            <a:r>
              <a:rPr lang="ka-GE" sz="1600" dirty="0" smtClean="0">
                <a:latin typeface="Sylfaen" pitchFamily="18" charset="0"/>
              </a:rPr>
              <a:t>გარემოში გამოიფრქვევა შემდეგი მავნე ნივთიერებები: </a:t>
            </a:r>
            <a:r>
              <a:rPr lang="en-US" sz="1600" dirty="0" smtClean="0">
                <a:latin typeface="Sylfaen" pitchFamily="18" charset="0"/>
              </a:rPr>
              <a:t> </a:t>
            </a:r>
            <a:r>
              <a:rPr lang="ka-GE" sz="1600" b="1" i="1" dirty="0" smtClean="0">
                <a:latin typeface="Sylfaen" pitchFamily="18" charset="0"/>
              </a:rPr>
              <a:t>არაორგანული მტვერი, და ცემენტის მტვერი</a:t>
            </a:r>
            <a:r>
              <a:rPr lang="ka-GE" sz="1600" i="1" dirty="0" smtClean="0">
                <a:latin typeface="Sylfaen" pitchFamily="18" charset="0"/>
              </a:rPr>
              <a:t>.</a:t>
            </a:r>
            <a:endParaRPr lang="en-US" sz="1600" i="1" dirty="0">
              <a:latin typeface="Sylfaen" pitchFamily="18" charset="0"/>
            </a:endParaRPr>
          </a:p>
        </p:txBody>
      </p:sp>
      <p:cxnSp>
        <p:nvCxnSpPr>
          <p:cNvPr id="11" name="Straight Arrow Connector 10"/>
          <p:cNvCxnSpPr/>
          <p:nvPr/>
        </p:nvCxnSpPr>
        <p:spPr>
          <a:xfrm>
            <a:off x="4038600" y="2514600"/>
            <a:ext cx="0" cy="347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idx="1"/>
          </p:nvPr>
        </p:nvPicPr>
        <p:blipFill>
          <a:blip r:embed="rId2"/>
          <a:srcRect/>
          <a:stretch>
            <a:fillRect/>
          </a:stretch>
        </p:blipFill>
        <p:spPr bwMode="auto">
          <a:xfrm>
            <a:off x="685800" y="3810000"/>
            <a:ext cx="7727986" cy="2209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33400"/>
          </a:xfrm>
        </p:spPr>
        <p:txBody>
          <a:bodyPr>
            <a:noAutofit/>
          </a:bodyPr>
          <a:lstStyle/>
          <a:p>
            <a:r>
              <a:rPr lang="pt-BR" sz="2400" b="1" dirty="0" smtClean="0">
                <a:latin typeface="Sylfaen" pitchFamily="18" charset="0"/>
              </a:rPr>
              <a:t>ატმოსფერულ ჰაერში მავნე ნივთიერებათა გაბნევის ანგარიშის შედეგთა ანალიზი</a:t>
            </a:r>
            <a:endParaRPr lang="en-US" sz="2400" b="1" dirty="0">
              <a:latin typeface="Sylfaen" pitchFamily="18" charset="0"/>
            </a:endParaRPr>
          </a:p>
        </p:txBody>
      </p:sp>
      <p:sp>
        <p:nvSpPr>
          <p:cNvPr id="3" name="Content Placeholder 2"/>
          <p:cNvSpPr>
            <a:spLocks noGrp="1"/>
          </p:cNvSpPr>
          <p:nvPr>
            <p:ph idx="1"/>
          </p:nvPr>
        </p:nvSpPr>
        <p:spPr>
          <a:xfrm>
            <a:off x="533400" y="1143000"/>
            <a:ext cx="8229600" cy="2133600"/>
          </a:xfrm>
        </p:spPr>
        <p:txBody>
          <a:bodyPr>
            <a:normAutofit lnSpcReduction="10000"/>
          </a:bodyPr>
          <a:lstStyle/>
          <a:p>
            <a:pPr marL="0" indent="0" algn="just">
              <a:buNone/>
            </a:pPr>
            <a:r>
              <a:rPr lang="en-US" sz="1600" dirty="0" smtClean="0">
                <a:latin typeface="Sylfaen" pitchFamily="18" charset="0"/>
              </a:rPr>
              <a:t>რადგან</a:t>
            </a:r>
            <a:r>
              <a:rPr lang="en-US" sz="1600" dirty="0" smtClean="0">
                <a:latin typeface="Sylfaen" pitchFamily="18" charset="0"/>
              </a:rPr>
              <a:t> </a:t>
            </a:r>
            <a:r>
              <a:rPr lang="en-US" sz="1600" dirty="0" smtClean="0">
                <a:latin typeface="Sylfaen" pitchFamily="18" charset="0"/>
              </a:rPr>
              <a:t>უახლოესი</a:t>
            </a:r>
            <a:r>
              <a:rPr lang="en-US" sz="1600" dirty="0" smtClean="0">
                <a:latin typeface="Sylfaen" pitchFamily="18" charset="0"/>
              </a:rPr>
              <a:t> </a:t>
            </a:r>
            <a:r>
              <a:rPr lang="en-US" sz="1600" dirty="0" smtClean="0">
                <a:latin typeface="Sylfaen" pitchFamily="18" charset="0"/>
              </a:rPr>
              <a:t>დასახლებული</a:t>
            </a:r>
            <a:r>
              <a:rPr lang="en-US" sz="1600" dirty="0" smtClean="0">
                <a:latin typeface="Sylfaen" pitchFamily="18" charset="0"/>
              </a:rPr>
              <a:t> </a:t>
            </a:r>
            <a:r>
              <a:rPr lang="en-US" sz="1600" dirty="0" smtClean="0">
                <a:latin typeface="Sylfaen" pitchFamily="18" charset="0"/>
              </a:rPr>
              <a:t>პუნქტი</a:t>
            </a:r>
            <a:r>
              <a:rPr lang="en-US" sz="1600" dirty="0" smtClean="0">
                <a:latin typeface="Sylfaen" pitchFamily="18" charset="0"/>
              </a:rPr>
              <a:t> </a:t>
            </a:r>
            <a:r>
              <a:rPr lang="ka-GE" sz="1600" dirty="0" smtClean="0">
                <a:latin typeface="Sylfaen" pitchFamily="18" charset="0"/>
              </a:rPr>
              <a:t>დაშორებულია 650 მეტრით</a:t>
            </a:r>
            <a:r>
              <a:rPr lang="en-US" sz="1600" dirty="0" smtClean="0">
                <a:latin typeface="Sylfaen" pitchFamily="18" charset="0"/>
              </a:rPr>
              <a:t>, </a:t>
            </a:r>
            <a:r>
              <a:rPr lang="ka-GE" sz="1600" dirty="0" smtClean="0">
                <a:latin typeface="Sylfaen" pitchFamily="18" charset="0"/>
              </a:rPr>
              <a:t>ამიტომ  </a:t>
            </a:r>
            <a:r>
              <a:rPr lang="en-US" sz="1600" dirty="0" smtClean="0">
                <a:latin typeface="Sylfaen" pitchFamily="18" charset="0"/>
              </a:rPr>
              <a:t>ჰაერის</a:t>
            </a:r>
            <a:r>
              <a:rPr lang="en-US" sz="1600" dirty="0" smtClean="0">
                <a:latin typeface="Sylfaen" pitchFamily="18" charset="0"/>
              </a:rPr>
              <a:t> </a:t>
            </a:r>
            <a:r>
              <a:rPr lang="en-US" sz="1600" dirty="0" smtClean="0">
                <a:latin typeface="Sylfaen" pitchFamily="18" charset="0"/>
              </a:rPr>
              <a:t>ხარისხის</a:t>
            </a:r>
            <a:r>
              <a:rPr lang="en-US" sz="1600" dirty="0" smtClean="0">
                <a:latin typeface="Sylfaen" pitchFamily="18" charset="0"/>
              </a:rPr>
              <a:t> </a:t>
            </a:r>
            <a:r>
              <a:rPr lang="en-US" sz="1600" dirty="0" smtClean="0">
                <a:latin typeface="Sylfaen" pitchFamily="18" charset="0"/>
              </a:rPr>
              <a:t>მოდელირება</a:t>
            </a:r>
            <a:r>
              <a:rPr lang="en-US" sz="1600" dirty="0" smtClean="0">
                <a:latin typeface="Sylfaen" pitchFamily="18" charset="0"/>
              </a:rPr>
              <a:t> </a:t>
            </a:r>
            <a:r>
              <a:rPr lang="en-US" sz="1600" dirty="0" smtClean="0">
                <a:latin typeface="Sylfaen" pitchFamily="18" charset="0"/>
              </a:rPr>
              <a:t>შესრულდ</a:t>
            </a:r>
            <a:r>
              <a:rPr lang="ka-GE" sz="1600" dirty="0" smtClean="0">
                <a:latin typeface="Sylfaen" pitchFamily="18" charset="0"/>
              </a:rPr>
              <a:t>ებ</a:t>
            </a:r>
            <a:r>
              <a:rPr lang="en-US" sz="1600" dirty="0" smtClean="0">
                <a:latin typeface="Sylfaen" pitchFamily="18" charset="0"/>
              </a:rPr>
              <a:t>ა </a:t>
            </a:r>
            <a:r>
              <a:rPr lang="en-US" sz="1600" dirty="0" smtClean="0">
                <a:latin typeface="Sylfaen" pitchFamily="18" charset="0"/>
              </a:rPr>
              <a:t>ობიექტის</a:t>
            </a:r>
            <a:r>
              <a:rPr lang="en-US" sz="1600" dirty="0" smtClean="0">
                <a:latin typeface="Sylfaen" pitchFamily="18" charset="0"/>
              </a:rPr>
              <a:t> </a:t>
            </a:r>
            <a:r>
              <a:rPr lang="en-US" sz="1600" dirty="0" smtClean="0">
                <a:latin typeface="Sylfaen" pitchFamily="18" charset="0"/>
              </a:rPr>
              <a:t>წყაროებიდან</a:t>
            </a:r>
            <a:r>
              <a:rPr lang="en-US" sz="1600" dirty="0" smtClean="0">
                <a:latin typeface="Sylfaen" pitchFamily="18" charset="0"/>
              </a:rPr>
              <a:t> </a:t>
            </a:r>
            <a:r>
              <a:rPr lang="ka-GE" sz="1600" dirty="0" smtClean="0">
                <a:latin typeface="Sylfaen" pitchFamily="18" charset="0"/>
              </a:rPr>
              <a:t>500 მეტრიან რადიუსის ზონის წერტილებში, ანუ შემდეგ კორდინატებზე:</a:t>
            </a:r>
            <a:endParaRPr lang="en-US" sz="1600" dirty="0" smtClean="0">
              <a:latin typeface="Sylfaen" pitchFamily="18" charset="0"/>
            </a:endParaRPr>
          </a:p>
          <a:p>
            <a:pPr marL="0" indent="0" algn="just">
              <a:buNone/>
            </a:pPr>
            <a:r>
              <a:rPr lang="ka-GE" sz="1600" dirty="0" smtClean="0">
                <a:latin typeface="Sylfaen" pitchFamily="18" charset="0"/>
              </a:rPr>
              <a:t>1- (0; 500);  2 – (0; -500); 3 – (500; 0); 4 – (-500; 0).</a:t>
            </a:r>
            <a:endParaRPr lang="en-US" sz="1600" dirty="0" smtClean="0">
              <a:latin typeface="Sylfaen" pitchFamily="18" charset="0"/>
            </a:endParaRPr>
          </a:p>
          <a:p>
            <a:pPr marL="0" indent="0" algn="just">
              <a:buNone/>
            </a:pPr>
            <a:r>
              <a:rPr lang="pt-BR" sz="1600" dirty="0" smtClean="0">
                <a:latin typeface="Sylfaen" pitchFamily="18" charset="0"/>
              </a:rPr>
              <a:t>გათვლები განხორციელდა იმ შემთხვევისათვის, როცა ერთდროულად აფრქვევს ყველა წყარო, რაც შეყვანილ იქნა კომპიუტერში, მოცემულია დანართის პირველ ფურცელზე. ასევე გათვალისწინებული იქნა </a:t>
            </a:r>
            <a:r>
              <a:rPr lang="ka-GE" sz="1600" dirty="0" smtClean="0">
                <a:latin typeface="Sylfaen" pitchFamily="18" charset="0"/>
              </a:rPr>
              <a:t>ფონური მახასიათებლები ქალაქის მოსახლეობის რიცხოვნობის გათვალისწინებით </a:t>
            </a:r>
            <a:r>
              <a:rPr lang="en-US" sz="1600" dirty="0" smtClean="0">
                <a:latin typeface="Sylfaen" pitchFamily="18" charset="0"/>
              </a:rPr>
              <a:t>(10000-ზე </a:t>
            </a:r>
            <a:r>
              <a:rPr lang="en-US" sz="1600" dirty="0" smtClean="0">
                <a:latin typeface="Sylfaen" pitchFamily="18" charset="0"/>
              </a:rPr>
              <a:t>ნაკლები</a:t>
            </a:r>
            <a:r>
              <a:rPr lang="en-US" sz="1600" dirty="0" smtClean="0">
                <a:latin typeface="Sylfaen" pitchFamily="18" charset="0"/>
              </a:rPr>
              <a:t>)</a:t>
            </a:r>
            <a:r>
              <a:rPr lang="ka-GE" sz="1600" dirty="0" smtClean="0">
                <a:latin typeface="Sylfaen" pitchFamily="18" charset="0"/>
              </a:rPr>
              <a:t>.</a:t>
            </a:r>
          </a:p>
          <a:p>
            <a:pPr marL="0" indent="0" algn="just">
              <a:buNone/>
            </a:pPr>
            <a:endParaRPr lang="ka-GE" sz="1400" i="1" dirty="0" smtClean="0"/>
          </a:p>
          <a:p>
            <a:pPr marL="0" indent="0" algn="just">
              <a:buNone/>
            </a:pPr>
            <a:endParaRPr lang="en-US" sz="1400" dirty="0"/>
          </a:p>
        </p:txBody>
      </p:sp>
      <p:pic>
        <p:nvPicPr>
          <p:cNvPr id="2050" name="Picture 2"/>
          <p:cNvPicPr>
            <a:picLocks noChangeAspect="1" noChangeArrowheads="1"/>
          </p:cNvPicPr>
          <p:nvPr/>
        </p:nvPicPr>
        <p:blipFill>
          <a:blip r:embed="rId2"/>
          <a:srcRect/>
          <a:stretch>
            <a:fillRect/>
          </a:stretch>
        </p:blipFill>
        <p:spPr bwMode="auto">
          <a:xfrm>
            <a:off x="381000" y="3657600"/>
            <a:ext cx="8534400" cy="273744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latin typeface="Sylfaen" pitchFamily="18" charset="0"/>
              </a:rPr>
              <a:t>საკანონმდებლო მოთხოვნები</a:t>
            </a:r>
            <a:endParaRPr lang="en-US" sz="2400" dirty="0">
              <a:latin typeface="Sylfaen" pitchFamily="18" charset="0"/>
            </a:endParaRPr>
          </a:p>
        </p:txBody>
      </p:sp>
      <p:sp>
        <p:nvSpPr>
          <p:cNvPr id="3" name="Content Placeholder 2"/>
          <p:cNvSpPr>
            <a:spLocks noGrp="1"/>
          </p:cNvSpPr>
          <p:nvPr>
            <p:ph idx="1"/>
          </p:nvPr>
        </p:nvSpPr>
        <p:spPr>
          <a:xfrm>
            <a:off x="457200" y="1600200"/>
            <a:ext cx="8229600" cy="5029200"/>
          </a:xfrm>
        </p:spPr>
        <p:txBody>
          <a:bodyPr>
            <a:normAutofit fontScale="47500" lnSpcReduction="20000"/>
          </a:bodyPr>
          <a:lstStyle/>
          <a:p>
            <a:pPr marL="0" indent="0">
              <a:buNone/>
            </a:pPr>
            <a:r>
              <a:rPr lang="ka-GE" sz="4000" b="1" i="1" dirty="0" smtClean="0"/>
              <a:t>საქართველოს კანონის ,,გარემოსდაცვითი შეფასების კოდექსი’’-ს მე-10 მუხლის მე-3 ნაწილის თანახმად გზშ-ს ანგარიში უნდა მოიცავდეს:</a:t>
            </a:r>
          </a:p>
          <a:p>
            <a:pPr marL="0" indent="0">
              <a:buNone/>
            </a:pPr>
            <a:endParaRPr lang="ka-GE" sz="4000" dirty="0" smtClean="0"/>
          </a:p>
          <a:p>
            <a:pPr algn="just"/>
            <a:r>
              <a:rPr lang="ka-GE" sz="3400" dirty="0" smtClean="0">
                <a:latin typeface="Sylfaen" pitchFamily="18" charset="0"/>
              </a:rPr>
              <a:t>ინფორმაციას დაგეგმილი საქმიანობის, მისი განხორციელების ადგილის, ფიზიკური მახასიათებლების, ალტერნატივების, საპროექტო ტერიტორიის მიწის კატეგორიის, მშენებლობის და ექსპლუატაციის ეტაპზე შესაძლო უარყოფითი შედეგების, სადემონტაჟო სამუშაოების, ნარჩენების წარმოქმნის და მართვის შესახებ;</a:t>
            </a:r>
          </a:p>
          <a:p>
            <a:pPr algn="just"/>
            <a:endParaRPr lang="ka-GE" sz="3400" dirty="0" smtClean="0">
              <a:latin typeface="Sylfaen" pitchFamily="18" charset="0"/>
            </a:endParaRPr>
          </a:p>
          <a:p>
            <a:pPr algn="just"/>
            <a:r>
              <a:rPr lang="ka-GE" sz="3400" dirty="0" smtClean="0">
                <a:latin typeface="Sylfaen" pitchFamily="18" charset="0"/>
              </a:rPr>
              <a:t>ინფორმაციას დაგეგმილი საქმიანობის განხორციელებით გარემოზე, ადამიანის ჯანმრთელობაზე, ბიომრავალფეროვნებაზე, წყალზე, ჰაერზე, ნიადაგზე, მიწაზე, კლიმატზე, ლანდშაპტზე, კულტურულ მემკვიდრეობაზე და მატერიალურ ფასეულობებზე ზემოქმედების შესახებ. </a:t>
            </a:r>
          </a:p>
          <a:p>
            <a:pPr algn="just"/>
            <a:endParaRPr lang="ka-GE" sz="3400" dirty="0" smtClean="0">
              <a:latin typeface="Sylfaen" pitchFamily="18" charset="0"/>
            </a:endParaRPr>
          </a:p>
          <a:p>
            <a:pPr algn="just"/>
            <a:r>
              <a:rPr lang="ka-GE" sz="3400" dirty="0" smtClean="0">
                <a:latin typeface="Sylfaen" pitchFamily="18" charset="0"/>
              </a:rPr>
              <a:t>ინფორმაციას დაგეგმილი საქმიანობის განხორციელების შედეგად შესაძლო ინციდენტების განსაზღვრისა და მათი შედეგების შეფასების შესახებ, მათ შორის, ავარიულ სიტუაციებზე რეაგირების სამოქმედო გეგმას;</a:t>
            </a:r>
            <a:endParaRPr lang="en-US" sz="3400" dirty="0" smtClean="0">
              <a:latin typeface="Sylfaen" pitchFamily="18" charset="0"/>
            </a:endParaRPr>
          </a:p>
          <a:p>
            <a:pPr algn="just"/>
            <a:endParaRPr lang="en-US" sz="3400" dirty="0" smtClean="0">
              <a:latin typeface="Sylfaen" pitchFamily="18" charset="0"/>
            </a:endParaRPr>
          </a:p>
          <a:p>
            <a:pPr algn="just"/>
            <a:r>
              <a:rPr lang="ka-GE" sz="3400" dirty="0" smtClean="0">
                <a:latin typeface="Sylfaen" pitchFamily="18" charset="0"/>
              </a:rPr>
              <a:t>გარემოსა და ადამიანის ჯანმრთელობაზე დაგეგმილი საქმიანობის განხორციელებით გამოწვეული უარყოფითი ზემოქმედების შედეგების, მათი თავიდან აცილების, შემცირების, შერბილებისა და კომპენსაციის ღონისძიებათა შესახებ.</a:t>
            </a:r>
          </a:p>
          <a:p>
            <a:pPr marL="0" indent="0" algn="just">
              <a:buNone/>
            </a:pPr>
            <a:endParaRPr lang="ka-GE"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685800"/>
          </a:xfrm>
        </p:spPr>
        <p:txBody>
          <a:bodyPr>
            <a:normAutofit/>
          </a:bodyPr>
          <a:lstStyle/>
          <a:p>
            <a:pPr algn="ctr"/>
            <a:r>
              <a:rPr lang="ka-GE" sz="2400" b="1" u="sng" dirty="0" smtClean="0">
                <a:latin typeface="Sylfaen" pitchFamily="18" charset="0"/>
              </a:rPr>
              <a:t>ხმაური </a:t>
            </a:r>
            <a:r>
              <a:rPr lang="en-US" sz="2400" b="1" u="sng" dirty="0" smtClean="0">
                <a:latin typeface="Sylfaen" pitchFamily="18" charset="0"/>
              </a:rPr>
              <a:t>  </a:t>
            </a:r>
            <a:r>
              <a:rPr lang="ka-GE" sz="2400" b="1" u="sng" dirty="0" smtClean="0">
                <a:latin typeface="Sylfaen" pitchFamily="18" charset="0"/>
              </a:rPr>
              <a:t>   </a:t>
            </a:r>
            <a:r>
              <a:rPr lang="ka-GE" sz="2400" u="sng" dirty="0" smtClean="0">
                <a:latin typeface="Sylfaen" pitchFamily="18" charset="0"/>
              </a:rPr>
              <a:t> </a:t>
            </a:r>
            <a:r>
              <a:rPr lang="ka-GE" sz="2400" dirty="0" smtClean="0">
                <a:latin typeface="Sylfaen" pitchFamily="18" charset="0"/>
              </a:rPr>
              <a:t>                    </a:t>
            </a:r>
            <a:r>
              <a:rPr lang="en-US" sz="2400" dirty="0" smtClean="0">
                <a:latin typeface="Sylfaen" pitchFamily="18" charset="0"/>
              </a:rPr>
              <a:t>           </a:t>
            </a:r>
            <a:r>
              <a:rPr lang="ka-GE" sz="2400" b="1" u="sng" dirty="0" smtClean="0">
                <a:latin typeface="Sylfaen" pitchFamily="18" charset="0"/>
              </a:rPr>
              <a:t>ვიბრაცია</a:t>
            </a:r>
            <a:endParaRPr lang="ka-GE" sz="2400" b="1" u="sng" dirty="0">
              <a:latin typeface="Sylfaen" pitchFamily="18" charset="0"/>
            </a:endParaRPr>
          </a:p>
        </p:txBody>
      </p:sp>
      <p:sp>
        <p:nvSpPr>
          <p:cNvPr id="13" name="Content Placeholder 12"/>
          <p:cNvSpPr>
            <a:spLocks noGrp="1"/>
          </p:cNvSpPr>
          <p:nvPr>
            <p:ph idx="1"/>
          </p:nvPr>
        </p:nvSpPr>
        <p:spPr>
          <a:xfrm>
            <a:off x="533400" y="4267200"/>
            <a:ext cx="82296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indent="0" algn="just">
              <a:buNone/>
            </a:pPr>
            <a:r>
              <a:rPr lang="ka-GE" sz="1600" dirty="0">
                <a:latin typeface="Sylfaen" panose="010A0502050306030303" pitchFamily="18" charset="0"/>
              </a:rPr>
              <a:t>ხმაური არის სხვადასხვა სიხშირის და ინტენსივობის ბგერების </a:t>
            </a:r>
            <a:r>
              <a:rPr lang="ka-GE" sz="1600" dirty="0" smtClean="0">
                <a:latin typeface="Sylfaen" panose="010A0502050306030303" pitchFamily="18" charset="0"/>
              </a:rPr>
              <a:t>მოუწესრიგებელი</a:t>
            </a:r>
            <a:r>
              <a:rPr lang="en-US" sz="1600" dirty="0" smtClean="0">
                <a:latin typeface="Sylfaen" panose="010A0502050306030303" pitchFamily="18" charset="0"/>
              </a:rPr>
              <a:t> </a:t>
            </a:r>
            <a:r>
              <a:rPr lang="ka-GE" sz="1600" dirty="0" smtClean="0">
                <a:latin typeface="Sylfaen" panose="010A0502050306030303" pitchFamily="18" charset="0"/>
              </a:rPr>
              <a:t>ერთობლიობა</a:t>
            </a:r>
            <a:r>
              <a:rPr lang="ka-GE" sz="1600" dirty="0">
                <a:latin typeface="Sylfaen" panose="010A0502050306030303" pitchFamily="18" charset="0"/>
              </a:rPr>
              <a:t>, რომელსაც შეუძლია გამოიწვიოს </a:t>
            </a:r>
            <a:r>
              <a:rPr lang="ka-GE" sz="1600" dirty="0" smtClean="0">
                <a:latin typeface="Sylfaen" panose="010A0502050306030303" pitchFamily="18" charset="0"/>
              </a:rPr>
              <a:t>მავნე</a:t>
            </a:r>
            <a:r>
              <a:rPr lang="en-US" sz="1600" dirty="0" smtClean="0">
                <a:latin typeface="Sylfaen" panose="010A0502050306030303" pitchFamily="18" charset="0"/>
              </a:rPr>
              <a:t> </a:t>
            </a:r>
            <a:r>
              <a:rPr lang="ka-GE" sz="1600" dirty="0" smtClean="0">
                <a:latin typeface="Sylfaen" panose="010A0502050306030303" pitchFamily="18" charset="0"/>
              </a:rPr>
              <a:t>ზემოქმედება ადამიანის</a:t>
            </a:r>
            <a:r>
              <a:rPr lang="en-US" sz="1600" dirty="0" smtClean="0">
                <a:latin typeface="Sylfaen" panose="010A0502050306030303" pitchFamily="18" charset="0"/>
              </a:rPr>
              <a:t> </a:t>
            </a:r>
            <a:r>
              <a:rPr lang="ka-GE" sz="1600" dirty="0" smtClean="0">
                <a:latin typeface="Sylfaen" panose="010A0502050306030303" pitchFamily="18" charset="0"/>
              </a:rPr>
              <a:t>ორგანიზმზე</a:t>
            </a:r>
            <a:r>
              <a:rPr lang="ka-GE" sz="1600" dirty="0">
                <a:latin typeface="Sylfaen" panose="010A0502050306030303" pitchFamily="18" charset="0"/>
              </a:rPr>
              <a:t>.</a:t>
            </a:r>
            <a:endParaRPr lang="en-US" sz="1600" dirty="0"/>
          </a:p>
        </p:txBody>
      </p:sp>
      <p:sp>
        <p:nvSpPr>
          <p:cNvPr id="6" name="Rectangle 5"/>
          <p:cNvSpPr/>
          <p:nvPr/>
        </p:nvSpPr>
        <p:spPr>
          <a:xfrm>
            <a:off x="457200" y="1295400"/>
            <a:ext cx="4205910" cy="1323439"/>
          </a:xfrm>
          <a:prstGeom prst="rect">
            <a:avLst/>
          </a:prstGeom>
          <a:ln>
            <a:solidFill>
              <a:schemeClr val="tx1"/>
            </a:solidFill>
          </a:ln>
        </p:spPr>
        <p:txBody>
          <a:bodyPr wrap="square">
            <a:spAutoFit/>
          </a:bodyPr>
          <a:lstStyle/>
          <a:p>
            <a:pPr algn="just"/>
            <a:r>
              <a:rPr lang="ka-GE" sz="1600" dirty="0">
                <a:latin typeface="Sylfaen" panose="010A0502050306030303" pitchFamily="18" charset="0"/>
              </a:rPr>
              <a:t>წინასწარი შეფასებით, საწარმოო ობიექტისაგან</a:t>
            </a:r>
          </a:p>
          <a:p>
            <a:pPr algn="just"/>
            <a:r>
              <a:rPr lang="ka-GE" sz="1600" dirty="0">
                <a:latin typeface="Sylfaen" panose="010A0502050306030303" pitchFamily="18" charset="0"/>
              </a:rPr>
              <a:t>მოსალოდნელი ხმაური </a:t>
            </a:r>
            <a:r>
              <a:rPr lang="ka-GE" sz="1600" dirty="0">
                <a:solidFill>
                  <a:schemeClr val="accent1"/>
                </a:solidFill>
                <a:latin typeface="Sylfaen" panose="010A0502050306030303" pitchFamily="18" charset="0"/>
              </a:rPr>
              <a:t>არ აღემატება დასაშვებ </a:t>
            </a:r>
            <a:r>
              <a:rPr lang="ka-GE" sz="1600" dirty="0" smtClean="0">
                <a:solidFill>
                  <a:schemeClr val="accent1"/>
                </a:solidFill>
                <a:latin typeface="Sylfaen" panose="010A0502050306030303" pitchFamily="18" charset="0"/>
              </a:rPr>
              <a:t>ნორმატივებს</a:t>
            </a:r>
            <a:r>
              <a:rPr lang="en-US" sz="1600" dirty="0" smtClean="0">
                <a:latin typeface="Sylfaen" panose="010A0502050306030303" pitchFamily="18" charset="0"/>
              </a:rPr>
              <a:t> </a:t>
            </a:r>
            <a:r>
              <a:rPr lang="ka-GE" sz="1600" dirty="0" smtClean="0">
                <a:latin typeface="Sylfaen" panose="010A0502050306030303" pitchFamily="18" charset="0"/>
              </a:rPr>
              <a:t>ახლომდებარე</a:t>
            </a:r>
            <a:r>
              <a:rPr lang="en-US" sz="1600" dirty="0" smtClean="0">
                <a:latin typeface="Sylfaen" panose="010A0502050306030303" pitchFamily="18" charset="0"/>
              </a:rPr>
              <a:t> </a:t>
            </a:r>
            <a:r>
              <a:rPr lang="ka-GE" sz="1600" dirty="0" smtClean="0">
                <a:latin typeface="Sylfaen" panose="010A0502050306030303" pitchFamily="18" charset="0"/>
              </a:rPr>
              <a:t>მოსახლეობისათვის</a:t>
            </a:r>
            <a:r>
              <a:rPr lang="ka-GE" sz="1600" dirty="0">
                <a:latin typeface="Sylfaen" panose="010A0502050306030303" pitchFamily="18" charset="0"/>
              </a:rPr>
              <a:t>,</a:t>
            </a:r>
            <a:endParaRPr lang="en-US" sz="1600" dirty="0"/>
          </a:p>
        </p:txBody>
      </p:sp>
      <p:sp>
        <p:nvSpPr>
          <p:cNvPr id="7" name="Rectangle 6"/>
          <p:cNvSpPr/>
          <p:nvPr/>
        </p:nvSpPr>
        <p:spPr>
          <a:xfrm>
            <a:off x="4724400" y="1295400"/>
            <a:ext cx="4114800" cy="584775"/>
          </a:xfrm>
          <a:prstGeom prst="rect">
            <a:avLst/>
          </a:prstGeom>
        </p:spPr>
        <p:txBody>
          <a:bodyPr wrap="square">
            <a:spAutoFit/>
          </a:bodyPr>
          <a:lstStyle/>
          <a:p>
            <a:pPr algn="just"/>
            <a:r>
              <a:rPr lang="ka-GE" sz="1600" dirty="0">
                <a:solidFill>
                  <a:schemeClr val="accent1"/>
                </a:solidFill>
                <a:latin typeface="Sylfaen" panose="010A0502050306030303" pitchFamily="18" charset="0"/>
              </a:rPr>
              <a:t>ლოკალურ</a:t>
            </a:r>
            <a:r>
              <a:rPr lang="ka-GE" sz="1600" dirty="0">
                <a:latin typeface="Sylfaen" panose="010A0502050306030303" pitchFamily="18" charset="0"/>
              </a:rPr>
              <a:t> ვიბრაციას ზემოქმედება ექნება მოსამსახურე პერსონალზე</a:t>
            </a:r>
            <a:endParaRPr lang="en-US" sz="1600" dirty="0"/>
          </a:p>
        </p:txBody>
      </p:sp>
      <p:sp>
        <p:nvSpPr>
          <p:cNvPr id="8" name="Rectangle 7"/>
          <p:cNvSpPr/>
          <p:nvPr/>
        </p:nvSpPr>
        <p:spPr>
          <a:xfrm>
            <a:off x="4800600" y="1905000"/>
            <a:ext cx="3886200" cy="584775"/>
          </a:xfrm>
          <a:prstGeom prst="rect">
            <a:avLst/>
          </a:prstGeom>
        </p:spPr>
        <p:txBody>
          <a:bodyPr wrap="square">
            <a:spAutoFit/>
          </a:bodyPr>
          <a:lstStyle/>
          <a:p>
            <a:pPr algn="just"/>
            <a:r>
              <a:rPr lang="ka-GE" sz="1600" dirty="0" smtClean="0">
                <a:solidFill>
                  <a:schemeClr val="accent1"/>
                </a:solidFill>
                <a:latin typeface="Sylfaen" panose="010A0502050306030303" pitchFamily="18" charset="0"/>
              </a:rPr>
              <a:t>ზოგადი</a:t>
            </a:r>
            <a:r>
              <a:rPr lang="en-US" sz="1600" dirty="0" smtClean="0">
                <a:latin typeface="Sylfaen" panose="010A0502050306030303" pitchFamily="18" charset="0"/>
              </a:rPr>
              <a:t> </a:t>
            </a:r>
            <a:r>
              <a:rPr lang="ka-GE" sz="1600" dirty="0" smtClean="0">
                <a:latin typeface="Sylfaen" panose="010A0502050306030303" pitchFamily="18" charset="0"/>
              </a:rPr>
              <a:t>ვიბრაცია </a:t>
            </a:r>
            <a:r>
              <a:rPr lang="ka-GE" sz="1600" dirty="0">
                <a:latin typeface="Sylfaen" panose="010A0502050306030303" pitchFamily="18" charset="0"/>
              </a:rPr>
              <a:t>შესაძლებელია გავრცელდეს </a:t>
            </a:r>
            <a:r>
              <a:rPr lang="ka-GE" sz="1600" dirty="0" smtClean="0">
                <a:latin typeface="Sylfaen" panose="010A0502050306030303" pitchFamily="18" charset="0"/>
              </a:rPr>
              <a:t>ობიექტის</a:t>
            </a:r>
            <a:r>
              <a:rPr lang="en-US" sz="1600" dirty="0" smtClean="0">
                <a:latin typeface="Sylfaen" panose="010A0502050306030303" pitchFamily="18" charset="0"/>
              </a:rPr>
              <a:t> </a:t>
            </a:r>
            <a:r>
              <a:rPr lang="ka-GE" sz="1600" dirty="0" smtClean="0">
                <a:latin typeface="Sylfaen" panose="010A0502050306030303" pitchFamily="18" charset="0"/>
              </a:rPr>
              <a:t>ტერიტორიაზე</a:t>
            </a:r>
            <a:endParaRPr lang="en-US" sz="1600" dirty="0"/>
          </a:p>
        </p:txBody>
      </p:sp>
      <p:sp>
        <p:nvSpPr>
          <p:cNvPr id="9" name="Down Arrow 8"/>
          <p:cNvSpPr/>
          <p:nvPr/>
        </p:nvSpPr>
        <p:spPr>
          <a:xfrm>
            <a:off x="2209800" y="2743200"/>
            <a:ext cx="184639" cy="26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6629401" y="2514600"/>
            <a:ext cx="152400" cy="4209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33400" y="3048000"/>
            <a:ext cx="3581400" cy="830997"/>
          </a:xfrm>
          <a:prstGeom prst="rect">
            <a:avLst/>
          </a:prstGeom>
        </p:spPr>
        <p:txBody>
          <a:bodyPr wrap="square">
            <a:spAutoFit/>
          </a:bodyPr>
          <a:lstStyle/>
          <a:p>
            <a:pPr algn="just"/>
            <a:r>
              <a:rPr lang="ka-GE" sz="1600" dirty="0">
                <a:latin typeface="Sylfaen" panose="010A0502050306030303" pitchFamily="18" charset="0"/>
              </a:rPr>
              <a:t>ხმაურის გამომწვევი დანადგარები </a:t>
            </a:r>
            <a:r>
              <a:rPr lang="ka-GE" sz="1600" dirty="0" smtClean="0">
                <a:latin typeface="Sylfaen" panose="010A0502050306030303" pitchFamily="18" charset="0"/>
              </a:rPr>
              <a:t>განთავსებულია</a:t>
            </a:r>
            <a:r>
              <a:rPr lang="en-US" sz="1600" dirty="0" smtClean="0">
                <a:latin typeface="Sylfaen" panose="010A0502050306030303" pitchFamily="18" charset="0"/>
              </a:rPr>
              <a:t> </a:t>
            </a:r>
            <a:r>
              <a:rPr lang="ka-GE" sz="1600" dirty="0" smtClean="0">
                <a:latin typeface="Sylfaen" panose="010A0502050306030303" pitchFamily="18" charset="0"/>
              </a:rPr>
              <a:t>დახურულ </a:t>
            </a:r>
            <a:r>
              <a:rPr lang="ka-GE" sz="1600" dirty="0">
                <a:latin typeface="Sylfaen" panose="010A0502050306030303" pitchFamily="18" charset="0"/>
              </a:rPr>
              <a:t>შენობაში</a:t>
            </a:r>
            <a:endParaRPr lang="en-US" sz="1600" dirty="0"/>
          </a:p>
        </p:txBody>
      </p:sp>
      <p:sp>
        <p:nvSpPr>
          <p:cNvPr id="12" name="Rectangle 11"/>
          <p:cNvSpPr/>
          <p:nvPr/>
        </p:nvSpPr>
        <p:spPr>
          <a:xfrm>
            <a:off x="4648200" y="2971800"/>
            <a:ext cx="4267200" cy="1077218"/>
          </a:xfrm>
          <a:prstGeom prst="rect">
            <a:avLst/>
          </a:prstGeom>
        </p:spPr>
        <p:txBody>
          <a:bodyPr wrap="square">
            <a:spAutoFit/>
          </a:bodyPr>
          <a:lstStyle/>
          <a:p>
            <a:pPr algn="just"/>
            <a:r>
              <a:rPr lang="ka-GE" sz="1600" dirty="0">
                <a:latin typeface="Sylfaen" panose="010A0502050306030303" pitchFamily="18" charset="0"/>
              </a:rPr>
              <a:t>საწარმოში არსებული დანადგარები, რომლებიც წარმოადგენენ ვიბრაციის </a:t>
            </a:r>
            <a:r>
              <a:rPr lang="ka-GE" sz="1600" dirty="0" smtClean="0">
                <a:latin typeface="Sylfaen" panose="010A0502050306030303" pitchFamily="18" charset="0"/>
              </a:rPr>
              <a:t>გამომწვევ</a:t>
            </a:r>
            <a:r>
              <a:rPr lang="en-US" sz="1600" dirty="0" smtClean="0">
                <a:latin typeface="Sylfaen" panose="010A0502050306030303" pitchFamily="18" charset="0"/>
              </a:rPr>
              <a:t> </a:t>
            </a:r>
            <a:r>
              <a:rPr lang="ka-GE" sz="1600" dirty="0" smtClean="0">
                <a:latin typeface="Sylfaen" panose="010A0502050306030303" pitchFamily="18" charset="0"/>
              </a:rPr>
              <a:t>წყაროს</a:t>
            </a:r>
            <a:r>
              <a:rPr lang="ka-GE" sz="1600" dirty="0">
                <a:latin typeface="Sylfaen" panose="010A0502050306030303" pitchFamily="18" charset="0"/>
              </a:rPr>
              <a:t>, </a:t>
            </a:r>
            <a:r>
              <a:rPr lang="ka-GE" sz="1600" dirty="0">
                <a:solidFill>
                  <a:schemeClr val="accent1"/>
                </a:solidFill>
                <a:latin typeface="Sylfaen" panose="010A0502050306030303" pitchFamily="18" charset="0"/>
              </a:rPr>
              <a:t>არ </a:t>
            </a:r>
            <a:r>
              <a:rPr lang="ka-GE" sz="1600" dirty="0" smtClean="0">
                <a:solidFill>
                  <a:schemeClr val="accent1"/>
                </a:solidFill>
                <a:latin typeface="Sylfaen" panose="010A0502050306030303" pitchFamily="18" charset="0"/>
              </a:rPr>
              <a:t>გადააჭარბებენ </a:t>
            </a:r>
            <a:r>
              <a:rPr lang="ka-GE" sz="1600" dirty="0">
                <a:solidFill>
                  <a:schemeClr val="accent1"/>
                </a:solidFill>
                <a:latin typeface="Sylfaen" panose="010A0502050306030303" pitchFamily="18" charset="0"/>
              </a:rPr>
              <a:t>დასაშვებ ნორმებს.</a:t>
            </a:r>
            <a:endParaRPr lang="en-US" sz="1600" dirty="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25" name="Object 1"/>
          <p:cNvGraphicFramePr>
            <a:graphicFrameLocks noChangeAspect="1"/>
          </p:cNvGraphicFramePr>
          <p:nvPr/>
        </p:nvGraphicFramePr>
        <p:xfrm>
          <a:off x="990600" y="1600201"/>
          <a:ext cx="7315200" cy="2719388"/>
        </p:xfrm>
        <a:graphic>
          <a:graphicData uri="http://schemas.openxmlformats.org/presentationml/2006/ole">
            <p:oleObj spid="_x0000_s1025" name="Worksheet" r:id="rId3" imgW="5915194" imgH="1838199" progId="Excel.Sheet.8">
              <p:embed/>
            </p:oleObj>
          </a:graphicData>
        </a:graphic>
      </p:graphicFrame>
      <p:sp>
        <p:nvSpPr>
          <p:cNvPr id="6" name="TextBox 5"/>
          <p:cNvSpPr txBox="1"/>
          <p:nvPr/>
        </p:nvSpPr>
        <p:spPr>
          <a:xfrm>
            <a:off x="1447800" y="304800"/>
            <a:ext cx="6324600" cy="461665"/>
          </a:xfrm>
          <a:prstGeom prst="rect">
            <a:avLst/>
          </a:prstGeom>
          <a:noFill/>
        </p:spPr>
        <p:txBody>
          <a:bodyPr wrap="square" rtlCol="0">
            <a:spAutoFit/>
          </a:bodyPr>
          <a:lstStyle/>
          <a:p>
            <a:pPr algn="ctr"/>
            <a:r>
              <a:rPr lang="ka-GE" sz="2400" b="1" noProof="1" smtClean="0">
                <a:latin typeface="Sylfaen" pitchFamily="18" charset="0"/>
              </a:rPr>
              <a:t>ბგერითი</a:t>
            </a:r>
            <a:r>
              <a:rPr lang="ka-GE" sz="2400" b="1" noProof="1" smtClean="0">
                <a:latin typeface="Sylfaen" pitchFamily="18" charset="0"/>
              </a:rPr>
              <a:t> სიმძლავრის </a:t>
            </a:r>
            <a:r>
              <a:rPr lang="ka-GE" sz="2400" b="1" noProof="1" smtClean="0">
                <a:latin typeface="Sylfaen" pitchFamily="18" charset="0"/>
              </a:rPr>
              <a:t>დონეები</a:t>
            </a:r>
            <a:r>
              <a:rPr lang="ka-GE" sz="2400" b="1" noProof="1" smtClean="0">
                <a:latin typeface="Sylfaen" pitchFamily="18" charset="0"/>
              </a:rPr>
              <a:t> </a:t>
            </a:r>
            <a:endParaRPr lang="ka-GE" sz="2400" b="1" noProof="1">
              <a:latin typeface="Sylfaen" pitchFamily="18" charset="0"/>
            </a:endParaRPr>
          </a:p>
        </p:txBody>
      </p:sp>
      <p:sp>
        <p:nvSpPr>
          <p:cNvPr id="7" name="TextBox 6"/>
          <p:cNvSpPr txBox="1"/>
          <p:nvPr/>
        </p:nvSpPr>
        <p:spPr>
          <a:xfrm>
            <a:off x="838200" y="4648200"/>
            <a:ext cx="7543800" cy="646331"/>
          </a:xfrm>
          <a:prstGeom prst="rect">
            <a:avLst/>
          </a:prstGeom>
          <a:noFill/>
        </p:spPr>
        <p:txBody>
          <a:bodyPr wrap="square" rtlCol="0">
            <a:spAutoFit/>
          </a:bodyPr>
          <a:lstStyle/>
          <a:p>
            <a:pPr algn="just"/>
            <a:r>
              <a:rPr lang="en-US" b="1" dirty="0" smtClean="0">
                <a:latin typeface="Sylfaen" pitchFamily="18" charset="0"/>
              </a:rPr>
              <a:t>ხმაურის</a:t>
            </a:r>
            <a:r>
              <a:rPr lang="en-US" b="1" dirty="0" smtClean="0">
                <a:latin typeface="Sylfaen" pitchFamily="18" charset="0"/>
              </a:rPr>
              <a:t> </a:t>
            </a:r>
            <a:r>
              <a:rPr lang="en-US" b="1" dirty="0" smtClean="0">
                <a:latin typeface="Sylfaen" pitchFamily="18" charset="0"/>
              </a:rPr>
              <a:t>დონე</a:t>
            </a:r>
            <a:r>
              <a:rPr lang="en-US" b="1" dirty="0" smtClean="0">
                <a:latin typeface="Sylfaen" pitchFamily="18" charset="0"/>
              </a:rPr>
              <a:t> </a:t>
            </a:r>
            <a:r>
              <a:rPr lang="en-US" b="1" dirty="0" smtClean="0">
                <a:latin typeface="Sylfaen" pitchFamily="18" charset="0"/>
              </a:rPr>
              <a:t>საწარმოდან</a:t>
            </a:r>
            <a:r>
              <a:rPr lang="en-US" b="1" dirty="0" smtClean="0">
                <a:latin typeface="Sylfaen" pitchFamily="18" charset="0"/>
              </a:rPr>
              <a:t> </a:t>
            </a:r>
            <a:r>
              <a:rPr lang="ka-GE" b="1" dirty="0" smtClean="0">
                <a:latin typeface="Sylfaen" pitchFamily="18" charset="0"/>
              </a:rPr>
              <a:t>10</a:t>
            </a:r>
            <a:r>
              <a:rPr lang="en-US" b="1" dirty="0" smtClean="0">
                <a:latin typeface="Sylfaen" pitchFamily="18" charset="0"/>
              </a:rPr>
              <a:t>0 </a:t>
            </a:r>
            <a:r>
              <a:rPr lang="en-US" b="1" dirty="0" smtClean="0">
                <a:latin typeface="Sylfaen" pitchFamily="18" charset="0"/>
              </a:rPr>
              <a:t>მეტრში</a:t>
            </a:r>
            <a:r>
              <a:rPr lang="en-US" b="1" dirty="0" smtClean="0">
                <a:latin typeface="Sylfaen" pitchFamily="18" charset="0"/>
              </a:rPr>
              <a:t> </a:t>
            </a:r>
            <a:r>
              <a:rPr lang="en-US" b="1" dirty="0" smtClean="0">
                <a:latin typeface="Sylfaen" pitchFamily="18" charset="0"/>
              </a:rPr>
              <a:t>ნორმაზე</a:t>
            </a:r>
            <a:r>
              <a:rPr lang="en-US" b="1" dirty="0" smtClean="0">
                <a:latin typeface="Sylfaen" pitchFamily="18" charset="0"/>
              </a:rPr>
              <a:t> </a:t>
            </a:r>
            <a:r>
              <a:rPr lang="en-US" b="1" dirty="0" smtClean="0">
                <a:latin typeface="Sylfaen" pitchFamily="18" charset="0"/>
              </a:rPr>
              <a:t>ნაკლებია</a:t>
            </a:r>
            <a:r>
              <a:rPr lang="ka-GE" b="1" dirty="0" smtClean="0">
                <a:latin typeface="Sylfaen" pitchFamily="18" charset="0"/>
              </a:rPr>
              <a:t>, მით უმეტეს 650 მეტრ მანძილზე.</a:t>
            </a:r>
            <a:endParaRPr lang="en-US" b="1" dirty="0">
              <a:latin typeface="Sylfae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
            <a:ext cx="5078634" cy="461665"/>
          </a:xfrm>
          <a:prstGeom prst="rect">
            <a:avLst/>
          </a:prstGeom>
        </p:spPr>
        <p:txBody>
          <a:bodyPr wrap="none">
            <a:spAutoFit/>
          </a:bodyPr>
          <a:lstStyle/>
          <a:p>
            <a:r>
              <a:rPr lang="ka-GE" sz="2400" dirty="0" smtClean="0">
                <a:latin typeface="Sylfaen" pitchFamily="18" charset="0"/>
              </a:rPr>
              <a:t>ელექტრო მაგნიტური გამოსხივება</a:t>
            </a:r>
            <a:endParaRPr lang="en-US" sz="2400" dirty="0">
              <a:latin typeface="Sylfaen" pitchFamily="18" charset="0"/>
            </a:endParaRPr>
          </a:p>
        </p:txBody>
      </p:sp>
      <p:sp>
        <p:nvSpPr>
          <p:cNvPr id="5" name="Rectangle 4"/>
          <p:cNvSpPr/>
          <p:nvPr/>
        </p:nvSpPr>
        <p:spPr>
          <a:xfrm>
            <a:off x="744415" y="1905000"/>
            <a:ext cx="7561385" cy="381000"/>
          </a:xfrm>
          <a:prstGeom prst="rect">
            <a:avLst/>
          </a:prstGeom>
        </p:spPr>
        <p:txBody>
          <a:bodyPr wrap="square">
            <a:spAutoFit/>
          </a:bodyPr>
          <a:lstStyle/>
          <a:p>
            <a:pPr algn="just"/>
            <a:r>
              <a:rPr lang="ka-GE" dirty="0">
                <a:latin typeface="Sylfaen" panose="010A0502050306030303" pitchFamily="18" charset="0"/>
              </a:rPr>
              <a:t>საწარმოში არსებული დანადგარების შესწავლის შედეგად </a:t>
            </a:r>
            <a:r>
              <a:rPr lang="ka-GE" dirty="0">
                <a:solidFill>
                  <a:schemeClr val="accent1"/>
                </a:solidFill>
                <a:latin typeface="Sylfaen" panose="010A0502050306030303" pitchFamily="18" charset="0"/>
              </a:rPr>
              <a:t>დადგინდა</a:t>
            </a:r>
            <a:endParaRPr lang="en-US" dirty="0">
              <a:solidFill>
                <a:schemeClr val="accent1"/>
              </a:solidFill>
            </a:endParaRPr>
          </a:p>
        </p:txBody>
      </p:sp>
      <p:cxnSp>
        <p:nvCxnSpPr>
          <p:cNvPr id="6" name="Straight Arrow Connector 5"/>
          <p:cNvCxnSpPr/>
          <p:nvPr/>
        </p:nvCxnSpPr>
        <p:spPr>
          <a:xfrm rot="5400000">
            <a:off x="4185946" y="1376654"/>
            <a:ext cx="773696"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44415" y="3015637"/>
            <a:ext cx="7764575" cy="646331"/>
          </a:xfrm>
          <a:prstGeom prst="rect">
            <a:avLst/>
          </a:prstGeom>
        </p:spPr>
        <p:txBody>
          <a:bodyPr wrap="square">
            <a:spAutoFit/>
          </a:bodyPr>
          <a:lstStyle/>
          <a:p>
            <a:pPr algn="just"/>
            <a:r>
              <a:rPr lang="ka-GE" dirty="0" err="1" smtClean="0">
                <a:latin typeface="Sylfaen" panose="010A0502050306030303" pitchFamily="18" charset="0"/>
              </a:rPr>
              <a:t>ელექტომაგნიტური</a:t>
            </a:r>
            <a:r>
              <a:rPr lang="ka-GE" dirty="0" smtClean="0">
                <a:latin typeface="Sylfaen" panose="010A0502050306030303" pitchFamily="18" charset="0"/>
              </a:rPr>
              <a:t> </a:t>
            </a:r>
            <a:r>
              <a:rPr lang="ka-GE" dirty="0">
                <a:latin typeface="Sylfaen" panose="010A0502050306030303" pitchFamily="18" charset="0"/>
              </a:rPr>
              <a:t>გამოსხივების ინტენსივობის </a:t>
            </a:r>
            <a:r>
              <a:rPr lang="ka-GE" dirty="0" smtClean="0">
                <a:latin typeface="Sylfaen" panose="010A0502050306030303" pitchFamily="18" charset="0"/>
              </a:rPr>
              <a:t>ფონური დონეები </a:t>
            </a:r>
            <a:r>
              <a:rPr lang="ka-GE" dirty="0">
                <a:latin typeface="Sylfaen" panose="010A0502050306030303" pitchFamily="18" charset="0"/>
              </a:rPr>
              <a:t>არ აღემატება ზღვრულად დასაშვებ დონეებს (10 </a:t>
            </a:r>
            <a:r>
              <a:rPr lang="ka-GE" dirty="0" err="1">
                <a:latin typeface="Sylfaen" panose="010A0502050306030303" pitchFamily="18" charset="0"/>
              </a:rPr>
              <a:t>მკვტ</a:t>
            </a:r>
            <a:r>
              <a:rPr lang="ka-GE" dirty="0">
                <a:latin typeface="Sylfaen" panose="010A0502050306030303" pitchFamily="18" charset="0"/>
              </a:rPr>
              <a:t>/სმ2).</a:t>
            </a:r>
            <a:endParaRPr lang="en-US" dirty="0"/>
          </a:p>
        </p:txBody>
      </p:sp>
      <p:sp>
        <p:nvSpPr>
          <p:cNvPr id="8" name="Down Arrow 7"/>
          <p:cNvSpPr/>
          <p:nvPr/>
        </p:nvSpPr>
        <p:spPr>
          <a:xfrm>
            <a:off x="4495800" y="2286000"/>
            <a:ext cx="228600" cy="699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62000" y="4267200"/>
            <a:ext cx="761015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ka-GE" dirty="0">
                <a:latin typeface="Sylfaen" panose="010A0502050306030303" pitchFamily="18" charset="0"/>
              </a:rPr>
              <a:t>ელექტომაგნიტური გამოსხივების ინტენსივობის ფონი უმნიშვნელოა </a:t>
            </a:r>
            <a:r>
              <a:rPr lang="ka-GE" dirty="0" smtClean="0">
                <a:latin typeface="Sylfaen" panose="010A0502050306030303" pitchFamily="18" charset="0"/>
              </a:rPr>
              <a:t>და</a:t>
            </a:r>
            <a:r>
              <a:rPr lang="en-US" dirty="0" smtClean="0">
                <a:latin typeface="Sylfaen" panose="010A0502050306030303" pitchFamily="18" charset="0"/>
              </a:rPr>
              <a:t> </a:t>
            </a:r>
            <a:r>
              <a:rPr lang="ka-GE" dirty="0" smtClean="0">
                <a:latin typeface="Sylfaen" panose="010A0502050306030303" pitchFamily="18" charset="0"/>
              </a:rPr>
              <a:t>აქ </a:t>
            </a:r>
            <a:r>
              <a:rPr lang="ka-GE" dirty="0">
                <a:latin typeface="Sylfaen" panose="010A0502050306030303" pitchFamily="18" charset="0"/>
              </a:rPr>
              <a:t>მომუშავე, თუ მცხოვრებ ადამიანებს არავითარ საფრთხეს არ უქმნის.</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457200"/>
            <a:ext cx="4503156"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ka-GE" sz="2400" dirty="0">
                <a:latin typeface="Sylfaen" pitchFamily="18" charset="0"/>
              </a:rPr>
              <a:t>ზემოქმედება წყლის ხარისხზე</a:t>
            </a:r>
            <a:endParaRPr lang="en-US" sz="2400" dirty="0">
              <a:latin typeface="Sylfaen" pitchFamily="18" charset="0"/>
            </a:endParaRPr>
          </a:p>
        </p:txBody>
      </p:sp>
      <p:sp>
        <p:nvSpPr>
          <p:cNvPr id="5" name="TextBox 4"/>
          <p:cNvSpPr txBox="1"/>
          <p:nvPr/>
        </p:nvSpPr>
        <p:spPr>
          <a:xfrm>
            <a:off x="290146" y="1512276"/>
            <a:ext cx="4255477" cy="2062103"/>
          </a:xfrm>
          <a:prstGeom prst="rect">
            <a:avLst/>
          </a:prstGeom>
          <a:noFill/>
        </p:spPr>
        <p:txBody>
          <a:bodyPr wrap="square" rtlCol="0">
            <a:spAutoFit/>
          </a:bodyPr>
          <a:lstStyle/>
          <a:p>
            <a:r>
              <a:rPr lang="ka-GE" sz="1600" dirty="0" smtClean="0">
                <a:latin typeface="Sylfaen" pitchFamily="18" charset="0"/>
              </a:rPr>
              <a:t>წყალი საწარმოში გამოიყენება :</a:t>
            </a:r>
          </a:p>
          <a:p>
            <a:r>
              <a:rPr lang="ka-GE" sz="1600" dirty="0" smtClean="0">
                <a:latin typeface="Sylfaen" pitchFamily="18" charset="0"/>
              </a:rPr>
              <a:t> </a:t>
            </a:r>
          </a:p>
          <a:p>
            <a:pPr marL="285750" indent="-285750">
              <a:buFontTx/>
              <a:buChar char="-"/>
            </a:pPr>
            <a:r>
              <a:rPr lang="ka-GE" sz="1600" dirty="0" smtClean="0">
                <a:latin typeface="Sylfaen" pitchFamily="18" charset="0"/>
              </a:rPr>
              <a:t>საწარმოო მიზნებისათვის</a:t>
            </a:r>
          </a:p>
          <a:p>
            <a:endParaRPr lang="en-US" sz="1600" dirty="0" smtClean="0">
              <a:latin typeface="Sylfaen" pitchFamily="18" charset="0"/>
            </a:endParaRPr>
          </a:p>
          <a:p>
            <a:endParaRPr lang="en-US" sz="1600" dirty="0" smtClean="0">
              <a:latin typeface="Sylfaen" pitchFamily="18" charset="0"/>
            </a:endParaRPr>
          </a:p>
          <a:p>
            <a:endParaRPr lang="en-US" sz="1600" dirty="0" smtClean="0">
              <a:latin typeface="Sylfaen" pitchFamily="18" charset="0"/>
            </a:endParaRPr>
          </a:p>
          <a:p>
            <a:endParaRPr lang="ka-GE" sz="1600" dirty="0" smtClean="0">
              <a:latin typeface="Sylfaen" pitchFamily="18" charset="0"/>
            </a:endParaRPr>
          </a:p>
          <a:p>
            <a:pPr marL="285750" indent="-285750">
              <a:buFontTx/>
              <a:buChar char="-"/>
            </a:pPr>
            <a:r>
              <a:rPr lang="ka-GE" sz="1600" dirty="0" smtClean="0">
                <a:latin typeface="Sylfaen" pitchFamily="18" charset="0"/>
              </a:rPr>
              <a:t>სასმელ-სამეურნეო </a:t>
            </a:r>
            <a:r>
              <a:rPr lang="ka-GE" sz="1600" dirty="0">
                <a:latin typeface="Sylfaen" pitchFamily="18" charset="0"/>
              </a:rPr>
              <a:t>მიზნებისათვის</a:t>
            </a:r>
            <a:endParaRPr lang="en-US" sz="1600" dirty="0">
              <a:latin typeface="Sylfaen" pitchFamily="18" charset="0"/>
            </a:endParaRPr>
          </a:p>
        </p:txBody>
      </p:sp>
      <p:sp>
        <p:nvSpPr>
          <p:cNvPr id="6" name="Rectangle 5"/>
          <p:cNvSpPr/>
          <p:nvPr/>
        </p:nvSpPr>
        <p:spPr>
          <a:xfrm>
            <a:off x="5181600" y="2971800"/>
            <a:ext cx="3581400" cy="830997"/>
          </a:xfrm>
          <a:prstGeom prst="rect">
            <a:avLst/>
          </a:prstGeom>
        </p:spPr>
        <p:txBody>
          <a:bodyPr wrap="square">
            <a:spAutoFit/>
          </a:bodyPr>
          <a:lstStyle/>
          <a:p>
            <a:pPr algn="just"/>
            <a:r>
              <a:rPr lang="de-DE" sz="1600" dirty="0" smtClean="0">
                <a:latin typeface="Sylfaen" pitchFamily="18" charset="0"/>
              </a:rPr>
              <a:t>სამეურნეო-საყოფაცხოვრებო ჩამდინარე წყლები</a:t>
            </a:r>
            <a:r>
              <a:rPr lang="ka-GE" sz="1600" dirty="0" smtClean="0">
                <a:latin typeface="Sylfaen" pitchFamily="18" charset="0"/>
              </a:rPr>
              <a:t>ს ჩაშვება ხორციელდება ბეტონის ორმოში</a:t>
            </a:r>
            <a:endParaRPr lang="en-US" sz="1600" dirty="0">
              <a:latin typeface="Sylfaen" pitchFamily="18" charset="0"/>
            </a:endParaRPr>
          </a:p>
        </p:txBody>
      </p:sp>
      <p:cxnSp>
        <p:nvCxnSpPr>
          <p:cNvPr id="7" name="Straight Arrow Connector 6"/>
          <p:cNvCxnSpPr/>
          <p:nvPr/>
        </p:nvCxnSpPr>
        <p:spPr>
          <a:xfrm>
            <a:off x="3429000" y="2133600"/>
            <a:ext cx="12192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962400" y="3352800"/>
            <a:ext cx="11430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800600" y="1828800"/>
            <a:ext cx="4343400" cy="584775"/>
          </a:xfrm>
          <a:prstGeom prst="rect">
            <a:avLst/>
          </a:prstGeom>
        </p:spPr>
        <p:txBody>
          <a:bodyPr wrap="square">
            <a:spAutoFit/>
          </a:bodyPr>
          <a:lstStyle/>
          <a:p>
            <a:pPr algn="just"/>
            <a:r>
              <a:rPr lang="ka-GE" sz="1600" dirty="0" smtClean="0"/>
              <a:t>საწარმოო მიზნებისათვის წყალი არ გამოიყენება</a:t>
            </a:r>
            <a:endParaRPr lang="en-US" sz="1600" baseline="-25000" dirty="0"/>
          </a:p>
        </p:txBody>
      </p:sp>
      <p:sp>
        <p:nvSpPr>
          <p:cNvPr id="8193" name="Rectangle 1"/>
          <p:cNvSpPr>
            <a:spLocks noChangeArrowheads="1"/>
          </p:cNvSpPr>
          <p:nvPr/>
        </p:nvSpPr>
        <p:spPr bwMode="auto">
          <a:xfrm>
            <a:off x="381000" y="4267200"/>
            <a:ext cx="82296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სასმელ-სამეურნეო მიზნებისათვის საწარმო წყალს იღებს ადგილობრივი წყალმომარაგების სისტემიდან (</a:t>
            </a:r>
            <a:r>
              <a:rPr lang="ka-GE" sz="1600" dirty="0" smtClean="0">
                <a:latin typeface="Sylfaen" pitchFamily="18" charset="0"/>
              </a:rPr>
              <a:t>356.4 მ</a:t>
            </a:r>
            <a:r>
              <a:rPr lang="ka-GE" sz="1600" baseline="30000" dirty="0" smtClean="0">
                <a:latin typeface="Sylfaen" pitchFamily="18" charset="0"/>
              </a:rPr>
              <a:t>3</a:t>
            </a:r>
            <a:r>
              <a:rPr lang="ka-GE" sz="1600" dirty="0" smtClean="0">
                <a:latin typeface="Sylfaen" pitchFamily="18" charset="0"/>
              </a:rPr>
              <a:t>/წელ-ში)</a:t>
            </a:r>
            <a:endParaRPr lang="en-US" sz="1600" dirty="0" smtClean="0">
              <a:latin typeface="Sylfae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381000" y="5257800"/>
            <a:ext cx="8229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Sylfaen" pitchFamily="18" charset="0"/>
                <a:ea typeface="Calibri" pitchFamily="34" charset="0"/>
                <a:cs typeface="GeoDumba"/>
              </a:rPr>
              <a:t>სამეურნეო-საყოფაცხოვრებო ჩამდინარე წყლები</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GeoDumba"/>
              </a:rPr>
              <a:t>ს ჩაშვება ხორციელდება ბეტონის ორმოში.</a:t>
            </a:r>
            <a:endParaRPr kumimoji="0" lang="ka-GE"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28600"/>
            <a:ext cx="457199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ka-GE" sz="2400" b="1" dirty="0">
                <a:latin typeface="Sylfaen" panose="010A0502050306030303" pitchFamily="18" charset="0"/>
              </a:rPr>
              <a:t>ზემოქმედება ცხოველთა სამყაროზე</a:t>
            </a:r>
            <a:endParaRPr lang="en-US" sz="2400" b="1" dirty="0"/>
          </a:p>
        </p:txBody>
      </p:sp>
      <p:sp>
        <p:nvSpPr>
          <p:cNvPr id="5" name="Rectangle 4"/>
          <p:cNvSpPr/>
          <p:nvPr/>
        </p:nvSpPr>
        <p:spPr>
          <a:xfrm>
            <a:off x="533400" y="1143000"/>
            <a:ext cx="8170986" cy="646331"/>
          </a:xfrm>
          <a:prstGeom prst="rect">
            <a:avLst/>
          </a:prstGeom>
        </p:spPr>
        <p:txBody>
          <a:bodyPr wrap="square">
            <a:spAutoFit/>
          </a:bodyPr>
          <a:lstStyle/>
          <a:p>
            <a:pPr algn="just"/>
            <a:r>
              <a:rPr lang="ka-GE" dirty="0" smtClean="0">
                <a:latin typeface="Sylfaen" panose="010A0502050306030303" pitchFamily="18" charset="0"/>
              </a:rPr>
              <a:t>საწარმოს განთავსების ტერიტორია არ გამოირჩევა ცხოველთა მრავალფეროვნებით</a:t>
            </a:r>
            <a:endParaRPr lang="en-US" dirty="0"/>
          </a:p>
        </p:txBody>
      </p:sp>
      <p:sp>
        <p:nvSpPr>
          <p:cNvPr id="6" name="Rectangle 5"/>
          <p:cNvSpPr/>
          <p:nvPr/>
        </p:nvSpPr>
        <p:spPr>
          <a:xfrm>
            <a:off x="515815" y="2211198"/>
            <a:ext cx="8378494" cy="646331"/>
          </a:xfrm>
          <a:prstGeom prst="rect">
            <a:avLst/>
          </a:prstGeom>
        </p:spPr>
        <p:txBody>
          <a:bodyPr wrap="square">
            <a:spAutoFit/>
          </a:bodyPr>
          <a:lstStyle/>
          <a:p>
            <a:pPr algn="just"/>
            <a:r>
              <a:rPr lang="ka-GE" dirty="0">
                <a:latin typeface="Sylfaen" panose="010A0502050306030303" pitchFamily="18" charset="0"/>
              </a:rPr>
              <a:t>გარკვეული სახის </a:t>
            </a:r>
            <a:r>
              <a:rPr lang="ka-GE" dirty="0" smtClean="0">
                <a:latin typeface="Sylfaen" panose="010A0502050306030303" pitchFamily="18" charset="0"/>
              </a:rPr>
              <a:t>ნეგატიური ზემოქმედებები</a:t>
            </a:r>
            <a:r>
              <a:rPr lang="ka-GE" dirty="0">
                <a:latin typeface="Sylfaen" panose="010A0502050306030303" pitchFamily="18" charset="0"/>
              </a:rPr>
              <a:t>, განსაკუთრებით </a:t>
            </a:r>
            <a:r>
              <a:rPr lang="ka-GE" dirty="0" smtClean="0">
                <a:latin typeface="Sylfaen" panose="010A0502050306030303" pitchFamily="18" charset="0"/>
              </a:rPr>
              <a:t>მოსალოდნელია ფრინველებზე</a:t>
            </a:r>
            <a:r>
              <a:rPr lang="ka-GE" dirty="0">
                <a:solidFill>
                  <a:schemeClr val="accent1"/>
                </a:solidFill>
                <a:latin typeface="Sylfaen" panose="010A0502050306030303" pitchFamily="18" charset="0"/>
              </a:rPr>
              <a:t>.</a:t>
            </a:r>
            <a:endParaRPr lang="en-US" dirty="0">
              <a:solidFill>
                <a:schemeClr val="accent1"/>
              </a:solidFill>
            </a:endParaRPr>
          </a:p>
        </p:txBody>
      </p:sp>
      <p:sp>
        <p:nvSpPr>
          <p:cNvPr id="7" name="Rectangle 6"/>
          <p:cNvSpPr/>
          <p:nvPr/>
        </p:nvSpPr>
        <p:spPr>
          <a:xfrm>
            <a:off x="685800" y="3657600"/>
            <a:ext cx="8015436" cy="1200329"/>
          </a:xfrm>
          <a:prstGeom prst="rect">
            <a:avLst/>
          </a:prstGeom>
        </p:spPr>
        <p:txBody>
          <a:bodyPr wrap="square">
            <a:spAutoFit/>
          </a:bodyPr>
          <a:lstStyle/>
          <a:p>
            <a:pPr algn="just"/>
            <a:r>
              <a:rPr lang="ka-GE" dirty="0">
                <a:latin typeface="Sylfaen" panose="010A0502050306030303" pitchFamily="18" charset="0"/>
              </a:rPr>
              <a:t>ცხოველთა სამყაროზე ზემოქმედების სახეებიდან აღსანიშნავია ღამის </a:t>
            </a:r>
            <a:r>
              <a:rPr lang="ka-GE" dirty="0" smtClean="0">
                <a:latin typeface="Sylfaen" panose="010A0502050306030303" pitchFamily="18" charset="0"/>
              </a:rPr>
              <a:t>საათებში</a:t>
            </a:r>
            <a:r>
              <a:rPr lang="en-US" dirty="0" smtClean="0">
                <a:latin typeface="Sylfaen" panose="010A0502050306030303" pitchFamily="18" charset="0"/>
              </a:rPr>
              <a:t> </a:t>
            </a:r>
            <a:r>
              <a:rPr lang="ka-GE" dirty="0" smtClean="0">
                <a:latin typeface="Sylfaen" panose="010A0502050306030303" pitchFamily="18" charset="0"/>
              </a:rPr>
              <a:t>განათებულობის </a:t>
            </a:r>
            <a:r>
              <a:rPr lang="ka-GE" dirty="0">
                <a:latin typeface="Sylfaen" panose="010A0502050306030303" pitchFamily="18" charset="0"/>
              </a:rPr>
              <a:t>ფონის შეცვლასთან დაკავშირებული ზემოქმედება - </a:t>
            </a:r>
            <a:r>
              <a:rPr lang="ka-GE" dirty="0" smtClean="0">
                <a:latin typeface="Sylfaen" panose="010A0502050306030303" pitchFamily="18" charset="0"/>
              </a:rPr>
              <a:t>ფრინველთა</a:t>
            </a:r>
            <a:r>
              <a:rPr lang="en-US" dirty="0" smtClean="0">
                <a:latin typeface="Sylfaen" panose="010A0502050306030303" pitchFamily="18" charset="0"/>
              </a:rPr>
              <a:t> </a:t>
            </a:r>
            <a:r>
              <a:rPr lang="ka-GE" dirty="0" smtClean="0">
                <a:latin typeface="Sylfaen" panose="010A0502050306030303" pitchFamily="18" charset="0"/>
              </a:rPr>
              <a:t>დაფრთხობა</a:t>
            </a:r>
            <a:r>
              <a:rPr lang="ka-GE" dirty="0">
                <a:latin typeface="Sylfaen" panose="010A0502050306030303" pitchFamily="18" charset="0"/>
              </a:rPr>
              <a:t>, რისი თანმდევი შესაძლოა იყოს მათი დეზორიენტაცია და დაშავება</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28600"/>
            <a:ext cx="6824472"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a-GE" sz="2400" b="1" dirty="0">
                <a:latin typeface="Sylfaen" panose="010A0502050306030303" pitchFamily="18" charset="0"/>
              </a:rPr>
              <a:t>ნარჩენების წარმოქმნა და მათი მართვის პროცესში მოსალოდნელი ზემოქმედება,</a:t>
            </a:r>
            <a:endParaRPr lang="en-US" sz="2400" b="1" dirty="0"/>
          </a:p>
        </p:txBody>
      </p:sp>
      <p:sp>
        <p:nvSpPr>
          <p:cNvPr id="5" name="Rectangle 4"/>
          <p:cNvSpPr/>
          <p:nvPr/>
        </p:nvSpPr>
        <p:spPr>
          <a:xfrm>
            <a:off x="381000" y="1295400"/>
            <a:ext cx="8229600" cy="584775"/>
          </a:xfrm>
          <a:prstGeom prst="rect">
            <a:avLst/>
          </a:prstGeom>
        </p:spPr>
        <p:txBody>
          <a:bodyPr wrap="square">
            <a:spAutoFit/>
          </a:bodyPr>
          <a:lstStyle/>
          <a:p>
            <a:pPr algn="just"/>
            <a:r>
              <a:rPr lang="ka-GE" sz="1600" u="sng" dirty="0">
                <a:latin typeface="Sylfaen" panose="010A0502050306030303" pitchFamily="18" charset="0"/>
              </a:rPr>
              <a:t>საწარმოს საქმიანობის პროცესში </a:t>
            </a:r>
            <a:r>
              <a:rPr lang="ka-GE" sz="1600" dirty="0">
                <a:latin typeface="Sylfaen" panose="010A0502050306030303" pitchFamily="18" charset="0"/>
              </a:rPr>
              <a:t>მოსალოდნელია სხვადასხვა სახეობის ნარჩენების</a:t>
            </a:r>
          </a:p>
          <a:p>
            <a:pPr algn="just"/>
            <a:r>
              <a:rPr lang="ka-GE" sz="1600" dirty="0">
                <a:latin typeface="Sylfaen" panose="010A0502050306030303" pitchFamily="18" charset="0"/>
              </a:rPr>
              <a:t>წარმოქმნა, მათ შორის უმეტესობა წარმოადგენს სახიფათო ნარჩენებს</a:t>
            </a:r>
            <a:endParaRPr lang="en-US" sz="1600" dirty="0"/>
          </a:p>
        </p:txBody>
      </p:sp>
      <p:sp>
        <p:nvSpPr>
          <p:cNvPr id="6" name="Rectangle 5"/>
          <p:cNvSpPr/>
          <p:nvPr/>
        </p:nvSpPr>
        <p:spPr>
          <a:xfrm>
            <a:off x="228600" y="4876800"/>
            <a:ext cx="8229600" cy="1815882"/>
          </a:xfrm>
          <a:prstGeom prst="rect">
            <a:avLst/>
          </a:prstGeom>
        </p:spPr>
        <p:txBody>
          <a:bodyPr wrap="square">
            <a:spAutoFit/>
          </a:bodyPr>
          <a:lstStyle/>
          <a:p>
            <a:r>
              <a:rPr lang="ka-GE" sz="1600" b="1" dirty="0">
                <a:latin typeface="Sylfaen" pitchFamily="18" charset="0"/>
              </a:rPr>
              <a:t>პასუხისმგებლობა ნარჩენების მართვის პროცესში</a:t>
            </a:r>
          </a:p>
          <a:p>
            <a:r>
              <a:rPr lang="ka-GE" sz="1600" b="1" dirty="0">
                <a:latin typeface="Sylfaen" pitchFamily="18" charset="0"/>
              </a:rPr>
              <a:t>საწარმოს ხელმძღვანელი ვალდებულია:</a:t>
            </a:r>
          </a:p>
          <a:p>
            <a:r>
              <a:rPr lang="ka-GE" sz="1600" b="1" dirty="0">
                <a:latin typeface="Sylfaen" pitchFamily="18" charset="0"/>
              </a:rPr>
              <a:t> ნარჩენების საინვენტარიზაციო უწყისის დამტკიცებაზე;</a:t>
            </a:r>
          </a:p>
          <a:p>
            <a:r>
              <a:rPr lang="ka-GE" sz="1600" b="1" dirty="0">
                <a:latin typeface="Sylfaen" pitchFamily="18" charset="0"/>
              </a:rPr>
              <a:t> ნარჩენების მართვისათვის საჭირო მოწყობილობით, რესურსით და </a:t>
            </a:r>
            <a:r>
              <a:rPr lang="ka-GE" sz="1600" b="1" dirty="0" smtClean="0">
                <a:latin typeface="Sylfaen" pitchFamily="18" charset="0"/>
              </a:rPr>
              <a:t>ინვენტარით საწარმოს </a:t>
            </a:r>
            <a:r>
              <a:rPr lang="ka-GE" sz="1600" b="1" dirty="0">
                <a:latin typeface="Sylfaen" pitchFamily="18" charset="0"/>
              </a:rPr>
              <a:t>უზრუნველყოფაზე;</a:t>
            </a:r>
          </a:p>
          <a:p>
            <a:r>
              <a:rPr lang="ka-GE" sz="1600" b="1" dirty="0">
                <a:latin typeface="Sylfaen" pitchFamily="18" charset="0"/>
              </a:rPr>
              <a:t> საწარმოს საქმიანობის პროცესში წარმოქმნილი ნარჩენების მართვის პროცესში</a:t>
            </a:r>
          </a:p>
          <a:p>
            <a:r>
              <a:rPr lang="ka-GE" sz="1600" b="1" dirty="0">
                <a:latin typeface="Sylfaen" pitchFamily="18" charset="0"/>
              </a:rPr>
              <a:t> </a:t>
            </a:r>
            <a:r>
              <a:rPr lang="ka-GE" sz="1600" b="1" dirty="0" smtClean="0">
                <a:latin typeface="Sylfaen" pitchFamily="18" charset="0"/>
              </a:rPr>
              <a:t>საქართველოს </a:t>
            </a:r>
            <a:r>
              <a:rPr lang="ka-GE" sz="1600" b="1" dirty="0">
                <a:latin typeface="Sylfaen" pitchFamily="18" charset="0"/>
              </a:rPr>
              <a:t>გარემოსდაცვითი კანონმდებლობის მოთხოვნების დაცვაზე.</a:t>
            </a:r>
            <a:endParaRPr lang="en-US" sz="1600" b="1" dirty="0">
              <a:latin typeface="Sylfaen" pitchFamily="18" charset="0"/>
            </a:endParaRPr>
          </a:p>
        </p:txBody>
      </p:sp>
      <p:sp>
        <p:nvSpPr>
          <p:cNvPr id="7" name="Rectangle 6"/>
          <p:cNvSpPr/>
          <p:nvPr/>
        </p:nvSpPr>
        <p:spPr>
          <a:xfrm>
            <a:off x="225670" y="1905000"/>
            <a:ext cx="3607776" cy="1600438"/>
          </a:xfrm>
          <a:prstGeom prst="rect">
            <a:avLst/>
          </a:prstGeom>
        </p:spPr>
        <p:txBody>
          <a:bodyPr wrap="square">
            <a:spAutoFit/>
          </a:bodyPr>
          <a:lstStyle/>
          <a:p>
            <a:pPr marL="342900" indent="-342900">
              <a:buAutoNum type="arabicPeriod"/>
            </a:pPr>
            <a:endParaRPr lang="ka-GE" dirty="0">
              <a:latin typeface="Sylfaen" panose="010A0502050306030303" pitchFamily="18" charset="0"/>
            </a:endParaRPr>
          </a:p>
          <a:p>
            <a:r>
              <a:rPr lang="ka-GE" dirty="0" smtClean="0">
                <a:latin typeface="Sylfaen" panose="010A0502050306030303" pitchFamily="18" charset="0"/>
              </a:rPr>
              <a:t>1</a:t>
            </a:r>
            <a:r>
              <a:rPr lang="ka-GE" sz="1600" dirty="0" smtClean="0">
                <a:latin typeface="Sylfaen" panose="010A0502050306030303" pitchFamily="18" charset="0"/>
              </a:rPr>
              <a:t>. </a:t>
            </a:r>
            <a:r>
              <a:rPr lang="ka-GE" sz="1600" dirty="0">
                <a:latin typeface="Sylfaen" panose="010A0502050306030303" pitchFamily="18" charset="0"/>
              </a:rPr>
              <a:t>საყოფაცხოვრებო ნარჩენებ</a:t>
            </a:r>
            <a:r>
              <a:rPr lang="ka-GE" sz="1400" dirty="0">
                <a:latin typeface="Sylfaen" panose="010A0502050306030303" pitchFamily="18" charset="0"/>
              </a:rPr>
              <a:t>ი</a:t>
            </a:r>
            <a:r>
              <a:rPr lang="ka-GE" sz="1400" dirty="0" smtClean="0">
                <a:latin typeface="Sylfaen" panose="010A0502050306030303" pitchFamily="18" charset="0"/>
              </a:rPr>
              <a:t>;</a:t>
            </a:r>
          </a:p>
          <a:p>
            <a:endParaRPr lang="ka-GE" sz="1400" dirty="0" smtClean="0">
              <a:latin typeface="Sylfaen" panose="010A0502050306030303" pitchFamily="18" charset="0"/>
            </a:endParaRPr>
          </a:p>
          <a:p>
            <a:endParaRPr lang="ka-GE" sz="1400" dirty="0" smtClean="0">
              <a:latin typeface="Sylfaen" panose="010A0502050306030303" pitchFamily="18" charset="0"/>
            </a:endParaRPr>
          </a:p>
          <a:p>
            <a:r>
              <a:rPr lang="ka-GE" sz="1400" dirty="0" smtClean="0">
                <a:latin typeface="Sylfaen" panose="010A0502050306030303" pitchFamily="18" charset="0"/>
              </a:rPr>
              <a:t>2</a:t>
            </a:r>
            <a:r>
              <a:rPr lang="ka-GE" sz="1600" dirty="0" smtClean="0">
                <a:latin typeface="Sylfaen" panose="010A0502050306030303" pitchFamily="18" charset="0"/>
              </a:rPr>
              <a:t>. საწარმოო </a:t>
            </a:r>
            <a:r>
              <a:rPr lang="ka-GE" sz="1600" dirty="0">
                <a:latin typeface="Sylfaen" panose="010A0502050306030303" pitchFamily="18" charset="0"/>
              </a:rPr>
              <a:t>ნარჩენები;</a:t>
            </a:r>
          </a:p>
          <a:p>
            <a:endParaRPr lang="en-US" dirty="0"/>
          </a:p>
        </p:txBody>
      </p:sp>
      <p:sp>
        <p:nvSpPr>
          <p:cNvPr id="8" name="Rectangle 7"/>
          <p:cNvSpPr/>
          <p:nvPr/>
        </p:nvSpPr>
        <p:spPr>
          <a:xfrm>
            <a:off x="4114800" y="2057400"/>
            <a:ext cx="4876800" cy="830997"/>
          </a:xfrm>
          <a:prstGeom prst="rect">
            <a:avLst/>
          </a:prstGeom>
          <a:ln>
            <a:solidFill>
              <a:schemeClr val="tx1"/>
            </a:solidFill>
          </a:ln>
        </p:spPr>
        <p:txBody>
          <a:bodyPr wrap="square">
            <a:spAutoFit/>
          </a:bodyPr>
          <a:lstStyle/>
          <a:p>
            <a:r>
              <a:rPr lang="ka-GE" sz="1600" dirty="0">
                <a:latin typeface="Sylfaen" panose="010A0502050306030303" pitchFamily="18" charset="0"/>
              </a:rPr>
              <a:t>საყოფაცხოვრებო ნარჩენები (დაახლოებით </a:t>
            </a:r>
            <a:r>
              <a:rPr lang="ka-GE" sz="1600" dirty="0" smtClean="0">
                <a:latin typeface="Sylfaen" panose="010A0502050306030303" pitchFamily="18" charset="0"/>
              </a:rPr>
              <a:t>17.52 </a:t>
            </a:r>
            <a:r>
              <a:rPr lang="ka-GE" sz="1600" dirty="0">
                <a:latin typeface="Sylfaen" panose="010A0502050306030303" pitchFamily="18" charset="0"/>
              </a:rPr>
              <a:t>მ3/წელ) განთავსდება </a:t>
            </a:r>
            <a:r>
              <a:rPr lang="ka-GE" sz="1600" dirty="0" smtClean="0">
                <a:latin typeface="Sylfaen" panose="010A0502050306030303" pitchFamily="18" charset="0"/>
              </a:rPr>
              <a:t>საწარმოოს ტერიტორიაზე </a:t>
            </a:r>
            <a:r>
              <a:rPr lang="ka-GE" sz="1600" dirty="0">
                <a:latin typeface="Sylfaen" panose="010A0502050306030303" pitchFamily="18" charset="0"/>
              </a:rPr>
              <a:t>დადგმულ კონტეინერებში</a:t>
            </a:r>
            <a:endParaRPr lang="en-US" sz="1600" dirty="0"/>
          </a:p>
        </p:txBody>
      </p:sp>
      <p:cxnSp>
        <p:nvCxnSpPr>
          <p:cNvPr id="9" name="Straight Arrow Connector 8"/>
          <p:cNvCxnSpPr/>
          <p:nvPr/>
        </p:nvCxnSpPr>
        <p:spPr>
          <a:xfrm>
            <a:off x="3276600" y="2362200"/>
            <a:ext cx="852854" cy="9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19400" y="2819400"/>
            <a:ext cx="6324600" cy="1077218"/>
          </a:xfrm>
          <a:prstGeom prst="rect">
            <a:avLst/>
          </a:prstGeom>
          <a:ln>
            <a:solidFill>
              <a:schemeClr val="tx1"/>
            </a:solidFill>
          </a:ln>
        </p:spPr>
        <p:txBody>
          <a:bodyPr wrap="square">
            <a:spAutoFit/>
          </a:bodyPr>
          <a:lstStyle/>
          <a:p>
            <a:pPr algn="just"/>
            <a:r>
              <a:rPr lang="en-US" sz="1600" dirty="0" smtClean="0"/>
              <a:t>საწმენდი</a:t>
            </a:r>
            <a:r>
              <a:rPr lang="en-US" sz="1600" dirty="0" smtClean="0"/>
              <a:t> </a:t>
            </a:r>
            <a:r>
              <a:rPr lang="en-US" sz="1600" dirty="0" smtClean="0"/>
              <a:t>ნაჭრები</a:t>
            </a:r>
            <a:r>
              <a:rPr lang="en-US" sz="1600" dirty="0" smtClean="0"/>
              <a:t> </a:t>
            </a:r>
            <a:r>
              <a:rPr lang="en-US" sz="1600" dirty="0" smtClean="0"/>
              <a:t>და</a:t>
            </a:r>
            <a:r>
              <a:rPr lang="en-US" sz="1600" dirty="0" smtClean="0"/>
              <a:t> </a:t>
            </a:r>
            <a:r>
              <a:rPr lang="en-US" sz="1600" dirty="0" smtClean="0"/>
              <a:t>დამცავი</a:t>
            </a:r>
            <a:r>
              <a:rPr lang="en-US" sz="1600" dirty="0" smtClean="0"/>
              <a:t> </a:t>
            </a:r>
            <a:r>
              <a:rPr lang="en-US" sz="1600" dirty="0" smtClean="0"/>
              <a:t>ტანისამოსი</a:t>
            </a:r>
            <a:r>
              <a:rPr lang="en-US" sz="1600" dirty="0" smtClean="0"/>
              <a:t>, </a:t>
            </a:r>
            <a:r>
              <a:rPr lang="en-US" sz="1600" dirty="0" smtClean="0"/>
              <a:t>რომელიც</a:t>
            </a:r>
            <a:r>
              <a:rPr lang="en-US" sz="1600" dirty="0" smtClean="0"/>
              <a:t> </a:t>
            </a:r>
            <a:r>
              <a:rPr lang="en-US" sz="1600" dirty="0" smtClean="0"/>
              <a:t>დაბინძურებულია</a:t>
            </a:r>
            <a:r>
              <a:rPr lang="en-US" sz="1600" dirty="0" smtClean="0"/>
              <a:t> </a:t>
            </a:r>
            <a:r>
              <a:rPr lang="en-US" sz="1600" dirty="0" smtClean="0"/>
              <a:t>საშიში</a:t>
            </a:r>
            <a:r>
              <a:rPr lang="en-US" sz="1600" dirty="0" smtClean="0"/>
              <a:t> </a:t>
            </a:r>
            <a:r>
              <a:rPr lang="en-US" sz="1600" dirty="0" smtClean="0"/>
              <a:t>ქიმიური</a:t>
            </a:r>
            <a:r>
              <a:rPr lang="en-US" sz="1600" dirty="0" smtClean="0"/>
              <a:t> </a:t>
            </a:r>
            <a:r>
              <a:rPr lang="en-US" sz="1600" dirty="0" smtClean="0"/>
              <a:t>ნივთიერებებით</a:t>
            </a:r>
            <a:r>
              <a:rPr lang="ka-GE" sz="1600" dirty="0" smtClean="0"/>
              <a:t>, </a:t>
            </a:r>
            <a:r>
              <a:rPr lang="en-US" sz="1600" dirty="0" smtClean="0"/>
              <a:t>ძრავისა</a:t>
            </a:r>
            <a:r>
              <a:rPr lang="en-US" sz="1600" dirty="0" smtClean="0"/>
              <a:t> </a:t>
            </a:r>
            <a:r>
              <a:rPr lang="en-US" sz="1600" dirty="0" smtClean="0"/>
              <a:t>და</a:t>
            </a:r>
            <a:r>
              <a:rPr lang="en-US" sz="1600" dirty="0" smtClean="0"/>
              <a:t> </a:t>
            </a:r>
            <a:r>
              <a:rPr lang="en-US" sz="1600" dirty="0" smtClean="0"/>
              <a:t>კბილანური</a:t>
            </a:r>
            <a:r>
              <a:rPr lang="en-US" sz="1600" dirty="0" smtClean="0"/>
              <a:t> </a:t>
            </a:r>
            <a:r>
              <a:rPr lang="en-US" sz="1600" dirty="0" smtClean="0"/>
              <a:t>გადაცემის</a:t>
            </a:r>
            <a:r>
              <a:rPr lang="en-US" sz="1600" dirty="0" smtClean="0"/>
              <a:t> </a:t>
            </a:r>
            <a:r>
              <a:rPr lang="en-US" sz="1600" dirty="0" smtClean="0"/>
              <a:t>კოლოფის</a:t>
            </a:r>
            <a:r>
              <a:rPr lang="en-US" sz="1600" dirty="0" smtClean="0"/>
              <a:t> </a:t>
            </a:r>
            <a:r>
              <a:rPr lang="en-US" sz="1600" dirty="0" smtClean="0"/>
              <a:t>სინთეტიკური</a:t>
            </a:r>
            <a:r>
              <a:rPr lang="en-US" sz="1600" dirty="0" smtClean="0"/>
              <a:t> </a:t>
            </a:r>
            <a:r>
              <a:rPr lang="en-US" sz="1600" dirty="0" smtClean="0"/>
              <a:t>ზეთები</a:t>
            </a:r>
            <a:r>
              <a:rPr lang="en-US" sz="1600" dirty="0" smtClean="0"/>
              <a:t> </a:t>
            </a:r>
            <a:r>
              <a:rPr lang="en-US" sz="1600" dirty="0" smtClean="0"/>
              <a:t>და</a:t>
            </a:r>
            <a:r>
              <a:rPr lang="en-US" sz="1600" dirty="0" smtClean="0"/>
              <a:t> </a:t>
            </a:r>
            <a:r>
              <a:rPr lang="en-US" sz="1600" dirty="0" smtClean="0"/>
              <a:t>სხვა</a:t>
            </a:r>
            <a:r>
              <a:rPr lang="en-US" sz="1600" dirty="0" smtClean="0"/>
              <a:t> </a:t>
            </a:r>
            <a:r>
              <a:rPr lang="en-US" sz="1600" dirty="0" smtClean="0"/>
              <a:t>ზეთოვანი</a:t>
            </a:r>
            <a:r>
              <a:rPr lang="en-US" sz="1600" dirty="0" smtClean="0"/>
              <a:t> </a:t>
            </a:r>
            <a:r>
              <a:rPr lang="en-US" sz="1600" dirty="0" smtClean="0"/>
              <a:t>ლუბრიკანტები</a:t>
            </a:r>
            <a:r>
              <a:rPr lang="en-US" sz="1600" dirty="0" smtClean="0"/>
              <a:t> </a:t>
            </a:r>
            <a:endParaRPr lang="en-US" sz="1600" dirty="0"/>
          </a:p>
        </p:txBody>
      </p:sp>
      <p:cxnSp>
        <p:nvCxnSpPr>
          <p:cNvPr id="11" name="Straight Arrow Connector 10"/>
          <p:cNvCxnSpPr/>
          <p:nvPr/>
        </p:nvCxnSpPr>
        <p:spPr>
          <a:xfrm>
            <a:off x="2362200" y="3048000"/>
            <a:ext cx="407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28800" y="4191000"/>
            <a:ext cx="3200400" cy="584775"/>
          </a:xfrm>
          <a:prstGeom prst="rect">
            <a:avLst/>
          </a:prstGeom>
          <a:ln>
            <a:solidFill>
              <a:schemeClr val="tx1"/>
            </a:solidFill>
          </a:ln>
        </p:spPr>
        <p:txBody>
          <a:bodyPr wrap="square">
            <a:spAutoFit/>
          </a:bodyPr>
          <a:lstStyle/>
          <a:p>
            <a:r>
              <a:rPr lang="ka-GE" sz="1600" dirty="0" smtClean="0">
                <a:latin typeface="Sylfaen" panose="010A0502050306030303" pitchFamily="18" charset="0"/>
              </a:rPr>
              <a:t>დროებით დასაწყობდება სასაწყობო ტერიტორიაზე</a:t>
            </a:r>
            <a:endParaRPr lang="en-US" sz="1600" dirty="0"/>
          </a:p>
        </p:txBody>
      </p:sp>
      <p:cxnSp>
        <p:nvCxnSpPr>
          <p:cNvPr id="13" name="Straight Arrow Connector 12"/>
          <p:cNvCxnSpPr/>
          <p:nvPr/>
        </p:nvCxnSpPr>
        <p:spPr>
          <a:xfrm rot="5400000">
            <a:off x="3162300" y="4000500"/>
            <a:ext cx="3048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24847" y="4191000"/>
            <a:ext cx="3419153" cy="830997"/>
          </a:xfrm>
          <a:prstGeom prst="rect">
            <a:avLst/>
          </a:prstGeom>
          <a:noFill/>
          <a:ln>
            <a:solidFill>
              <a:schemeClr val="tx1"/>
            </a:solidFill>
          </a:ln>
        </p:spPr>
        <p:txBody>
          <a:bodyPr wrap="square" rtlCol="0">
            <a:spAutoFit/>
          </a:bodyPr>
          <a:lstStyle/>
          <a:p>
            <a:r>
              <a:rPr lang="ka-GE" sz="1600" dirty="0" smtClean="0">
                <a:latin typeface="Sylfaen" pitchFamily="18" charset="0"/>
              </a:rPr>
              <a:t>გადაეცემა შესაბამისი ნებართვის მქონე ორგანიზაციას უტილიზაციაზე</a:t>
            </a:r>
            <a:endParaRPr lang="en-US" sz="1600" dirty="0">
              <a:latin typeface="Sylfaen" pitchFamily="18" charset="0"/>
            </a:endParaRPr>
          </a:p>
        </p:txBody>
      </p:sp>
      <p:cxnSp>
        <p:nvCxnSpPr>
          <p:cNvPr id="15" name="Straight Arrow Connector 14"/>
          <p:cNvCxnSpPr>
            <a:endCxn id="14" idx="0"/>
          </p:cNvCxnSpPr>
          <p:nvPr/>
        </p:nvCxnSpPr>
        <p:spPr>
          <a:xfrm rot="16200000" flipH="1">
            <a:off x="7260514" y="4017090"/>
            <a:ext cx="304798" cy="43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
                                            <p:txEl>
                                              <p:pRg st="2" end="2"/>
                                            </p:txEl>
                                          </p:spTgt>
                                        </p:tgtEl>
                                      </p:cBhvr>
                                    </p:animEffect>
                                    <p:animScale>
                                      <p:cBhvr>
                                        <p:cTn id="12" dur="250" autoRev="1" fill="hold"/>
                                        <p:tgtEl>
                                          <p:spTgt spid="6">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
                                            <p:txEl>
                                              <p:pRg st="3" end="3"/>
                                            </p:txEl>
                                          </p:spTgt>
                                        </p:tgtEl>
                                      </p:cBhvr>
                                    </p:animEffect>
                                    <p:animScale>
                                      <p:cBhvr>
                                        <p:cTn id="17" dur="250" autoRev="1" fill="hold"/>
                                        <p:tgtEl>
                                          <p:spTgt spid="6">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6">
                                            <p:txEl>
                                              <p:pRg st="4" end="4"/>
                                            </p:txEl>
                                          </p:spTgt>
                                        </p:tgtEl>
                                      </p:cBhvr>
                                    </p:animEffect>
                                    <p:animScale>
                                      <p:cBhvr>
                                        <p:cTn id="22" dur="250" autoRev="1" fill="hold"/>
                                        <p:tgtEl>
                                          <p:spTgt spid="6">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6">
                                            <p:txEl>
                                              <p:pRg st="5" end="5"/>
                                            </p:txEl>
                                          </p:spTgt>
                                        </p:tgtEl>
                                      </p:cBhvr>
                                    </p:animEffect>
                                    <p:animScale>
                                      <p:cBhvr>
                                        <p:cTn id="27" dur="250" autoRev="1" fill="hold"/>
                                        <p:tgtEl>
                                          <p:spTgt spid="6">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838200"/>
            <a:ext cx="7063153"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a-GE" sz="2400" dirty="0">
                <a:latin typeface="Sylfaen" panose="010A0502050306030303" pitchFamily="18" charset="0"/>
              </a:rPr>
              <a:t>ზემოქმედება ადამიანის ჯანმრთელობასა და უსაფრთხოებაზე</a:t>
            </a:r>
            <a:endParaRPr lang="en-US" sz="2400" dirty="0"/>
          </a:p>
        </p:txBody>
      </p:sp>
      <p:sp>
        <p:nvSpPr>
          <p:cNvPr id="5" name="Rectangle 4"/>
          <p:cNvSpPr/>
          <p:nvPr/>
        </p:nvSpPr>
        <p:spPr>
          <a:xfrm>
            <a:off x="838200" y="1866900"/>
            <a:ext cx="7485185" cy="369332"/>
          </a:xfrm>
          <a:prstGeom prst="rect">
            <a:avLst/>
          </a:prstGeom>
        </p:spPr>
        <p:txBody>
          <a:bodyPr wrap="square">
            <a:spAutoFit/>
          </a:bodyPr>
          <a:lstStyle/>
          <a:p>
            <a:r>
              <a:rPr lang="ka-GE" dirty="0">
                <a:solidFill>
                  <a:schemeClr val="accent2"/>
                </a:solidFill>
                <a:latin typeface="Sylfaen" panose="010A0502050306030303" pitchFamily="18" charset="0"/>
              </a:rPr>
              <a:t>ზემოქმედების ძირითადი რეცეპტორები მომსახურე </a:t>
            </a:r>
            <a:r>
              <a:rPr lang="ka-GE" dirty="0" smtClean="0">
                <a:solidFill>
                  <a:schemeClr val="accent2"/>
                </a:solidFill>
                <a:latin typeface="Sylfaen" panose="010A0502050306030303" pitchFamily="18" charset="0"/>
              </a:rPr>
              <a:t>პერსონალია</a:t>
            </a:r>
            <a:endParaRPr lang="en-US" dirty="0">
              <a:solidFill>
                <a:schemeClr val="accent2"/>
              </a:solidFill>
            </a:endParaRPr>
          </a:p>
        </p:txBody>
      </p:sp>
      <p:sp>
        <p:nvSpPr>
          <p:cNvPr id="6" name="Rectangle 5"/>
          <p:cNvSpPr/>
          <p:nvPr/>
        </p:nvSpPr>
        <p:spPr>
          <a:xfrm>
            <a:off x="609600" y="3352800"/>
            <a:ext cx="758776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a-GE" dirty="0">
                <a:latin typeface="Sylfaen" panose="010A0502050306030303" pitchFamily="18" charset="0"/>
              </a:rPr>
              <a:t>ზემოქმედების პრევენციის მიზნით მნიშვნელოვანია </a:t>
            </a:r>
            <a:r>
              <a:rPr lang="ka-GE" dirty="0" smtClean="0">
                <a:latin typeface="Sylfaen" panose="010A0502050306030303" pitchFamily="18" charset="0"/>
              </a:rPr>
              <a:t>უსაფრთხოების ნორმების </a:t>
            </a:r>
            <a:r>
              <a:rPr lang="ka-GE" dirty="0">
                <a:latin typeface="Sylfaen" panose="010A0502050306030303" pitchFamily="18" charset="0"/>
              </a:rPr>
              <a:t>მკაცრი დაცვა და მუდმივი ზედამხედველობა</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75906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ka-GE" dirty="0">
                <a:latin typeface="Sylfaen" panose="010A0502050306030303" pitchFamily="18" charset="0"/>
              </a:rPr>
              <a:t>ნიადაგის; გრუნტის და </a:t>
            </a:r>
            <a:r>
              <a:rPr lang="ka-GE" dirty="0"/>
              <a:t>მიწისქვეშა წყლების დაბინძურების რისკები </a:t>
            </a:r>
            <a:endParaRPr lang="en-US" dirty="0"/>
          </a:p>
        </p:txBody>
      </p:sp>
      <p:sp>
        <p:nvSpPr>
          <p:cNvPr id="5" name="Rectangle 4"/>
          <p:cNvSpPr/>
          <p:nvPr/>
        </p:nvSpPr>
        <p:spPr>
          <a:xfrm>
            <a:off x="1" y="2136394"/>
            <a:ext cx="3581400" cy="1077218"/>
          </a:xfrm>
          <a:prstGeom prst="rect">
            <a:avLst/>
          </a:prstGeom>
        </p:spPr>
        <p:txBody>
          <a:bodyPr wrap="square">
            <a:spAutoFit/>
          </a:bodyPr>
          <a:lstStyle/>
          <a:p>
            <a:r>
              <a:rPr lang="ka-GE" sz="1600" dirty="0" smtClean="0">
                <a:latin typeface="Sylfaen" panose="010A0502050306030303" pitchFamily="18" charset="0"/>
              </a:rPr>
              <a:t>მიწის სამუშაოების ჩატარების შემთხვევაში ნიადაგის ფენა უნდა </a:t>
            </a:r>
            <a:r>
              <a:rPr lang="ka-GE" sz="1600" dirty="0">
                <a:latin typeface="Sylfaen" panose="010A0502050306030303" pitchFamily="18" charset="0"/>
              </a:rPr>
              <a:t>მოიხსნას და დასაწყობდეს კანონმდებლობის </a:t>
            </a:r>
            <a:r>
              <a:rPr lang="ka-GE" sz="1600" dirty="0" smtClean="0">
                <a:latin typeface="Sylfaen" panose="010A0502050306030303" pitchFamily="18" charset="0"/>
              </a:rPr>
              <a:t>სრული დაცვით</a:t>
            </a:r>
            <a:r>
              <a:rPr lang="ka-GE" sz="1600" dirty="0">
                <a:latin typeface="Sylfaen" panose="010A0502050306030303" pitchFamily="18" charset="0"/>
              </a:rPr>
              <a:t>.</a:t>
            </a:r>
            <a:endParaRPr lang="en-US" sz="1600" dirty="0"/>
          </a:p>
        </p:txBody>
      </p:sp>
      <p:cxnSp>
        <p:nvCxnSpPr>
          <p:cNvPr id="6" name="Straight Arrow Connector 5"/>
          <p:cNvCxnSpPr/>
          <p:nvPr/>
        </p:nvCxnSpPr>
        <p:spPr>
          <a:xfrm flipH="1">
            <a:off x="2110154" y="1186962"/>
            <a:ext cx="703384" cy="945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7600" y="1752600"/>
            <a:ext cx="5257800" cy="2554545"/>
          </a:xfrm>
          <a:prstGeom prst="rect">
            <a:avLst/>
          </a:prstGeom>
        </p:spPr>
        <p:txBody>
          <a:bodyPr wrap="square">
            <a:spAutoFit/>
          </a:bodyPr>
          <a:lstStyle/>
          <a:p>
            <a:r>
              <a:rPr lang="ka-GE" sz="1600" dirty="0">
                <a:latin typeface="Sylfaen" panose="010A0502050306030303" pitchFamily="18" charset="0"/>
              </a:rPr>
              <a:t>ნიადაგის და გრუნტის დაბინძურების</a:t>
            </a:r>
          </a:p>
          <a:p>
            <a:r>
              <a:rPr lang="ka-GE" sz="1600" dirty="0">
                <a:latin typeface="Sylfaen" panose="010A0502050306030303" pitchFamily="18" charset="0"/>
              </a:rPr>
              <a:t>მიზეზი შეიძლება გახდეს</a:t>
            </a:r>
            <a:r>
              <a:rPr lang="ka-GE" sz="1600" dirty="0" smtClean="0">
                <a:latin typeface="Sylfaen" panose="010A0502050306030303" pitchFamily="18" charset="0"/>
              </a:rPr>
              <a:t>:</a:t>
            </a:r>
          </a:p>
          <a:p>
            <a:endParaRPr lang="ka-GE" sz="1600" dirty="0">
              <a:latin typeface="Sylfaen" panose="010A0502050306030303" pitchFamily="18" charset="0"/>
            </a:endParaRPr>
          </a:p>
          <a:p>
            <a:r>
              <a:rPr lang="ka-GE" sz="1600" dirty="0">
                <a:latin typeface="Sylfaen" panose="010A0502050306030303" pitchFamily="18" charset="0"/>
              </a:rPr>
              <a:t>• საწარმოო და საყოფაცხოვრებო ნარჩენების მართვის წესების დარღვევა</a:t>
            </a:r>
            <a:r>
              <a:rPr lang="ka-GE" sz="1600" dirty="0" smtClean="0">
                <a:latin typeface="Sylfaen" panose="010A0502050306030303" pitchFamily="18" charset="0"/>
              </a:rPr>
              <a:t>;</a:t>
            </a:r>
          </a:p>
          <a:p>
            <a:endParaRPr lang="ka-GE" sz="1600" dirty="0">
              <a:latin typeface="Sylfaen" panose="010A0502050306030303" pitchFamily="18" charset="0"/>
            </a:endParaRPr>
          </a:p>
          <a:p>
            <a:r>
              <a:rPr lang="ka-GE" sz="1600" dirty="0">
                <a:latin typeface="Sylfaen" panose="010A0502050306030303" pitchFamily="18" charset="0"/>
              </a:rPr>
              <a:t>• ავტოტრანსპორტიდან ნავთობპროდუქტების ავარიული დაღვრა</a:t>
            </a:r>
            <a:r>
              <a:rPr lang="ka-GE" sz="1600" dirty="0" smtClean="0">
                <a:latin typeface="Sylfaen" panose="010A0502050306030303" pitchFamily="18" charset="0"/>
              </a:rPr>
              <a:t>;</a:t>
            </a:r>
          </a:p>
          <a:p>
            <a:endParaRPr lang="ka-GE" sz="1600" dirty="0">
              <a:latin typeface="Sylfaen" panose="010A0502050306030303" pitchFamily="18" charset="0"/>
            </a:endParaRPr>
          </a:p>
          <a:p>
            <a:r>
              <a:rPr lang="ka-GE" sz="1600" dirty="0">
                <a:latin typeface="Sylfaen" panose="010A0502050306030303" pitchFamily="18" charset="0"/>
              </a:rPr>
              <a:t>• შიდა კანალიზაციის სისტემების ექსპლუატაცია</a:t>
            </a:r>
            <a:endParaRPr lang="en-US" sz="1600" dirty="0"/>
          </a:p>
        </p:txBody>
      </p:sp>
      <p:cxnSp>
        <p:nvCxnSpPr>
          <p:cNvPr id="8" name="Straight Arrow Connector 7"/>
          <p:cNvCxnSpPr/>
          <p:nvPr/>
        </p:nvCxnSpPr>
        <p:spPr>
          <a:xfrm rot="5400000">
            <a:off x="5257800" y="1447800"/>
            <a:ext cx="4572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438400" y="4343400"/>
            <a:ext cx="2138727" cy="369332"/>
          </a:xfrm>
          <a:prstGeom prst="rect">
            <a:avLst/>
          </a:prstGeom>
          <a:ln>
            <a:solidFill>
              <a:schemeClr val="tx1"/>
            </a:solidFill>
          </a:ln>
        </p:spPr>
        <p:txBody>
          <a:bodyPr wrap="none">
            <a:spAutoFit/>
          </a:bodyPr>
          <a:lstStyle/>
          <a:p>
            <a:r>
              <a:rPr lang="ka-GE" dirty="0" smtClean="0">
                <a:latin typeface="Sylfaen" panose="010A0502050306030303" pitchFamily="18" charset="0"/>
              </a:rPr>
              <a:t>სანიაღვრე წყლები</a:t>
            </a:r>
            <a:endParaRPr lang="en-US" dirty="0"/>
          </a:p>
        </p:txBody>
      </p:sp>
      <p:sp>
        <p:nvSpPr>
          <p:cNvPr id="10" name="Rectangle 9"/>
          <p:cNvSpPr/>
          <p:nvPr/>
        </p:nvSpPr>
        <p:spPr>
          <a:xfrm>
            <a:off x="685800" y="5257800"/>
            <a:ext cx="7086600" cy="584775"/>
          </a:xfrm>
          <a:prstGeom prst="rect">
            <a:avLst/>
          </a:prstGeom>
        </p:spPr>
        <p:txBody>
          <a:bodyPr wrap="square">
            <a:spAutoFit/>
          </a:bodyPr>
          <a:lstStyle/>
          <a:p>
            <a:pPr algn="just"/>
            <a:r>
              <a:rPr lang="ka-GE" sz="1600" dirty="0" smtClean="0">
                <a:latin typeface="Sylfaen" pitchFamily="18" charset="0"/>
              </a:rPr>
              <a:t>აღნიშნული წყლები ჩაედინება  ტერიტორიის  სიახლოვეს გამავალ სანიაღვრე არხში.</a:t>
            </a:r>
            <a:endParaRPr lang="en-US" sz="1600" dirty="0">
              <a:latin typeface="Sylfaen" pitchFamily="18" charset="0"/>
            </a:endParaRPr>
          </a:p>
        </p:txBody>
      </p:sp>
      <p:cxnSp>
        <p:nvCxnSpPr>
          <p:cNvPr id="11" name="Straight Arrow Connector 10"/>
          <p:cNvCxnSpPr/>
          <p:nvPr/>
        </p:nvCxnSpPr>
        <p:spPr>
          <a:xfrm rot="5400000">
            <a:off x="2019300" y="2705100"/>
            <a:ext cx="31242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a:off x="3505200" y="4876800"/>
            <a:ext cx="158262" cy="2936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3" end="3"/>
                                            </p:txEl>
                                          </p:spTgt>
                                        </p:tgtEl>
                                      </p:cBhvr>
                                    </p:animEffect>
                                    <p:animScale>
                                      <p:cBhvr>
                                        <p:cTn id="7" dur="250" autoRev="1" fill="hold"/>
                                        <p:tgtEl>
                                          <p:spTgt spid="7">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xEl>
                                              <p:pRg st="5" end="5"/>
                                            </p:txEl>
                                          </p:spTgt>
                                        </p:tgtEl>
                                      </p:cBhvr>
                                    </p:animEffect>
                                    <p:animScale>
                                      <p:cBhvr>
                                        <p:cTn id="12" dur="250" autoRev="1" fill="hold"/>
                                        <p:tgtEl>
                                          <p:spTgt spid="7">
                                            <p:txEl>
                                              <p:pRg st="5" end="5"/>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7">
                                            <p:txEl>
                                              <p:pRg st="7" end="7"/>
                                            </p:txEl>
                                          </p:spTgt>
                                        </p:tgtEl>
                                      </p:cBhvr>
                                    </p:animEffect>
                                    <p:animScale>
                                      <p:cBhvr>
                                        <p:cTn id="17" dur="250" autoRev="1" fill="hold"/>
                                        <p:tgtEl>
                                          <p:spTgt spid="7">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762000"/>
            <a:ext cx="325762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ka-GE" dirty="0">
                <a:latin typeface="Sylfaen" panose="010A0502050306030303" pitchFamily="18" charset="0"/>
              </a:rPr>
              <a:t>კუმულაციური ზემოქმედება</a:t>
            </a:r>
            <a:endParaRPr lang="en-US" dirty="0"/>
          </a:p>
        </p:txBody>
      </p:sp>
      <p:sp>
        <p:nvSpPr>
          <p:cNvPr id="5" name="Rectangle 4"/>
          <p:cNvSpPr/>
          <p:nvPr/>
        </p:nvSpPr>
        <p:spPr>
          <a:xfrm>
            <a:off x="685800" y="1295400"/>
            <a:ext cx="7162800" cy="1200329"/>
          </a:xfrm>
          <a:prstGeom prst="rect">
            <a:avLst/>
          </a:prstGeom>
        </p:spPr>
        <p:txBody>
          <a:bodyPr wrap="square">
            <a:spAutoFit/>
          </a:bodyPr>
          <a:lstStyle/>
          <a:p>
            <a:pPr algn="just"/>
            <a:r>
              <a:rPr lang="ka-GE" dirty="0" smtClean="0">
                <a:solidFill>
                  <a:schemeClr val="accent2"/>
                </a:solidFill>
                <a:latin typeface="Sylfaen" panose="010A0502050306030303" pitchFamily="18" charset="0"/>
              </a:rPr>
              <a:t>კუმულაციური</a:t>
            </a:r>
            <a:r>
              <a:rPr lang="ka-GE" dirty="0" smtClean="0">
                <a:latin typeface="Sylfaen" panose="010A0502050306030303" pitchFamily="18" charset="0"/>
              </a:rPr>
              <a:t> </a:t>
            </a:r>
            <a:r>
              <a:rPr lang="ka-GE" dirty="0">
                <a:latin typeface="Sylfaen" panose="010A0502050306030303" pitchFamily="18" charset="0"/>
              </a:rPr>
              <a:t>ზემოქმედების ერთადერთ </a:t>
            </a:r>
            <a:r>
              <a:rPr lang="ka-GE" dirty="0" smtClean="0">
                <a:latin typeface="Sylfaen" panose="010A0502050306030303" pitchFamily="18" charset="0"/>
              </a:rPr>
              <a:t>საგულისხმო</a:t>
            </a:r>
            <a:r>
              <a:rPr lang="en-US" dirty="0" smtClean="0">
                <a:latin typeface="Sylfaen" panose="010A0502050306030303" pitchFamily="18" charset="0"/>
              </a:rPr>
              <a:t> </a:t>
            </a:r>
            <a:r>
              <a:rPr lang="ka-GE" dirty="0" smtClean="0">
                <a:latin typeface="Sylfaen" panose="010A0502050306030303" pitchFamily="18" charset="0"/>
              </a:rPr>
              <a:t>სახედ </a:t>
            </a:r>
            <a:r>
              <a:rPr lang="ka-GE" dirty="0">
                <a:latin typeface="Sylfaen" panose="010A0502050306030303" pitchFamily="18" charset="0"/>
              </a:rPr>
              <a:t>უნდა </a:t>
            </a:r>
            <a:r>
              <a:rPr lang="ka-GE" dirty="0" smtClean="0">
                <a:latin typeface="Sylfaen" panose="010A0502050306030303" pitchFamily="18" charset="0"/>
              </a:rPr>
              <a:t>მივიჩნიოთ:</a:t>
            </a:r>
          </a:p>
          <a:p>
            <a:endParaRPr lang="ka-GE" dirty="0" smtClean="0">
              <a:latin typeface="Sylfaen" panose="010A0502050306030303" pitchFamily="18" charset="0"/>
            </a:endParaRPr>
          </a:p>
          <a:p>
            <a:r>
              <a:rPr lang="ka-GE" dirty="0" smtClean="0">
                <a:latin typeface="Sylfaen" panose="010A0502050306030303" pitchFamily="18" charset="0"/>
              </a:rPr>
              <a:t> </a:t>
            </a:r>
            <a:r>
              <a:rPr lang="ka-GE" dirty="0" smtClean="0">
                <a:latin typeface="Sylfaen" panose="010A0502050306030303" pitchFamily="18" charset="0"/>
              </a:rPr>
              <a:t>ხმაურის </a:t>
            </a:r>
            <a:r>
              <a:rPr lang="ka-GE" dirty="0">
                <a:latin typeface="Sylfaen" panose="010A0502050306030303" pitchFamily="18" charset="0"/>
              </a:rPr>
              <a:t>გავრცელება და </a:t>
            </a:r>
            <a:r>
              <a:rPr lang="ka-GE" dirty="0" smtClean="0">
                <a:latin typeface="Sylfaen" panose="010A0502050306030303" pitchFamily="18" charset="0"/>
                <a:sym typeface="Wingdings" panose="05000000000000000000" pitchFamily="2" charset="2"/>
              </a:rPr>
              <a:t> </a:t>
            </a:r>
            <a:r>
              <a:rPr lang="ka-GE" dirty="0" smtClean="0">
                <a:latin typeface="Sylfaen" panose="010A0502050306030303" pitchFamily="18" charset="0"/>
              </a:rPr>
              <a:t>ატმოსფერულ </a:t>
            </a:r>
            <a:r>
              <a:rPr lang="ka-GE" dirty="0">
                <a:latin typeface="Sylfaen" panose="010A0502050306030303" pitchFamily="18" charset="0"/>
              </a:rPr>
              <a:t>ჰაერზე </a:t>
            </a:r>
            <a:r>
              <a:rPr lang="ka-GE" dirty="0" smtClean="0">
                <a:latin typeface="Sylfaen" panose="010A0502050306030303" pitchFamily="18" charset="0"/>
              </a:rPr>
              <a:t>ზემოქმედება</a:t>
            </a:r>
            <a:endParaRPr lang="en-US" dirty="0"/>
          </a:p>
        </p:txBody>
      </p:sp>
      <p:sp>
        <p:nvSpPr>
          <p:cNvPr id="6" name="Rectangle 5"/>
          <p:cNvSpPr/>
          <p:nvPr/>
        </p:nvSpPr>
        <p:spPr>
          <a:xfrm>
            <a:off x="914400" y="3048000"/>
            <a:ext cx="655320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ka-GE" dirty="0" smtClean="0">
                <a:latin typeface="Sylfaen" panose="010A0502050306030303" pitchFamily="18" charset="0"/>
              </a:rPr>
              <a:t>საწარმოო ტერიტორიის სიახლოვეს არ არსებობს ანალოგიური ტიპის, ასევე სხვა პროფილის საწარმოები,  ამიტომ კუმულაციური ზემოქმედება მოსალოდნელია არ არის.</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438400"/>
            <a:ext cx="547760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a-GE" sz="2400" dirty="0" smtClean="0"/>
              <a:t>მადლობა ყურადღებისთვის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838200"/>
          </a:xfrm>
        </p:spPr>
        <p:txBody>
          <a:bodyPr>
            <a:normAutofit/>
          </a:bodyPr>
          <a:lstStyle/>
          <a:p>
            <a:pPr algn="ctr"/>
            <a:r>
              <a:rPr lang="ka-GE" sz="2400" b="1" dirty="0" smtClean="0">
                <a:solidFill>
                  <a:schemeClr val="tx1"/>
                </a:solidFill>
                <a:latin typeface="Sylfaen" pitchFamily="18" charset="0"/>
              </a:rPr>
              <a:t>საქმიანობის ადგილმდებარეობა</a:t>
            </a:r>
            <a:r>
              <a:rPr lang="ka-GE" sz="2400" dirty="0" smtClean="0">
                <a:solidFill>
                  <a:schemeClr val="accent2">
                    <a:lumMod val="60000"/>
                    <a:lumOff val="40000"/>
                  </a:schemeClr>
                </a:solidFill>
                <a:latin typeface="Sylfaen" pitchFamily="18" charset="0"/>
              </a:rPr>
              <a:t/>
            </a:r>
            <a:br>
              <a:rPr lang="ka-GE" sz="2400" dirty="0" smtClean="0">
                <a:solidFill>
                  <a:schemeClr val="accent2">
                    <a:lumMod val="60000"/>
                    <a:lumOff val="40000"/>
                  </a:schemeClr>
                </a:solidFill>
                <a:latin typeface="Sylfaen" pitchFamily="18" charset="0"/>
              </a:rPr>
            </a:br>
            <a:endParaRPr lang="en-US" sz="2400" dirty="0">
              <a:solidFill>
                <a:schemeClr val="tx1"/>
              </a:solidFill>
              <a:latin typeface="Sylfaen" pitchFamily="18" charset="0"/>
            </a:endParaRPr>
          </a:p>
        </p:txBody>
      </p:sp>
      <p:sp>
        <p:nvSpPr>
          <p:cNvPr id="3" name="Subtitle 2"/>
          <p:cNvSpPr>
            <a:spLocks noGrp="1"/>
          </p:cNvSpPr>
          <p:nvPr>
            <p:ph type="subTitle" idx="1"/>
          </p:nvPr>
        </p:nvSpPr>
        <p:spPr>
          <a:xfrm>
            <a:off x="304800" y="762000"/>
            <a:ext cx="8839200" cy="5638800"/>
          </a:xfrm>
        </p:spPr>
        <p:txBody>
          <a:bodyPr>
            <a:noAutofit/>
          </a:bodyPr>
          <a:lstStyle/>
          <a:p>
            <a:pPr algn="just"/>
            <a:r>
              <a:rPr lang="ka-GE" sz="1800" dirty="0" smtClean="0">
                <a:solidFill>
                  <a:schemeClr val="tx1"/>
                </a:solidFill>
                <a:latin typeface="Sylfaen" pitchFamily="18" charset="0"/>
              </a:rPr>
              <a:t>დაგეგმილი ცემენტის წარმოების საქმიანობის </a:t>
            </a:r>
            <a:r>
              <a:rPr lang="ru-RU" sz="1800" dirty="0" smtClean="0">
                <a:solidFill>
                  <a:schemeClr val="tx1"/>
                </a:solidFill>
                <a:latin typeface="Sylfaen" pitchFamily="18" charset="0"/>
              </a:rPr>
              <a:t>ტერიტორია მდებარეობს  </a:t>
            </a:r>
            <a:r>
              <a:rPr lang="ka-GE" sz="1800" dirty="0" smtClean="0">
                <a:solidFill>
                  <a:schemeClr val="tx1"/>
                </a:solidFill>
                <a:latin typeface="Sylfaen" pitchFamily="18" charset="0"/>
              </a:rPr>
              <a:t>თეთრიწყაროს რაიონის სოფელ მარბდაში,  მიწის ნაკვეთის საკადასტრო კოდია #84.24.31.135 და წარმოადგენს მის  კუთვნილ ტერიტორიას. აღნიშნული ტერიტორია წარმოადგენს 22821 მ</a:t>
            </a:r>
            <a:r>
              <a:rPr lang="ka-GE" sz="1800" baseline="30000" dirty="0" smtClean="0">
                <a:solidFill>
                  <a:schemeClr val="tx1"/>
                </a:solidFill>
                <a:latin typeface="Sylfaen" pitchFamily="18" charset="0"/>
              </a:rPr>
              <a:t>2</a:t>
            </a:r>
            <a:r>
              <a:rPr lang="ka-GE" sz="1800" dirty="0" smtClean="0">
                <a:solidFill>
                  <a:schemeClr val="tx1"/>
                </a:solidFill>
                <a:latin typeface="Sylfaen" pitchFamily="18" charset="0"/>
              </a:rPr>
              <a:t>. </a:t>
            </a:r>
            <a:r>
              <a:rPr lang="ru-RU" sz="1800" dirty="0" smtClean="0">
                <a:solidFill>
                  <a:schemeClr val="tx1"/>
                </a:solidFill>
                <a:latin typeface="Sylfaen" pitchFamily="18" charset="0"/>
              </a:rPr>
              <a:t>ტერიტორიის GPS კოორდინატებია: </a:t>
            </a:r>
            <a:r>
              <a:rPr lang="ka-GE" sz="1800" dirty="0" smtClean="0">
                <a:solidFill>
                  <a:schemeClr val="tx1"/>
                </a:solidFill>
                <a:latin typeface="Sylfaen" pitchFamily="18" charset="0"/>
              </a:rPr>
              <a:t>X=481060.00;  Y=4597350.00</a:t>
            </a:r>
            <a:r>
              <a:rPr lang="ru-RU" sz="1800" dirty="0" smtClean="0">
                <a:solidFill>
                  <a:schemeClr val="tx1"/>
                </a:solidFill>
                <a:latin typeface="Sylfaen" pitchFamily="18" charset="0"/>
              </a:rPr>
              <a:t>. წარმოდგენილი GPS კოორდინატების და საკადასტრო კოდის მიხედვით იდენტიფიცირებული ტერიტორიიდან </a:t>
            </a:r>
            <a:r>
              <a:rPr lang="ka-GE" sz="1800" dirty="0" smtClean="0">
                <a:solidFill>
                  <a:schemeClr val="tx1"/>
                </a:solidFill>
                <a:latin typeface="Sylfaen" pitchFamily="18" charset="0"/>
              </a:rPr>
              <a:t>სამხრეთით და ჩრდილო-დასავლეთით </a:t>
            </a:r>
            <a:r>
              <a:rPr lang="ru-RU" sz="1800" dirty="0" smtClean="0">
                <a:solidFill>
                  <a:schemeClr val="tx1"/>
                </a:solidFill>
                <a:latin typeface="Sylfaen" pitchFamily="18" charset="0"/>
              </a:rPr>
              <a:t>ფიქსირდება დასახლებული ზონა. პირდაპირი მანძილი უახლოეს მოსახლემდე </a:t>
            </a:r>
            <a:r>
              <a:rPr lang="ka-GE" sz="1800" dirty="0" smtClean="0">
                <a:solidFill>
                  <a:schemeClr val="tx1"/>
                </a:solidFill>
                <a:latin typeface="Sylfaen" pitchFamily="18" charset="0"/>
              </a:rPr>
              <a:t>შესაბამისად </a:t>
            </a:r>
            <a:r>
              <a:rPr lang="ru-RU" sz="1800" dirty="0" smtClean="0">
                <a:solidFill>
                  <a:schemeClr val="tx1"/>
                </a:solidFill>
                <a:latin typeface="Sylfaen" pitchFamily="18" charset="0"/>
              </a:rPr>
              <a:t>შეადგენს</a:t>
            </a:r>
            <a:r>
              <a:rPr lang="ka-GE" sz="1800" dirty="0" smtClean="0">
                <a:solidFill>
                  <a:schemeClr val="tx1"/>
                </a:solidFill>
                <a:latin typeface="Sylfaen" pitchFamily="18" charset="0"/>
              </a:rPr>
              <a:t> 650 </a:t>
            </a:r>
            <a:r>
              <a:rPr lang="ru-RU" sz="1800" dirty="0" smtClean="0">
                <a:solidFill>
                  <a:schemeClr val="tx1"/>
                </a:solidFill>
                <a:latin typeface="Sylfaen" pitchFamily="18" charset="0"/>
              </a:rPr>
              <a:t>მ-ს </a:t>
            </a:r>
            <a:r>
              <a:rPr lang="ka-GE" sz="1800" dirty="0" smtClean="0">
                <a:solidFill>
                  <a:schemeClr val="tx1"/>
                </a:solidFill>
                <a:latin typeface="Sylfaen" pitchFamily="18" charset="0"/>
              </a:rPr>
              <a:t>და 850 მეტრს</a:t>
            </a:r>
            <a:r>
              <a:rPr lang="ru-RU" sz="1800" dirty="0" smtClean="0">
                <a:solidFill>
                  <a:schemeClr val="tx1"/>
                </a:solidFill>
                <a:latin typeface="Sylfaen" pitchFamily="18" charset="0"/>
              </a:rPr>
              <a:t>. საპროექტო ზონიდან მანძილი ზედაპირული წყლის ობიექტამდე</a:t>
            </a:r>
            <a:r>
              <a:rPr lang="ka-GE" sz="1800" dirty="0" smtClean="0">
                <a:solidFill>
                  <a:schemeClr val="tx1"/>
                </a:solidFill>
                <a:latin typeface="Sylfaen" pitchFamily="18" charset="0"/>
              </a:rPr>
              <a:t> 1000 </a:t>
            </a:r>
            <a:r>
              <a:rPr lang="ru-RU" sz="1800" dirty="0" smtClean="0">
                <a:solidFill>
                  <a:schemeClr val="tx1"/>
                </a:solidFill>
                <a:latin typeface="Sylfaen" pitchFamily="18" charset="0"/>
              </a:rPr>
              <a:t>მეტრ </a:t>
            </a:r>
            <a:r>
              <a:rPr lang="ka-GE" sz="1800" dirty="0" smtClean="0">
                <a:solidFill>
                  <a:schemeClr val="tx1"/>
                </a:solidFill>
                <a:latin typeface="Sylfaen" pitchFamily="18" charset="0"/>
              </a:rPr>
              <a:t>მანძიულზე არ ფიქსირდება (მშრალი ხევები)</a:t>
            </a:r>
            <a:r>
              <a:rPr lang="ru-RU" sz="1800" dirty="0" smtClean="0">
                <a:solidFill>
                  <a:schemeClr val="tx1"/>
                </a:solidFill>
                <a:latin typeface="Sylfaen" pitchFamily="18" charset="0"/>
              </a:rPr>
              <a:t>.</a:t>
            </a:r>
            <a:endParaRPr lang="en-US" sz="1800" dirty="0" smtClean="0">
              <a:solidFill>
                <a:schemeClr val="tx1"/>
              </a:solidFill>
              <a:latin typeface="Sylfaen" pitchFamily="18" charset="0"/>
            </a:endParaRPr>
          </a:p>
          <a:p>
            <a:pPr algn="just"/>
            <a:r>
              <a:rPr lang="ka-GE" sz="1800" dirty="0" smtClean="0">
                <a:solidFill>
                  <a:schemeClr val="tx1"/>
                </a:solidFill>
                <a:latin typeface="Sylfaen" pitchFamily="18" charset="0"/>
              </a:rPr>
              <a:t>აღნიშნული საწარმოს მიმდებარედ დასავლეთით და ჩრდილოეთის მხრიდან ესაზღვრება შპს „KARAS“-ის საკუთრებაში არსებული სასოფლო-სამეურნეო (სახნავი) დანიშნულების მიწის ნაკვეთი (ს/კ84.24.31.035); სამხრეთის მხრიდან ესაზღვრება ნოდარი სიკიაშვილის (P/N: 22001001454) საკუთრებაში არსებული სასოფლო-სამეურნეო (საძოვარი) დანიშნულების მიწის ნაკვეთი (ს/კ 84.24.31.020), რომლის ტერიტორიაზე ასევე განთავსებულია ფერმის შენობა;  აღმოსავლეთის მხრიდან ესაზღვრება ლევანი სიკიაშვილის (P/N: 22001010033) და სულიკო სიკიაშვილის (P/N: 22001015602) საკუთრებაში არსებული სასოფლო-სამეურნეო დანიშნულების მიწის ნაკვეთი (ს/კ 84.24.31.020). აღმოსავლეთით 320 მეტრში გადის ფონიჭალა-მარნეული - გუგუთი გზატკეცილი.</a:t>
            </a:r>
            <a:endParaRPr lang="en-US" sz="1800" dirty="0">
              <a:solidFill>
                <a:schemeClr val="tx1"/>
              </a:solidFill>
              <a:latin typeface="Sylfae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838200"/>
          </a:xfrm>
        </p:spPr>
        <p:txBody>
          <a:bodyPr>
            <a:normAutofit fontScale="90000"/>
          </a:bodyPr>
          <a:lstStyle/>
          <a:p>
            <a:pPr algn="ctr"/>
            <a:r>
              <a:rPr lang="ka-GE" sz="2700" dirty="0" smtClean="0">
                <a:latin typeface="Sylfaen" pitchFamily="18" charset="0"/>
              </a:rPr>
              <a:t>საკვლევი ტერიტორიის ადგილმდებარეობა </a:t>
            </a:r>
            <a:r>
              <a:rPr lang="ka-GE" sz="2800" dirty="0" smtClean="0">
                <a:solidFill>
                  <a:schemeClr val="accent2">
                    <a:lumMod val="60000"/>
                    <a:lumOff val="40000"/>
                  </a:schemeClr>
                </a:solidFill>
              </a:rPr>
              <a:t/>
            </a:r>
            <a:br>
              <a:rPr lang="ka-GE" sz="2800" dirty="0" smtClean="0">
                <a:solidFill>
                  <a:schemeClr val="accent2">
                    <a:lumMod val="60000"/>
                    <a:lumOff val="40000"/>
                  </a:schemeClr>
                </a:solidFill>
              </a:rPr>
            </a:br>
            <a:endParaRPr lang="en-US" sz="2800" dirty="0">
              <a:solidFill>
                <a:schemeClr val="tx1"/>
              </a:solidFill>
            </a:endParaRPr>
          </a:p>
        </p:txBody>
      </p:sp>
      <p:sp>
        <p:nvSpPr>
          <p:cNvPr id="3" name="Subtitle 2"/>
          <p:cNvSpPr>
            <a:spLocks noGrp="1"/>
          </p:cNvSpPr>
          <p:nvPr>
            <p:ph type="subTitle" idx="1"/>
          </p:nvPr>
        </p:nvSpPr>
        <p:spPr>
          <a:xfrm>
            <a:off x="1066800" y="1371600"/>
            <a:ext cx="7321296" cy="4419600"/>
          </a:xfrm>
        </p:spPr>
        <p:txBody>
          <a:bodyPr>
            <a:noAutofit/>
          </a:bodyPr>
          <a:lstStyle/>
          <a:p>
            <a:pPr algn="just"/>
            <a:endParaRPr lang="en-US" sz="2000" dirty="0"/>
          </a:p>
        </p:txBody>
      </p:sp>
      <p:sp>
        <p:nvSpPr>
          <p:cNvPr id="7" name="TextBox 6"/>
          <p:cNvSpPr txBox="1"/>
          <p:nvPr/>
        </p:nvSpPr>
        <p:spPr>
          <a:xfrm rot="19161181">
            <a:off x="2691319" y="1920954"/>
            <a:ext cx="1344168" cy="338554"/>
          </a:xfrm>
          <a:prstGeom prst="rect">
            <a:avLst/>
          </a:prstGeom>
          <a:noFill/>
        </p:spPr>
        <p:txBody>
          <a:bodyPr wrap="square" rtlCol="0">
            <a:spAutoFit/>
          </a:bodyPr>
          <a:lstStyle/>
          <a:p>
            <a:r>
              <a:rPr lang="en-US" sz="1600" b="1" dirty="0" smtClean="0">
                <a:solidFill>
                  <a:schemeClr val="bg1"/>
                </a:solidFill>
                <a:latin typeface="Sylfaen" panose="010A0502050306030303" pitchFamily="18" charset="0"/>
              </a:rPr>
              <a:t>265 </a:t>
            </a:r>
            <a:r>
              <a:rPr lang="ka-GE" sz="1600" b="1" dirty="0" smtClean="0">
                <a:solidFill>
                  <a:schemeClr val="bg1"/>
                </a:solidFill>
                <a:latin typeface="Sylfaen" panose="010A0502050306030303" pitchFamily="18" charset="0"/>
              </a:rPr>
              <a:t>მეტრი</a:t>
            </a:r>
            <a:endParaRPr lang="en-US" sz="1600" b="1" dirty="0">
              <a:solidFill>
                <a:schemeClr val="bg1"/>
              </a:solidFill>
              <a:latin typeface="Sylfaen" panose="010A0502050306030303" pitchFamily="18" charset="0"/>
            </a:endParaRPr>
          </a:p>
        </p:txBody>
      </p:sp>
      <p:pic>
        <p:nvPicPr>
          <p:cNvPr id="10" name="Picture 7"/>
          <p:cNvPicPr>
            <a:picLocks noChangeAspect="1" noChangeArrowheads="1"/>
          </p:cNvPicPr>
          <p:nvPr/>
        </p:nvPicPr>
        <p:blipFill>
          <a:blip r:embed="rId2"/>
          <a:srcRect/>
          <a:stretch>
            <a:fillRect/>
          </a:stretch>
        </p:blipFill>
        <p:spPr bwMode="auto">
          <a:xfrm>
            <a:off x="609600" y="1295400"/>
            <a:ext cx="8020050" cy="47053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851648" cy="838200"/>
          </a:xfrm>
        </p:spPr>
        <p:txBody>
          <a:bodyPr>
            <a:normAutofit fontScale="90000"/>
          </a:bodyPr>
          <a:lstStyle/>
          <a:p>
            <a:r>
              <a:rPr lang="ka-GE" sz="2400" dirty="0" smtClean="0"/>
              <a:t> </a:t>
            </a:r>
            <a:r>
              <a:rPr lang="ru-RU" sz="1800" dirty="0" smtClean="0"/>
              <a:t> </a:t>
            </a:r>
            <a:r>
              <a:rPr lang="ka-GE" sz="2700" dirty="0" smtClean="0">
                <a:latin typeface="Sylfaen" pitchFamily="18" charset="0"/>
              </a:rPr>
              <a:t>შპს „თი ეს გრუპი“-ს ცემენტის ქარხნის განთავსების ტერიტორიის დეტალური სიტუაციური სქემა</a:t>
            </a:r>
            <a:r>
              <a:rPr lang="ka-GE" sz="2700" dirty="0" smtClean="0">
                <a:solidFill>
                  <a:schemeClr val="accent2">
                    <a:lumMod val="60000"/>
                    <a:lumOff val="40000"/>
                  </a:schemeClr>
                </a:solidFill>
                <a:latin typeface="Sylfaen" pitchFamily="18" charset="0"/>
              </a:rPr>
              <a:t/>
            </a:r>
            <a:br>
              <a:rPr lang="ka-GE" sz="2700" dirty="0" smtClean="0">
                <a:solidFill>
                  <a:schemeClr val="accent2">
                    <a:lumMod val="60000"/>
                    <a:lumOff val="40000"/>
                  </a:schemeClr>
                </a:solidFill>
                <a:latin typeface="Sylfaen" pitchFamily="18" charset="0"/>
              </a:rPr>
            </a:br>
            <a:endParaRPr lang="en-US" sz="2700" dirty="0">
              <a:solidFill>
                <a:schemeClr val="tx1"/>
              </a:solidFill>
              <a:latin typeface="Sylfaen" pitchFamily="18" charset="0"/>
            </a:endParaRPr>
          </a:p>
        </p:txBody>
      </p:sp>
      <p:sp>
        <p:nvSpPr>
          <p:cNvPr id="3" name="Subtitle 2"/>
          <p:cNvSpPr>
            <a:spLocks noGrp="1"/>
          </p:cNvSpPr>
          <p:nvPr>
            <p:ph type="subTitle" idx="1"/>
          </p:nvPr>
        </p:nvSpPr>
        <p:spPr>
          <a:xfrm>
            <a:off x="533400" y="1371600"/>
            <a:ext cx="8153400" cy="4648200"/>
          </a:xfrm>
        </p:spPr>
        <p:txBody>
          <a:bodyPr>
            <a:noAutofit/>
          </a:bodyPr>
          <a:lstStyle/>
          <a:p>
            <a:pPr algn="just"/>
            <a:endParaRPr lang="en-US" sz="2000" dirty="0"/>
          </a:p>
        </p:txBody>
      </p:sp>
      <p:pic>
        <p:nvPicPr>
          <p:cNvPr id="5" name="Picture 9"/>
          <p:cNvPicPr>
            <a:picLocks noChangeAspect="1" noChangeArrowheads="1"/>
          </p:cNvPicPr>
          <p:nvPr/>
        </p:nvPicPr>
        <p:blipFill>
          <a:blip r:embed="rId2"/>
          <a:srcRect/>
          <a:stretch>
            <a:fillRect/>
          </a:stretch>
        </p:blipFill>
        <p:spPr bwMode="auto">
          <a:xfrm>
            <a:off x="533400" y="1371600"/>
            <a:ext cx="8087390" cy="4648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851648" cy="457200"/>
          </a:xfrm>
        </p:spPr>
        <p:txBody>
          <a:bodyPr>
            <a:normAutofit/>
          </a:bodyPr>
          <a:lstStyle/>
          <a:p>
            <a:pPr algn="ctr"/>
            <a:r>
              <a:rPr lang="ka-GE" sz="2400" b="1" dirty="0" smtClean="0">
                <a:solidFill>
                  <a:schemeClr val="tx1"/>
                </a:solidFill>
                <a:latin typeface="Sylfaen" pitchFamily="18" charset="0"/>
              </a:rPr>
              <a:t>დაგეგმილი საქმიანობის აღწერა</a:t>
            </a:r>
            <a:endParaRPr lang="en-US" sz="2400" b="1" dirty="0">
              <a:solidFill>
                <a:schemeClr val="tx1"/>
              </a:solidFill>
              <a:latin typeface="Sylfaen" pitchFamily="18" charset="0"/>
            </a:endParaRPr>
          </a:p>
        </p:txBody>
      </p:sp>
      <p:sp>
        <p:nvSpPr>
          <p:cNvPr id="3" name="Subtitle 2"/>
          <p:cNvSpPr>
            <a:spLocks noGrp="1"/>
          </p:cNvSpPr>
          <p:nvPr>
            <p:ph type="subTitle" idx="1"/>
          </p:nvPr>
        </p:nvSpPr>
        <p:spPr>
          <a:xfrm>
            <a:off x="304800" y="838200"/>
            <a:ext cx="8610600" cy="5105400"/>
          </a:xfrm>
        </p:spPr>
        <p:txBody>
          <a:bodyPr>
            <a:noAutofit/>
          </a:bodyPr>
          <a:lstStyle/>
          <a:p>
            <a:pPr algn="just"/>
            <a:r>
              <a:rPr lang="ka-GE" sz="1600" dirty="0" smtClean="0">
                <a:solidFill>
                  <a:schemeClr val="tx1"/>
                </a:solidFill>
                <a:latin typeface="Sylfaen" pitchFamily="18" charset="0"/>
              </a:rPr>
              <a:t>მიწის ნაკვეთზე განლაგებულია გასული საუკინის 70-იან წლებში აშენებული, ხოლო დღეის მდგომარეობით ამორტიზირებული სამეურნეო და სამეწარმეო (15ც.) ფუნქციის 1-2 სართულიანი შენობა-ნაგებობები. მათი უმრავლესობა ინდუსტრიული ანაკრები - კოსნტრუციის ჩონჩხედის მქონეა. შემავსებლად გამოყენებულია სილიკატური აგურის წყობა.</a:t>
            </a:r>
            <a:endParaRPr lang="en-US" sz="1600" dirty="0" smtClean="0">
              <a:solidFill>
                <a:schemeClr val="tx1"/>
              </a:solidFill>
              <a:latin typeface="Sylfaen" pitchFamily="18" charset="0"/>
            </a:endParaRPr>
          </a:p>
          <a:p>
            <a:pPr algn="just"/>
            <a:r>
              <a:rPr lang="ka-GE" sz="1600" dirty="0" smtClean="0">
                <a:solidFill>
                  <a:schemeClr val="tx1"/>
                </a:solidFill>
                <a:latin typeface="Sylfaen" pitchFamily="18" charset="0"/>
              </a:rPr>
              <a:t>საპროექტო ტერიტორიის შიდა საგზაო ინფარსტურქურა  ფონიჭალა-მარნეული - გუგუთი გზატკეცილითან დაკავშირებულია დაზიანებული ასფალტსაფარიანი გზით. მიწის ნაკვეთი დაერთებულია გარე საინჟინრო კომუნიკაციებთან, უზრუნველყოფილია ელექტრობით წყალმომარაგებით.</a:t>
            </a:r>
            <a:endParaRPr lang="en-US" sz="1600" dirty="0" smtClean="0">
              <a:solidFill>
                <a:schemeClr val="tx1"/>
              </a:solidFill>
              <a:latin typeface="Sylfaen" pitchFamily="18" charset="0"/>
            </a:endParaRPr>
          </a:p>
          <a:p>
            <a:pPr algn="just"/>
            <a:r>
              <a:rPr lang="ka-GE" sz="1600" dirty="0" smtClean="0">
                <a:solidFill>
                  <a:schemeClr val="tx1"/>
                </a:solidFill>
                <a:latin typeface="Sylfaen" pitchFamily="18" charset="0"/>
              </a:rPr>
              <a:t>საპროექტო წინადადებით საპროექტო ტერიტორიაზე გათვალისწინებულია ცემენტის საწარმოს მოწყობა არსებული შენობა ნაგებობების რეკონსტრუქცია რესტავრაცია და ნაწილობრივ დემონტაჟიც. ასევე ახალი ნაგებობების მოწყობა.</a:t>
            </a:r>
            <a:endParaRPr lang="en-US" sz="1600" dirty="0" smtClean="0">
              <a:solidFill>
                <a:schemeClr val="tx1"/>
              </a:solidFill>
              <a:latin typeface="Sylfaen" pitchFamily="18" charset="0"/>
            </a:endParaRPr>
          </a:p>
          <a:p>
            <a:pPr algn="just"/>
            <a:r>
              <a:rPr lang="ka-GE" sz="1600" dirty="0" smtClean="0">
                <a:solidFill>
                  <a:schemeClr val="tx1"/>
                </a:solidFill>
                <a:latin typeface="Sylfaen" pitchFamily="18" charset="0"/>
              </a:rPr>
              <a:t>საპროექტო დოკუმენტაცია დამუშავებულია თეთრიწყაროს მუნიციპალიტეტის მერის ბრძანება #1242 (06.08.2019)-ით დამტკიცებული მიწის ნაკვეთის სამშენებლოდ გამოყენების პირობების საფუძველზე და ითვალისწინებს არსებული სამეურნეო-სამრეწველო ფუნქციის შენობა-ნაგებობების რესტავრაცია-რეაბილიტაციას, რეკონსტრუქციას, ავარიული შენობების დემონტაჟს და ახალ მშენებლობას.</a:t>
            </a:r>
            <a:endParaRPr lang="en-US" sz="1600" dirty="0" smtClean="0">
              <a:solidFill>
                <a:schemeClr val="tx1"/>
              </a:solidFill>
              <a:latin typeface="Sylfaen" pitchFamily="18" charset="0"/>
            </a:endParaRPr>
          </a:p>
          <a:p>
            <a:pPr algn="just"/>
            <a:r>
              <a:rPr lang="ka-GE" sz="1600" dirty="0" smtClean="0">
                <a:solidFill>
                  <a:schemeClr val="tx1"/>
                </a:solidFill>
                <a:latin typeface="Sylfaen" pitchFamily="18" charset="0"/>
              </a:rPr>
              <a:t>ცემენტის რეზერვუარების-სილოსების </a:t>
            </a:r>
            <a:r>
              <a:rPr lang="ka-GE" sz="1600" dirty="0" smtClean="0">
                <a:solidFill>
                  <a:schemeClr val="tx1"/>
                </a:solidFill>
                <a:latin typeface="Sylfaen" pitchFamily="18" charset="0"/>
              </a:rPr>
              <a:t>მშენებლობას. </a:t>
            </a:r>
            <a:r>
              <a:rPr lang="ka-GE" sz="1600" dirty="0" smtClean="0">
                <a:solidFill>
                  <a:schemeClr val="tx1"/>
                </a:solidFill>
                <a:latin typeface="Sylfaen" pitchFamily="18" charset="0"/>
              </a:rPr>
              <a:t>მქონე საძირკვლის რ/ბ მონონოლითურ ფილაზე ლითონის მზიდ კონსტრუქციიებზე რეზერვურების მოწყობას. </a:t>
            </a:r>
            <a:r>
              <a:rPr lang="ka-GE" sz="1600" dirty="0" smtClean="0">
                <a:solidFill>
                  <a:schemeClr val="tx1"/>
                </a:solidFill>
                <a:latin typeface="Sylfaen" pitchFamily="18" charset="0"/>
              </a:rPr>
              <a:t>სულ </a:t>
            </a:r>
            <a:r>
              <a:rPr lang="ka-GE" sz="1600" dirty="0" smtClean="0">
                <a:solidFill>
                  <a:schemeClr val="tx1"/>
                </a:solidFill>
                <a:latin typeface="Sylfaen" pitchFamily="18" charset="0"/>
              </a:rPr>
              <a:t>8 ც რეზერვუარი. III კლასის მახასიათებლებით.</a:t>
            </a:r>
            <a:endParaRPr lang="en-US" sz="1600" dirty="0" smtClean="0">
              <a:solidFill>
                <a:schemeClr val="tx1"/>
              </a:solidFill>
              <a:latin typeface="Sylfaen" pitchFamily="18" charset="0"/>
            </a:endParaRPr>
          </a:p>
          <a:p>
            <a:pPr algn="just"/>
            <a:r>
              <a:rPr lang="ka-GE" sz="1600" dirty="0" smtClean="0">
                <a:solidFill>
                  <a:schemeClr val="tx1"/>
                </a:solidFill>
                <a:latin typeface="Sylfaen" pitchFamily="18" charset="0"/>
              </a:rPr>
              <a:t>საკონტროლო გამშვები პუნტქის (დაცვის შენობა) </a:t>
            </a:r>
            <a:r>
              <a:rPr lang="ka-GE" sz="1600" dirty="0" smtClean="0">
                <a:solidFill>
                  <a:schemeClr val="tx1"/>
                </a:solidFill>
                <a:latin typeface="Sylfaen" pitchFamily="18" charset="0"/>
              </a:rPr>
              <a:t>მშენებლობას. </a:t>
            </a:r>
            <a:r>
              <a:rPr lang="ka-GE" sz="1600" dirty="0" smtClean="0">
                <a:solidFill>
                  <a:schemeClr val="tx1"/>
                </a:solidFill>
                <a:latin typeface="Sylfaen" pitchFamily="18" charset="0"/>
              </a:rPr>
              <a:t>საძირკვლის მონოლითურ ფილაზე მოწყობილ რ/ბ მზიდი კონსტრუქციის ქანობიანი სახურავის მქონე შენობა-ნაგებობის მოწყობას</a:t>
            </a:r>
            <a:r>
              <a:rPr lang="ka-GE" sz="1600" dirty="0" smtClean="0">
                <a:solidFill>
                  <a:schemeClr val="tx1"/>
                </a:solidFill>
                <a:latin typeface="Sylfaen" pitchFamily="18" charset="0"/>
              </a:rPr>
              <a:t>. </a:t>
            </a:r>
            <a:r>
              <a:rPr lang="ka-GE" sz="1600" dirty="0" smtClean="0">
                <a:solidFill>
                  <a:schemeClr val="tx1"/>
                </a:solidFill>
                <a:latin typeface="Sylfaen" pitchFamily="18" charset="0"/>
              </a:rPr>
              <a:t>I კლასი.</a:t>
            </a:r>
            <a:endParaRPr lang="en-US" sz="1600" dirty="0">
              <a:solidFill>
                <a:schemeClr val="tx1"/>
              </a:solidFill>
              <a:latin typeface="Sylfae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534400" cy="6324600"/>
          </a:xfrm>
        </p:spPr>
        <p:txBody>
          <a:bodyPr>
            <a:noAutofit/>
          </a:bodyPr>
          <a:lstStyle/>
          <a:p>
            <a:pPr algn="just" eaLnBrk="0" hangingPunct="0"/>
            <a:r>
              <a:rPr lang="ka-GE" sz="1600" dirty="0" smtClean="0">
                <a:solidFill>
                  <a:schemeClr val="tx1"/>
                </a:solidFill>
                <a:latin typeface="Sylfaen" pitchFamily="18" charset="0"/>
                <a:cs typeface="Times New Roman" pitchFamily="18" charset="0"/>
              </a:rPr>
              <a:t>აღნიშნული ტერიტორიაზე კომუნისტური პერიოდში ფუნქციონირებდა ღვინის ქარხანა და შემდგომ გამოყენებული იყო სხვადასხვა სახის სასაწყობე ტერიტორიად. აღნიშნულ ტერიტორიაზე უკვე არსებულ ანგარის ტიპის ნაგებობაში, რომლის ფართია  3168.45 მ</a:t>
            </a:r>
            <a:r>
              <a:rPr lang="ka-GE" sz="1600" baseline="30000" dirty="0" smtClean="0">
                <a:solidFill>
                  <a:schemeClr val="tx1"/>
                </a:solidFill>
                <a:latin typeface="Sylfaen" pitchFamily="18" charset="0"/>
                <a:cs typeface="Times New Roman" pitchFamily="18" charset="0"/>
              </a:rPr>
              <a:t>2</a:t>
            </a:r>
            <a:r>
              <a:rPr lang="ka-GE" sz="1600" dirty="0" smtClean="0">
                <a:solidFill>
                  <a:schemeClr val="tx1"/>
                </a:solidFill>
                <a:latin typeface="Sylfaen" pitchFamily="18" charset="0"/>
                <a:cs typeface="Times New Roman" pitchFamily="18" charset="0"/>
              </a:rPr>
              <a:t>, განთავსებული იქნება ცემენტის დაფქვისათვის საჭირო ბურთულებიანი წისქვილი და ნედლეულის სასაწყობო ტერიტორიები.</a:t>
            </a:r>
            <a:endParaRPr lang="de-DE" sz="1600" dirty="0" smtClean="0">
              <a:solidFill>
                <a:schemeClr val="tx1"/>
              </a:solidFill>
              <a:latin typeface="Sylfaen" pitchFamily="18" charset="0"/>
              <a:cs typeface="Times New Roman" pitchFamily="18" charset="0"/>
            </a:endParaRPr>
          </a:p>
          <a:p>
            <a:pPr algn="just" eaLnBrk="0" hangingPunct="0"/>
            <a:r>
              <a:rPr lang="de-DE" sz="1600" dirty="0" smtClean="0">
                <a:solidFill>
                  <a:schemeClr val="tx1"/>
                </a:solidFill>
                <a:latin typeface="Sylfaen" pitchFamily="18" charset="0"/>
                <a:cs typeface="Times New Roman" pitchFamily="18" charset="0"/>
              </a:rPr>
              <a:t>საწარმოში დამონტაჟებული</a:t>
            </a:r>
            <a:r>
              <a:rPr lang="ka-GE" sz="1600" dirty="0" smtClean="0">
                <a:solidFill>
                  <a:schemeClr val="tx1"/>
                </a:solidFill>
                <a:latin typeface="Sylfaen" pitchFamily="18" charset="0"/>
                <a:cs typeface="Times New Roman" pitchFamily="18" charset="0"/>
              </a:rPr>
              <a:t> იქნება 10 </a:t>
            </a:r>
            <a:r>
              <a:rPr lang="de-DE" sz="1600" dirty="0" smtClean="0">
                <a:solidFill>
                  <a:schemeClr val="tx1"/>
                </a:solidFill>
                <a:latin typeface="Sylfaen" pitchFamily="18" charset="0"/>
                <a:cs typeface="Times New Roman" pitchFamily="18" charset="0"/>
              </a:rPr>
              <a:t>ტ/სთ წარმადობის ბურთულებიანი წისქვილი. საწარმოში დაგეგმილია ძირითადად 300</a:t>
            </a:r>
            <a:r>
              <a:rPr lang="ka-GE" sz="1600" dirty="0" smtClean="0">
                <a:solidFill>
                  <a:schemeClr val="tx1"/>
                </a:solidFill>
                <a:latin typeface="Sylfaen" pitchFamily="18" charset="0"/>
                <a:cs typeface="Times New Roman" pitchFamily="18" charset="0"/>
              </a:rPr>
              <a:t>, 400 </a:t>
            </a:r>
            <a:r>
              <a:rPr lang="de-DE" sz="1600" dirty="0" smtClean="0">
                <a:solidFill>
                  <a:schemeClr val="tx1"/>
                </a:solidFill>
                <a:latin typeface="Sylfaen" pitchFamily="18" charset="0"/>
                <a:cs typeface="Times New Roman" pitchFamily="18" charset="0"/>
              </a:rPr>
              <a:t>და </a:t>
            </a:r>
            <a:r>
              <a:rPr lang="ka-GE" sz="1600" dirty="0" smtClean="0">
                <a:solidFill>
                  <a:schemeClr val="tx1"/>
                </a:solidFill>
                <a:latin typeface="Sylfaen" pitchFamily="18" charset="0"/>
                <a:cs typeface="Times New Roman" pitchFamily="18" charset="0"/>
              </a:rPr>
              <a:t>5</a:t>
            </a:r>
            <a:r>
              <a:rPr lang="de-DE" sz="1600" dirty="0" smtClean="0">
                <a:solidFill>
                  <a:schemeClr val="tx1"/>
                </a:solidFill>
                <a:latin typeface="Sylfaen" pitchFamily="18" charset="0"/>
                <a:cs typeface="Times New Roman" pitchFamily="18" charset="0"/>
              </a:rPr>
              <a:t>00 მარკის ცემენტის წარმოება.</a:t>
            </a:r>
            <a:r>
              <a:rPr lang="en-US" sz="1600" dirty="0" smtClean="0">
                <a:solidFill>
                  <a:schemeClr val="tx1"/>
                </a:solidFill>
                <a:latin typeface="Sylfaen" pitchFamily="18" charset="0"/>
              </a:rPr>
              <a:t> </a:t>
            </a:r>
            <a:endParaRPr lang="ka-GE" sz="1600" dirty="0" smtClean="0">
              <a:solidFill>
                <a:schemeClr val="tx1"/>
              </a:solidFill>
              <a:latin typeface="Sylfaen" pitchFamily="18" charset="0"/>
            </a:endParaRPr>
          </a:p>
          <a:p>
            <a:pPr algn="just"/>
            <a:r>
              <a:rPr lang="de-DE" sz="1600" dirty="0" smtClean="0">
                <a:solidFill>
                  <a:schemeClr val="tx1"/>
                </a:solidFill>
                <a:latin typeface="Sylfaen" pitchFamily="18" charset="0"/>
              </a:rPr>
              <a:t>დაფქვილი  ცემენტი წისქვილის შემდეგ </a:t>
            </a:r>
            <a:r>
              <a:rPr lang="ka-GE" sz="1600" dirty="0" smtClean="0">
                <a:solidFill>
                  <a:schemeClr val="tx1"/>
                </a:solidFill>
                <a:latin typeface="Sylfaen" pitchFamily="18" charset="0"/>
              </a:rPr>
              <a:t>მოხ</a:t>
            </a:r>
            <a:r>
              <a:rPr lang="de-DE" sz="1600" dirty="0" smtClean="0">
                <a:solidFill>
                  <a:schemeClr val="tx1"/>
                </a:solidFill>
                <a:latin typeface="Sylfaen" pitchFamily="18" charset="0"/>
              </a:rPr>
              <a:t>დება სამტვერე საკანში, საიდანაც მტვრის დაჭერა </a:t>
            </a:r>
            <a:r>
              <a:rPr lang="ka-GE" sz="1600" dirty="0" smtClean="0">
                <a:solidFill>
                  <a:schemeClr val="tx1"/>
                </a:solidFill>
                <a:latin typeface="Sylfaen" pitchFamily="18" charset="0"/>
              </a:rPr>
              <a:t>მოხდება </a:t>
            </a:r>
            <a:r>
              <a:rPr lang="de-DE" sz="1600" dirty="0" smtClean="0">
                <a:solidFill>
                  <a:schemeClr val="tx1"/>
                </a:solidFill>
                <a:latin typeface="Sylfaen" pitchFamily="18" charset="0"/>
              </a:rPr>
              <a:t>ციკლონ</a:t>
            </a:r>
            <a:r>
              <a:rPr lang="ka-GE" sz="1600" dirty="0" smtClean="0">
                <a:solidFill>
                  <a:schemeClr val="tx1"/>
                </a:solidFill>
                <a:latin typeface="Sylfaen" pitchFamily="18" charset="0"/>
              </a:rPr>
              <a:t>შ</a:t>
            </a:r>
            <a:r>
              <a:rPr lang="de-DE" sz="1600" dirty="0" smtClean="0">
                <a:solidFill>
                  <a:schemeClr val="tx1"/>
                </a:solidFill>
                <a:latin typeface="Sylfaen" pitchFamily="18" charset="0"/>
              </a:rPr>
              <a:t>ი და სახელოიანი ფილტრების საშუალებით. სამტვერე საკნიდან ცემენტის გადატანა </a:t>
            </a:r>
            <a:r>
              <a:rPr lang="ka-GE" sz="1600" dirty="0" smtClean="0">
                <a:solidFill>
                  <a:schemeClr val="tx1"/>
                </a:solidFill>
                <a:latin typeface="Sylfaen" pitchFamily="18" charset="0"/>
              </a:rPr>
              <a:t>მო</a:t>
            </a:r>
            <a:r>
              <a:rPr lang="de-DE" sz="1600" dirty="0" smtClean="0">
                <a:solidFill>
                  <a:schemeClr val="tx1"/>
                </a:solidFill>
                <a:latin typeface="Sylfaen" pitchFamily="18" charset="0"/>
              </a:rPr>
              <a:t>ხდება ელევატორში, სადაც მას ემეტება მტვერდამჭერ სისტემებში დაჭერილი ცემენტი და </a:t>
            </a:r>
            <a:r>
              <a:rPr lang="ka-GE" sz="1600" dirty="0" smtClean="0">
                <a:solidFill>
                  <a:schemeClr val="tx1"/>
                </a:solidFill>
                <a:latin typeface="Sylfaen" pitchFamily="18" charset="0"/>
              </a:rPr>
              <a:t>გან</a:t>
            </a:r>
            <a:r>
              <a:rPr lang="de-DE" sz="1600" dirty="0" smtClean="0">
                <a:solidFill>
                  <a:schemeClr val="tx1"/>
                </a:solidFill>
                <a:latin typeface="Sylfaen" pitchFamily="18" charset="0"/>
              </a:rPr>
              <a:t>თავსდება ცემენტის სილოსებში (</a:t>
            </a:r>
            <a:r>
              <a:rPr lang="ka-GE" sz="1600" dirty="0" smtClean="0">
                <a:solidFill>
                  <a:schemeClr val="tx1"/>
                </a:solidFill>
                <a:latin typeface="Sylfaen" pitchFamily="18" charset="0"/>
              </a:rPr>
              <a:t>8 ცალი</a:t>
            </a:r>
            <a:r>
              <a:rPr lang="de-DE" sz="1600" dirty="0" smtClean="0">
                <a:solidFill>
                  <a:schemeClr val="tx1"/>
                </a:solidFill>
                <a:latin typeface="Sylfaen" pitchFamily="18" charset="0"/>
              </a:rPr>
              <a:t>).</a:t>
            </a:r>
            <a:endParaRPr lang="en-US" sz="1600" dirty="0" smtClean="0">
              <a:solidFill>
                <a:schemeClr val="tx1"/>
              </a:solidFill>
              <a:latin typeface="Sylfaen" pitchFamily="18" charset="0"/>
            </a:endParaRPr>
          </a:p>
          <a:p>
            <a:pPr algn="just"/>
            <a:r>
              <a:rPr lang="de-DE" sz="1600" dirty="0" smtClean="0">
                <a:solidFill>
                  <a:schemeClr val="tx1"/>
                </a:solidFill>
                <a:latin typeface="Sylfaen" pitchFamily="18" charset="0"/>
              </a:rPr>
              <a:t>საწარმოდან ცემენტის გაცემა მოხდება, როგორც ნაყარის სახით ასევე ტომრებში დაფასოებული საავტომობილო ტრანსპორტით.</a:t>
            </a:r>
            <a:endParaRPr lang="en-US" sz="1600" dirty="0" smtClean="0">
              <a:solidFill>
                <a:schemeClr val="tx1"/>
              </a:solidFill>
              <a:latin typeface="Sylfaen" pitchFamily="18" charset="0"/>
            </a:endParaRPr>
          </a:p>
          <a:p>
            <a:pPr algn="just"/>
            <a:r>
              <a:rPr lang="de-DE" sz="1600" dirty="0" smtClean="0">
                <a:solidFill>
                  <a:schemeClr val="tx1"/>
                </a:solidFill>
                <a:latin typeface="Sylfaen" pitchFamily="18" charset="0"/>
              </a:rPr>
              <a:t>აღნუშნულის გათვალისწინებით პროექტით გათვალისწინებული ობიექტის ფუნქციური დანიშნულებაა კლინკერისა და დანამატების მიღება, გადამუშავება. ცემენტის წარმოება და რეალიზაცია.</a:t>
            </a:r>
            <a:endParaRPr lang="en-US" sz="1600" dirty="0" smtClean="0">
              <a:solidFill>
                <a:schemeClr val="tx1"/>
              </a:solidFill>
              <a:latin typeface="Sylfaen" pitchFamily="18" charset="0"/>
            </a:endParaRPr>
          </a:p>
          <a:p>
            <a:pPr algn="just"/>
            <a:r>
              <a:rPr lang="de-DE" sz="1600" dirty="0" smtClean="0">
                <a:solidFill>
                  <a:schemeClr val="tx1"/>
                </a:solidFill>
                <a:latin typeface="Sylfaen" pitchFamily="18" charset="0"/>
              </a:rPr>
              <a:t>კლინკერის საფქვავი წისქვილის მაქსიმალური წარმადობაა დღეში </a:t>
            </a:r>
            <a:r>
              <a:rPr lang="ka-GE" sz="1600" dirty="0" smtClean="0">
                <a:solidFill>
                  <a:schemeClr val="tx1"/>
                </a:solidFill>
                <a:latin typeface="Sylfaen" pitchFamily="18" charset="0"/>
              </a:rPr>
              <a:t>20 საათიანი სამუშაო რეჟიმით 200 </a:t>
            </a:r>
            <a:r>
              <a:rPr lang="de-DE" sz="1600" dirty="0" smtClean="0">
                <a:solidFill>
                  <a:schemeClr val="tx1"/>
                </a:solidFill>
                <a:latin typeface="Sylfaen" pitchFamily="18" charset="0"/>
              </a:rPr>
              <a:t>ტ. ხოლო წელიწადში </a:t>
            </a:r>
            <a:r>
              <a:rPr lang="ka-GE" sz="1600" dirty="0" smtClean="0">
                <a:solidFill>
                  <a:schemeClr val="tx1"/>
                </a:solidFill>
                <a:latin typeface="Sylfaen" pitchFamily="18" charset="0"/>
              </a:rPr>
              <a:t>330 </a:t>
            </a:r>
            <a:r>
              <a:rPr lang="de-DE" sz="1600" dirty="0" smtClean="0">
                <a:solidFill>
                  <a:schemeClr val="tx1"/>
                </a:solidFill>
                <a:latin typeface="Sylfaen" pitchFamily="18" charset="0"/>
              </a:rPr>
              <a:t>სამუშაო დღით </a:t>
            </a:r>
            <a:r>
              <a:rPr lang="ka-GE" sz="1600" dirty="0" smtClean="0">
                <a:solidFill>
                  <a:schemeClr val="tx1"/>
                </a:solidFill>
                <a:latin typeface="Sylfaen" pitchFamily="18" charset="0"/>
              </a:rPr>
              <a:t>66000 </a:t>
            </a:r>
            <a:r>
              <a:rPr lang="de-DE" sz="1600" dirty="0" smtClean="0">
                <a:solidFill>
                  <a:schemeClr val="tx1"/>
                </a:solidFill>
                <a:latin typeface="Sylfaen" pitchFamily="18" charset="0"/>
              </a:rPr>
              <a:t>ტონა</a:t>
            </a:r>
            <a:r>
              <a:rPr lang="ka-GE" sz="1600" dirty="0" smtClean="0">
                <a:solidFill>
                  <a:schemeClr val="tx1"/>
                </a:solidFill>
                <a:latin typeface="Sylfaen" pitchFamily="18" charset="0"/>
              </a:rPr>
              <a:t> იქნება</a:t>
            </a:r>
            <a:r>
              <a:rPr lang="de-DE" sz="1600" dirty="0" smtClean="0">
                <a:solidFill>
                  <a:schemeClr val="tx1"/>
                </a:solidFill>
                <a:latin typeface="Sylfaen" pitchFamily="18" charset="0"/>
              </a:rPr>
              <a:t>. </a:t>
            </a:r>
            <a:endParaRPr lang="en-US" sz="1600" dirty="0" smtClean="0">
              <a:solidFill>
                <a:schemeClr val="tx1"/>
              </a:solidFill>
              <a:latin typeface="Sylfaen" pitchFamily="18" charset="0"/>
            </a:endParaRPr>
          </a:p>
          <a:p>
            <a:pPr algn="just"/>
            <a:r>
              <a:rPr lang="de-DE" sz="1600" dirty="0" smtClean="0">
                <a:solidFill>
                  <a:schemeClr val="tx1"/>
                </a:solidFill>
                <a:latin typeface="Sylfaen" pitchFamily="18" charset="0"/>
              </a:rPr>
              <a:t>ცემენტის საფქვავი წისქვილის ტექნიკური დოკუმენტაციის მიხედვით საწარმო აღჭურვილი  იქნება ეფექტური აირგამწმენდი </a:t>
            </a:r>
            <a:r>
              <a:rPr lang="ka-GE" sz="1600" dirty="0" smtClean="0">
                <a:solidFill>
                  <a:schemeClr val="tx1"/>
                </a:solidFill>
                <a:latin typeface="Sylfaen" pitchFamily="18" charset="0"/>
              </a:rPr>
              <a:t>ორ</a:t>
            </a:r>
            <a:r>
              <a:rPr lang="de-DE" sz="1600" dirty="0" smtClean="0">
                <a:solidFill>
                  <a:schemeClr val="tx1"/>
                </a:solidFill>
                <a:latin typeface="Sylfaen" pitchFamily="18" charset="0"/>
              </a:rPr>
              <a:t>საფეხურიანი დანადგარებით. I საფეხური – ციკლონი 7</a:t>
            </a:r>
            <a:r>
              <a:rPr lang="ka-GE" sz="1600" dirty="0" smtClean="0">
                <a:solidFill>
                  <a:schemeClr val="tx1"/>
                </a:solidFill>
                <a:latin typeface="Sylfaen" pitchFamily="18" charset="0"/>
              </a:rPr>
              <a:t>0</a:t>
            </a:r>
            <a:r>
              <a:rPr lang="de-DE" sz="1600" dirty="0" smtClean="0">
                <a:solidFill>
                  <a:schemeClr val="tx1"/>
                </a:solidFill>
                <a:latin typeface="Sylfaen" pitchFamily="18" charset="0"/>
              </a:rPr>
              <a:t> %-იანი ეფექტურობით და II საფეხური, სახელოებიანი ფილტრები 99.9 %-იანი ეფექტურობით. გამონაბოლქვი აირმტვერნარევის გაწმენდის შემდეგ დაჭერილი ცემენტის მტვერი დაუბრუნდება ცემენტის ელევატორს.</a:t>
            </a:r>
            <a:endParaRPr lang="en-US" sz="1600" dirty="0" smtClean="0">
              <a:solidFill>
                <a:schemeClr val="tx1"/>
              </a:solidFill>
              <a:latin typeface="Sylfaen" pitchFamily="18" charset="0"/>
            </a:endParaRPr>
          </a:p>
          <a:p>
            <a:pPr algn="just"/>
            <a:r>
              <a:rPr lang="ka-GE" sz="1600" dirty="0" smtClean="0">
                <a:solidFill>
                  <a:schemeClr val="tx1"/>
                </a:solidFill>
                <a:latin typeface="Sylfaen" pitchFamily="18" charset="0"/>
              </a:rPr>
              <a:t>ცემენტის ცისქვილიდან წარმოქმნილი აირმტვერნარევი გაწმენდისშემდეგ გაიფრქვევა ატმოსფეროში 10 მეტრი სიმაღლის მილით, რომლის დიამეტრი იქნება 0.7 მეტრი</a:t>
            </a:r>
            <a:r>
              <a:rPr lang="ka-GE" sz="1600" dirty="0" smtClean="0">
                <a:solidFill>
                  <a:schemeClr val="tx1"/>
                </a:solidFill>
                <a:latin typeface="Sylfaen" pitchFamily="18" charset="0"/>
              </a:rPr>
              <a:t>.</a:t>
            </a:r>
            <a:endParaRPr lang="en-US" sz="16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lnSpcReduction="10000"/>
          </a:bodyPr>
          <a:lstStyle/>
          <a:p>
            <a:pPr algn="just">
              <a:buNone/>
            </a:pPr>
            <a:r>
              <a:rPr lang="de-DE" sz="1700" dirty="0" smtClean="0">
                <a:latin typeface="Sylfaen" pitchFamily="18" charset="0"/>
              </a:rPr>
              <a:t>აირგამწმენდი სისტემისათვის ჰაერის მიწოდება მოხდება საკომპრესორო სადგურიდან.</a:t>
            </a:r>
            <a:endParaRPr lang="en-US" sz="1700" dirty="0" smtClean="0">
              <a:latin typeface="Sylfaen" pitchFamily="18" charset="0"/>
            </a:endParaRPr>
          </a:p>
          <a:p>
            <a:pPr marL="0" indent="0" algn="just">
              <a:buNone/>
            </a:pPr>
            <a:r>
              <a:rPr lang="ka-GE" sz="1700" dirty="0" smtClean="0">
                <a:latin typeface="Sylfaen" pitchFamily="18" charset="0"/>
              </a:rPr>
              <a:t>ნედლეული მასალები-კლინკერი, თაბაშირი და მინერალური დანამატები საწარმოში ძიროთადად შემოიზიდება საავტომობილო  ტრანპორტით, ადგილობრივი ნედლეულის ტრანსპორტირებისათვის გამოყენებული იქნება ასევე საავტომობილო ტრანპორტი. ნედლეულის განთავსება მოხდება შენობაში ნედლეულის სასაწყობო ბეტონის მოედანზე ცალცალკე ნაყარების სახით. სასაწყობო მოედანი დამონტაჟებულია კლინკერის და დანამატების ბუნკერები, რომლებშიც მასალების ჩაყრა ხორციელდება ავტოჩამტვირთველის საშუალებით. მისაღები ცემენტის მარკის, ასევე კლინკერის მარკის და დანამატების სახეობის გათვალისწინებით გამოითვლება მასალების მატერიალური ბალანსი.</a:t>
            </a:r>
          </a:p>
          <a:p>
            <a:pPr marL="0" indent="0" algn="just" eaLnBrk="0" hangingPunct="0">
              <a:buNone/>
              <a:tabLst>
                <a:tab pos="2857500" algn="l"/>
              </a:tabLst>
            </a:pPr>
            <a:r>
              <a:rPr lang="ka-GE" sz="1700" dirty="0" smtClean="0">
                <a:latin typeface="Sylfaen" pitchFamily="18" charset="0"/>
                <a:cs typeface="Times New Roman" pitchFamily="18" charset="0"/>
              </a:rPr>
              <a:t>მატერიალური ბალანსიდან გამომდინარე საწარმოს ოპერატორი ახორციელებს ცალკეული კომპონენტების ბუნკერების ქვეშ არსებულ ტრანპორტიორზე ნედლეულის დოზირებულ მოთავსებას ავტომატური სასწორის საშუალებით. შეზავებული კომპონენტები ტრანსპორტიორის საშუალებით ხვდება მეორე ტრანპორტიორზე, რომლის საშუალებით ხდება წისქვილის კვება. აღწერილი პროცესის პარალელურად ხდება ნედლეულის მეორე პორციის მომზადება და წისქვილში მიწოდება</a:t>
            </a:r>
            <a:r>
              <a:rPr lang="ka-GE" sz="1700" dirty="0" smtClean="0">
                <a:latin typeface="Sylfaen" pitchFamily="18" charset="0"/>
                <a:cs typeface="Times New Roman" pitchFamily="18" charset="0"/>
              </a:rPr>
              <a:t>.</a:t>
            </a:r>
          </a:p>
          <a:p>
            <a:pPr marL="0" indent="0" algn="just" eaLnBrk="0" hangingPunct="0">
              <a:buNone/>
              <a:tabLst>
                <a:tab pos="2857500" algn="l"/>
              </a:tabLst>
            </a:pPr>
            <a:endParaRPr lang="ka-GE" sz="1700" dirty="0" smtClean="0">
              <a:latin typeface="Sylfaen" pitchFamily="18" charset="0"/>
              <a:cs typeface="Times New Roman" pitchFamily="18" charset="0"/>
            </a:endParaRPr>
          </a:p>
          <a:p>
            <a:pPr marL="0" indent="0" algn="just" eaLnBrk="0" hangingPunct="0">
              <a:buNone/>
              <a:tabLst>
                <a:tab pos="2857500" algn="l"/>
              </a:tabLst>
            </a:pPr>
            <a:r>
              <a:rPr lang="ka-GE" sz="1700" dirty="0" smtClean="0">
                <a:latin typeface="Sylfaen" pitchFamily="18" charset="0"/>
                <a:cs typeface="Times New Roman" pitchFamily="18" charset="0"/>
              </a:rPr>
              <a:t>ავტომატური შეზავება და ისე უნდა იყოს დარეგულირებული, რომ წისქვილი იკვებებოდეს თანაბრად. დაუშვებელია ნედლეულის პორციებად მიწოდება. წისქვილის კვების რეგულირება შესაძლებელია ერთჯერადად აწონილი კომპონენტების რაოდენობის შეცვლით. დაფქვილი ცემენტი წისქვილის შემდეგ ხვდება სამტვერე საკანში, საიდანაც მტვრის დაჭერა ხდება მტვერდამჭერი ფილტრების საშუალებით. სამტვერე საკნიდან ცემენტის გადატანა ხდება ელევატორში, სადაც მას ემატება სახელოებიან  ფილტრებში დაჭერილი ცემენტი და თავსდება ცემენტის სისლოსებში.</a:t>
            </a:r>
            <a:endParaRPr lang="ka-GE" sz="1700" dirty="0" smtClean="0">
              <a:latin typeface="Sylfaen" pitchFamily="18" charset="0"/>
            </a:endParaRPr>
          </a:p>
          <a:p>
            <a:pPr>
              <a:buNone/>
            </a:pPr>
            <a:endParaRPr lang="ka-G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Autofit/>
          </a:bodyPr>
          <a:lstStyle/>
          <a:p>
            <a:pPr marL="0" indent="0" algn="just">
              <a:buNone/>
              <a:tabLst>
                <a:tab pos="2857500" algn="l"/>
              </a:tabLst>
            </a:pPr>
            <a:r>
              <a:rPr lang="ka-GE" sz="1600" dirty="0" smtClean="0">
                <a:latin typeface="Sylfaen" pitchFamily="18" charset="0"/>
              </a:rPr>
              <a:t>წისქვილში ჰაერის გაიშვიათება ხდება გამწოვი ვენტილაციის საშუალებით, გაწოვილი ჰაერი გაივლის სახელოებიან ფილტრებში და გაწმენდის შემდგომ გამყვანი მილით გაიფრქვევა ატმოსფეროში.</a:t>
            </a:r>
            <a:endParaRPr lang="en-US" sz="1600" dirty="0" smtClean="0">
              <a:latin typeface="Sylfaen" pitchFamily="18" charset="0"/>
            </a:endParaRPr>
          </a:p>
          <a:p>
            <a:pPr marL="0" indent="0" algn="just">
              <a:buNone/>
              <a:tabLst>
                <a:tab pos="2857500" algn="l"/>
              </a:tabLst>
            </a:pPr>
            <a:r>
              <a:rPr lang="ka-GE" sz="1600" dirty="0" smtClean="0">
                <a:latin typeface="Sylfaen" pitchFamily="18" charset="0"/>
              </a:rPr>
              <a:t>ცემენტის შეფუთვა მოხდება 50 კგ-იან ტომრებში ჩამოყრის მეთოდით. საწარმოდან ცემენტის გაცემა მოხდება როგორც ნაყარის სახით ასევე ტომრებში დაფოსოებული – საავტომობილო ტრანსპორტით.</a:t>
            </a:r>
            <a:endParaRPr lang="en-US" sz="1600" dirty="0" smtClean="0">
              <a:latin typeface="Sylfaen" pitchFamily="18" charset="0"/>
            </a:endParaRPr>
          </a:p>
          <a:p>
            <a:pPr marL="0" indent="0" algn="just">
              <a:buNone/>
              <a:tabLst>
                <a:tab pos="2857500" algn="l"/>
              </a:tabLst>
            </a:pPr>
            <a:r>
              <a:rPr lang="ka-GE" sz="1600" dirty="0" smtClean="0">
                <a:latin typeface="Sylfaen" pitchFamily="18" charset="0"/>
              </a:rPr>
              <a:t>საქმიანობისათვის საჭირო მოწყობილობა-დანადგარები განთავსების მდგომარეობა მოცემულია საწარმოო ობიექტის გენ-გეგმაზე.  ძირითადი საწარმო პროცესი მიმდინარეობს ოთხივე მხრიდან და ზემოდან დახურულ შენობაში – ანგარში. </a:t>
            </a:r>
          </a:p>
          <a:p>
            <a:pPr marL="0" indent="0" algn="just">
              <a:buNone/>
              <a:tabLst>
                <a:tab pos="2857500" algn="l"/>
              </a:tabLst>
            </a:pPr>
            <a:r>
              <a:rPr lang="ka-GE" sz="1600" dirty="0" smtClean="0">
                <a:latin typeface="Sylfaen" pitchFamily="18" charset="0"/>
              </a:rPr>
              <a:t>პორტლანდცემენტი სამშენებლო დანიშნულების წვრილმარცლოვანი ფხვნილია, რომელიც მიიღება პორტლანდცემენტის კლინკერის და თაბაშირშემცველი მასალის ერთდროული დაფქვით. ზოგიერთი სამშენებლო-ტექნიკური თვისებების და ეკონომიკურობის გასაუმჯობესებლად, დაფქვის პროცესში დასაშვებია კლინკერთან და თაბაშირთან მინერალური ან სპეციალური დანიშნულების დანამატების შერევა.</a:t>
            </a:r>
          </a:p>
          <a:p>
            <a:pPr marL="0" indent="0" algn="just">
              <a:buNone/>
              <a:tabLst>
                <a:tab pos="2857500" algn="l"/>
              </a:tabLst>
            </a:pPr>
            <a:r>
              <a:rPr lang="ka-GE" sz="1600" dirty="0" smtClean="0">
                <a:latin typeface="Sylfaen" pitchFamily="18" charset="0"/>
              </a:rPr>
              <a:t>პორტლანდცემენტის კლინკერი არის ცემენტის წარმოების ნახევარფაბრიკატი პროდუქტი, რომელიც მიიღება სათანადო რაოდენობის კარბონატ და თიხამიწაშემცველი ერთი, ან რამოდენიმე ნედლეულის ნარევის გამოწვით შეცხობამდე არაუმეტეს 1450 </a:t>
            </a:r>
            <a:r>
              <a:rPr lang="ka-GE" sz="1600" baseline="30000" dirty="0" smtClean="0">
                <a:latin typeface="Sylfaen" pitchFamily="18" charset="0"/>
              </a:rPr>
              <a:t>0</a:t>
            </a:r>
            <a:r>
              <a:rPr lang="ka-GE" sz="1600" dirty="0" smtClean="0">
                <a:latin typeface="Sylfaen" pitchFamily="18" charset="0"/>
              </a:rPr>
              <a:t>C-ზე.  საწარმო კლინკერს არ აწარმოებს, მას ის შემოაქვს.</a:t>
            </a:r>
          </a:p>
          <a:p>
            <a:pPr marL="0" indent="0" algn="just">
              <a:buNone/>
              <a:tabLst>
                <a:tab pos="2857500" algn="l"/>
              </a:tabLst>
            </a:pPr>
            <a:r>
              <a:rPr lang="ka-GE" sz="1600" dirty="0" smtClean="0">
                <a:latin typeface="Sylfaen" pitchFamily="18" charset="0"/>
              </a:rPr>
              <a:t>ბურთულებიან წისქვილიდან მიღებული მზა პროდუქცია – ცემენტი პნევმოტრანსპორტიორის საშუალებით გადადის სილოსებში (6 ცალი), რომელთა თითოეულის მოცულობებია 200 ტონის. აქედან ცემენტი ნაწილი მომხმარებელს მიეწოდება ცემენტმზიდით,  ნაწილი კი დაფასოვდება 50 კგ-იან ტომრებში და მიეწოდება მომხმარებელს.</a:t>
            </a:r>
          </a:p>
          <a:p>
            <a:pPr marL="0" indent="0" algn="just">
              <a:buNone/>
              <a:tabLst>
                <a:tab pos="2857500" algn="l"/>
              </a:tabLst>
            </a:pPr>
            <a:r>
              <a:rPr lang="ka-GE" sz="1600" dirty="0" smtClean="0">
                <a:latin typeface="Sylfaen" pitchFamily="18" charset="0"/>
              </a:rPr>
              <a:t>საწარმო 66000 ტონა ცემენტის წარმოებისათვის გამოიყენებს 52800 ტონა კლინკერს, 3300 ტონა თაბაშირს და 9900 ტონა დანამატებს.</a:t>
            </a:r>
            <a:endParaRPr lang="ka-GE" sz="1600" dirty="0">
              <a:latin typeface="Sylfae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TotalTime>
  <Words>2648</Words>
  <Application>Microsoft Office PowerPoint</Application>
  <PresentationFormat>On-screen Show (4:3)</PresentationFormat>
  <Paragraphs>184</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Microsoft Office Excel 97-2003 Worksheet</vt:lpstr>
      <vt:lpstr>შპს “თი ეს გრუპი“  ცემენტის წარმოების საამქრო (კლინკერის, თაბაშირისა და დანამატების დაფქვით)  გარემოზე ზემოქმედების შეფასების ანგარიში  </vt:lpstr>
      <vt:lpstr>საკანონმდებლო მოთხოვნები</vt:lpstr>
      <vt:lpstr>საქმიანობის ადგილმდებარეობა </vt:lpstr>
      <vt:lpstr>საკვლევი ტერიტორიის ადგილმდებარეობა  </vt:lpstr>
      <vt:lpstr>  შპს „თი ეს გრუპი“-ს ცემენტის ქარხნის განთავსების ტერიტორიის დეტალური სიტუაციური სქემა </vt:lpstr>
      <vt:lpstr>დაგეგმილი საქმიანობის აღწერა</vt:lpstr>
      <vt:lpstr>Slide 7</vt:lpstr>
      <vt:lpstr>Slide 8</vt:lpstr>
      <vt:lpstr>Slide 9</vt:lpstr>
      <vt:lpstr>Slide 10</vt:lpstr>
      <vt:lpstr>დაგეგმილი საქმიანობის ტერიტორიის გენ-გეგმა</vt:lpstr>
      <vt:lpstr>პროექტის ალტერნატიული ვარიანტები</vt:lpstr>
      <vt:lpstr>Slide 13</vt:lpstr>
      <vt:lpstr>პროექტის ალტერნატიული ვარიანტები</vt:lpstr>
      <vt:lpstr>Slide 15</vt:lpstr>
      <vt:lpstr>Slide 16</vt:lpstr>
      <vt:lpstr>საქმიანობით გამოწვეული გარემოზე შესაძლო ზემოქმედების მოკლე აღწერა </vt:lpstr>
      <vt:lpstr>ზემოქმედება ატმოსფერულ ჰაერზე და ემისიები</vt:lpstr>
      <vt:lpstr>ატმოსფერულ ჰაერში მავნე ნივთიერებათა გაბნევის ანგარიშის შედეგთა ანალიზი</vt:lpstr>
      <vt:lpstr>ხმაური                                      ვიბრაცია</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შეზღუდული პასუხისმგებლობის საზოგადოება “ჩირინა“ </dc:title>
  <dc:creator>IPCC1</dc:creator>
  <cp:lastModifiedBy>Asus</cp:lastModifiedBy>
  <cp:revision>113</cp:revision>
  <dcterms:created xsi:type="dcterms:W3CDTF">2019-01-24T08:48:05Z</dcterms:created>
  <dcterms:modified xsi:type="dcterms:W3CDTF">2020-05-04T09:14:15Z</dcterms:modified>
</cp:coreProperties>
</file>