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1"/>
  </p:notesMasterIdLst>
  <p:sldIdLst>
    <p:sldId id="256" r:id="rId2"/>
    <p:sldId id="273" r:id="rId3"/>
    <p:sldId id="258" r:id="rId4"/>
    <p:sldId id="360" r:id="rId5"/>
    <p:sldId id="293" r:id="rId6"/>
    <p:sldId id="314" r:id="rId7"/>
    <p:sldId id="291" r:id="rId8"/>
    <p:sldId id="288" r:id="rId9"/>
    <p:sldId id="294" r:id="rId10"/>
    <p:sldId id="333" r:id="rId11"/>
    <p:sldId id="337" r:id="rId12"/>
    <p:sldId id="338" r:id="rId13"/>
    <p:sldId id="340" r:id="rId14"/>
    <p:sldId id="301" r:id="rId15"/>
    <p:sldId id="298" r:id="rId16"/>
    <p:sldId id="336" r:id="rId17"/>
    <p:sldId id="325" r:id="rId18"/>
    <p:sldId id="327" r:id="rId19"/>
    <p:sldId id="343" r:id="rId20"/>
    <p:sldId id="345" r:id="rId21"/>
    <p:sldId id="272" r:id="rId22"/>
    <p:sldId id="274" r:id="rId23"/>
    <p:sldId id="276" r:id="rId24"/>
    <p:sldId id="348" r:id="rId25"/>
    <p:sldId id="358" r:id="rId26"/>
    <p:sldId id="277" r:id="rId27"/>
    <p:sldId id="316" r:id="rId28"/>
    <p:sldId id="350" r:id="rId29"/>
    <p:sldId id="351" r:id="rId30"/>
    <p:sldId id="353" r:id="rId31"/>
    <p:sldId id="279" r:id="rId32"/>
    <p:sldId id="355" r:id="rId33"/>
    <p:sldId id="283" r:id="rId34"/>
    <p:sldId id="286" r:id="rId35"/>
    <p:sldId id="306" r:id="rId36"/>
    <p:sldId id="307" r:id="rId37"/>
    <p:sldId id="323" r:id="rId38"/>
    <p:sldId id="311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404" autoAdjust="0"/>
  </p:normalViewPr>
  <p:slideViewPr>
    <p:cSldViewPr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5A46-3277-4173-A9E1-549C12678096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E55B-5614-40BF-814F-6D6F57185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22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0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4E55B-5614-40BF-814F-6D6F57185F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DE8765-DF03-416A-8C84-F5E2485D2C2B}" type="datetimeFigureOut">
              <a:rPr lang="en-US" smtClean="0"/>
              <a:pPr/>
              <a:t>05.05.2020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BA9C47-A5FA-46C0-82A3-28180A81D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/>
            </a:r>
            <a:b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</a:br>
            <a: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ცაგერის</a:t>
            </a:r>
            <a: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მუნიციპალიტეტში, მდინარე ჯონოულზე, </a:t>
            </a:r>
            <a:b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</a:br>
            <a: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32.0 მგვტ.  სიმძლავრის</a:t>
            </a:r>
            <a: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"ჯონოული - 2" ჰესის მშენებლობისა და ექსპლუატაციის </a:t>
            </a:r>
            <a:b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</a:br>
            <a: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პროექტი</a:t>
            </a:r>
            <a: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/>
            </a:r>
            <a:b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</a:br>
            <a:r>
              <a:rPr lang="ka-GE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 გარემოზე ზემოქმედების შეფასების ანგარიში</a:t>
            </a:r>
            <a:r>
              <a:rPr lang="en-US" sz="3100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ka-GE" sz="3600" dirty="0"/>
              <a:t/>
            </a:r>
            <a:br>
              <a:rPr lang="ka-GE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5C074-09B8-48F6-9664-4756A389372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10400" y="221456"/>
            <a:ext cx="1600200" cy="776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7A0929-004B-4D04-B66C-B822480BCE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71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EB77A-436C-4192-B84C-4F851C11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პროექტის ალტერნატიული ვარიანტები</a:t>
            </a:r>
            <a:endParaRPr lang="en-US" sz="2800" b="1" dirty="0"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r>
              <a:rPr lang="ka-GE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სათავე კვანძის ალტერნატივები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:</a:t>
            </a:r>
          </a:p>
          <a:p>
            <a:pPr marL="109728" indent="0" algn="just">
              <a:buNone/>
            </a:pPr>
            <a:r>
              <a:rPr lang="en-US" sz="2000" b="1" dirty="0" err="1">
                <a:latin typeface="Sylfaen" panose="010A0502050306030303" pitchFamily="18" charset="0"/>
              </a:rPr>
              <a:t>ვინაიდან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ჰესი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დერივაციულია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კვანძის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შერჩევისას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განხილულ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2 </a:t>
            </a:r>
            <a:r>
              <a:rPr lang="en-US" sz="2000" b="1" dirty="0" err="1">
                <a:latin typeface="Sylfaen" panose="010A0502050306030303" pitchFamily="18" charset="0"/>
              </a:rPr>
              <a:t>ალტერნატივა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დასაშლელი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ფარიანი</a:t>
            </a:r>
            <a:r>
              <a:rPr lang="en-US" sz="2000" b="1" dirty="0"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წყალსაშვიანი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გვერდითი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წყალმიმღებით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დასაშლელი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ფარიანი</a:t>
            </a:r>
            <a:r>
              <a:rPr lang="en-US" sz="2000" b="1" dirty="0"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კაშხალი-ნაკლოვანებები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წყალდიდობის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ხარჯების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გატარებისას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აუცილებელია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ოპერატორის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მიერ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ბრტყელი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გახსნის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სიდიდის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დარეგულირება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მექანიკური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მოწყობილობებისა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დიდი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რაოდენობა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ექსპლუატაციის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სირთულე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ლითონკონსტრუქციების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პერიოდული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შეკეთების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აუცილებლობა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წყალსაშვანი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გვერდითი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წყალმიმღებით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წყალსაშვიანი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გვერდითი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წყალმიმღებით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უპირატესობას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წარმოადგენს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ჭარბი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ხარჯის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ავტომატური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გატარების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შესაძლებლობა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მექანიკური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მოწყობილობების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სიმცირე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ექსპლოატაციის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სიმარტივე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ადგილობრივი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პირობების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მკაცრი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ზამთარი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მისასვლელი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გზის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ჩაკეტვის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რისკები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ტექნიკოეკონომიური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მაჩვენებლებიდან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გამომდინარე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შერჩეულია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წყალსაშვიანი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გვერდითი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წყალმიმღებით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.</a:t>
            </a:r>
          </a:p>
          <a:p>
            <a:endParaRPr lang="en-US" sz="2000" b="1" dirty="0">
              <a:latin typeface="Sylfaen" panose="010A0502050306030303" pitchFamily="18" charset="0"/>
            </a:endParaRPr>
          </a:p>
          <a:p>
            <a:pPr marL="109728" indent="0">
              <a:buNone/>
            </a:pPr>
            <a:endParaRPr lang="en-US" sz="2000" b="1" dirty="0">
              <a:latin typeface="Sylfaen" panose="010A0502050306030303" pitchFamily="18" charset="0"/>
            </a:endParaRPr>
          </a:p>
          <a:p>
            <a:endParaRPr lang="ka-GE" sz="2800" b="1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2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62767F-0C66-40C5-B8AE-7B00D9BA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831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პროექტის ალტერნატიული ვარიანტები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r>
              <a:rPr lang="ka-GE" sz="24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სადაწნეო</a:t>
            </a:r>
            <a:r>
              <a:rPr lang="ka-GE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 მილსადენის განლაგების ალტერნატივები</a:t>
            </a:r>
            <a:endParaRPr lang="en-US" sz="24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marL="109728" indent="0" algn="just">
              <a:buNone/>
            </a:pPr>
            <a:r>
              <a:rPr lang="en-US" sz="2000" b="1" dirty="0" err="1">
                <a:latin typeface="Sylfaen" panose="010A0502050306030303" pitchFamily="18" charset="0"/>
              </a:rPr>
              <a:t>განხილული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მილსადენის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განლაგების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შემდეგი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ვარიანტები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მოწყობა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ტრანშეაში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დაფარვა</a:t>
            </a:r>
            <a:r>
              <a:rPr lang="en-US" sz="2000" b="1" dirty="0"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მიწისზედა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ვარიანტის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უპირატესობებია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მეტად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დაცული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მექანიკური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დაზიანებისგან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ვანდალიზმისგან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გარემოს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ფაქტორების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ზემოქმედებისგან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მაგ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კოროზია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გაყინვა</a:t>
            </a:r>
            <a:r>
              <a:rPr lang="en-US" sz="2000" b="1" dirty="0">
                <a:latin typeface="Sylfaen" panose="010A0502050306030303" pitchFamily="18" charset="0"/>
              </a:rPr>
              <a:t>);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პროცესში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მინიმალური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ფაუნაზე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მინიმალური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თავისუფალ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გადაადგილების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შესაძლებლობაზე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ტემპერატურის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ნაკლები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კომპენსატორების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გამოყენების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საჭიროების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ნაკლები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ალბათობა</a:t>
            </a:r>
            <a:r>
              <a:rPr lang="en-US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მიწისზედა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ვარიანტის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უპირატესობებია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პროცესში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მონიტორინგის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სიმარტივე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საჭიროებს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შეკეთებისას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არსებობს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დაბინძურების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რისკი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საჭიროებს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გამონამუშევარი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ქანების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განთავსების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ტერიტორიის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მოძიებას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ზოგადად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განთავსებასთან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დაკავშირებული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პრობლემური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საკითხების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გადაწყვეტის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აუცილებლობას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ადგილობრივი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პირობების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ტექნიკოეკონომიური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მაჩვენებლებიდან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გამომდინარე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შეირჩა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მილსადენის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ვარიანტი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01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398DA-FC69-40F4-8348-284DBB32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პროექტის ალტერნატიული ვარიანტები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r>
              <a:rPr lang="ka-GE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ჰესის შენობის ალტერნატივა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ჰესის შენობის ზედა ნიშნულზე გადატანის შემთხვევაში, საჭირო იქნებოდა მინიმუმ 2 კილომეტრით ზევით აწევა, რაც მნიშვნელოვნად შეამცირებდა გამომუშავებული ენერგიის რაოდენობას, ხოლო გარემოსდაცვითი კუთხით არ იქნებოდა მიზანშეწონილი;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ჰესის შენობის ქვედა ნიშნულზე გადატანის შემთხვევაში საჭირო იქნებოდა ქუთაისი-წყალტუბო-ლენტეხი-ცაგერის შიდა </a:t>
            </a:r>
            <a:r>
              <a:rPr lang="ka-GE" sz="2000" b="1" dirty="0" err="1">
                <a:latin typeface="Sylfaen" panose="010A0502050306030303" pitchFamily="18" charset="0"/>
              </a:rPr>
              <a:t>სახელმწიფორებრივი</a:t>
            </a:r>
            <a:r>
              <a:rPr lang="ka-GE" sz="2000" b="1" dirty="0">
                <a:latin typeface="Sylfaen" panose="010A0502050306030303" pitchFamily="18" charset="0"/>
              </a:rPr>
              <a:t> მნიშვნელობის საავტომობილო გზის გადაკვეთა, რაც მნიშვნელოვნად შეაფერხებდა აღნიშნულ მონაკვეთზე მგზავრების და ტურისტების უსაფრთხო გადაადგილებას.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ვინაიდან, ჰესის ტერიტორიის </a:t>
            </a:r>
            <a:r>
              <a:rPr lang="ka-GE" sz="2000" b="1" dirty="0" err="1">
                <a:latin typeface="Sylfaen" panose="010A0502050306030303" pitchFamily="18" charset="0"/>
              </a:rPr>
              <a:t>მიმდებარედ</a:t>
            </a:r>
            <a:r>
              <a:rPr lang="ka-GE" sz="2000" b="1" dirty="0">
                <a:latin typeface="Sylfaen" panose="010A0502050306030303" pitchFamily="18" charset="0"/>
              </a:rPr>
              <a:t> არ არის წარმოდგენილი ჰესის განთავსებისთვის სხვა ალტერნატიული ფართობი, 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შეირჩა ჰესის შენობის განთავსებისთვის საუკეთესო ტერიტორია, რომელიც დაშორებულია დასახლებული პუნქტიდან მინიმუმ 1 კმ.-ს მანძილით</a:t>
            </a:r>
            <a:r>
              <a:rPr lang="ka-GE" sz="2000" b="1" dirty="0">
                <a:latin typeface="Sylfaen" panose="010A0502050306030303" pitchFamily="18" charset="0"/>
              </a:rPr>
              <a:t>, რაც მინიმალურად შეამცირებს ზემოქმედებას როგორც ადგილობრივ მოსახლეობაზე ასევე ბუნებრივ გარემოზე;</a:t>
            </a:r>
          </a:p>
          <a:p>
            <a:pPr algn="just"/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შერჩეული ჰესის ტერიტორია თავისუფალი მცენარეული საფარისგან.</a:t>
            </a:r>
            <a:endParaRPr lang="en-US" sz="20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პროექტის ალტერნატიული ვარიანტები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109728" indent="0" algn="just">
              <a:buNone/>
            </a:pPr>
            <a:endParaRPr lang="ka-GE" sz="2000" b="1" dirty="0">
              <a:latin typeface="Sylfaen" panose="010A0502050306030303" pitchFamily="18" charset="0"/>
            </a:endParaRPr>
          </a:p>
          <a:p>
            <a:pPr marL="109728" indent="0" algn="just">
              <a:buNone/>
            </a:pPr>
            <a:r>
              <a:rPr lang="en-US" sz="2000" b="1" dirty="0" err="1">
                <a:latin typeface="Sylfaen" panose="010A0502050306030303" pitchFamily="18" charset="0"/>
              </a:rPr>
              <a:t>გარემოსდაცვითი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უპირატესობ</a:t>
            </a:r>
            <a:r>
              <a:rPr lang="ka-GE" sz="2000" b="1" dirty="0">
                <a:latin typeface="Sylfaen" panose="010A0502050306030303" pitchFamily="18" charset="0"/>
              </a:rPr>
              <a:t>ებიდან გამომდინარე, </a:t>
            </a:r>
            <a:r>
              <a:rPr lang="en-US" sz="2000" b="1" dirty="0" err="1">
                <a:latin typeface="Sylfaen" panose="010A0502050306030303" pitchFamily="18" charset="0"/>
              </a:rPr>
              <a:t>სოციალურ</a:t>
            </a:r>
            <a:r>
              <a:rPr lang="ka-GE" sz="2000" b="1" dirty="0">
                <a:latin typeface="Sylfaen" panose="010A0502050306030303" pitchFamily="18" charset="0"/>
              </a:rPr>
              <a:t>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გარემო</a:t>
            </a:r>
            <a:r>
              <a:rPr lang="ka-GE" sz="2000" b="1" dirty="0" err="1">
                <a:latin typeface="Sylfaen" panose="010A0502050306030303" pitchFamily="18" charset="0"/>
              </a:rPr>
              <a:t>ებების</a:t>
            </a:r>
            <a:r>
              <a:rPr lang="ka-GE" sz="2000" b="1" dirty="0">
                <a:latin typeface="Sylfaen" panose="010A0502050306030303" pitchFamily="18" charset="0"/>
              </a:rPr>
              <a:t> და </a:t>
            </a:r>
            <a:r>
              <a:rPr lang="ka-GE" sz="2000" b="1" dirty="0" err="1">
                <a:latin typeface="Sylfaen" panose="010A0502050306030303" pitchFamily="18" charset="0"/>
              </a:rPr>
              <a:t>ტექნიკოეკონომიკური</a:t>
            </a:r>
            <a:r>
              <a:rPr lang="ka-GE" sz="2000" b="1" dirty="0">
                <a:latin typeface="Sylfaen" panose="010A0502050306030303" pitchFamily="18" charset="0"/>
              </a:rPr>
              <a:t> მაჩვენებლების გათვალისწინებით, შერჩეული იქნა შემდეგი ალტერნატიული ვარიანტები: 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endParaRPr lang="ka-GE" sz="2000" b="1" dirty="0">
              <a:latin typeface="Sylfaen" panose="010A0502050306030303" pitchFamily="18" charset="0"/>
            </a:endParaRPr>
          </a:p>
          <a:p>
            <a:pPr marL="109728" indent="0" algn="just">
              <a:buNone/>
            </a:pPr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ადგილობრივი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პირობების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მკაცრი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ზამთარი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მისასვლელი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გზის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ჩაკეტვის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რისკები</a:t>
            </a:r>
            <a:r>
              <a:rPr lang="en-US" sz="2000" b="1" dirty="0"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ტექნიკოეკონომიური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მაჩვენებლებიდან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გამომდინარე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შერჩეულია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წყალსაშვიანი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გვერდითი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წყალმიმღებით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ადგილობრივი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პირობების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ტექნიკოეკონომიური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მაჩვენებლებიდან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გამომდინარე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შეირჩა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მილსადენის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ვარიანტი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შეირჩა ჰესის შენობის განთავსებისთვის საუკეთესო ტერიტორია, რომელიც დაშორებულია დასახლებული პუნქტიდან მინიმუმ 1 კმ.-ს მანძილით, რაც მინიმალურად შეამცირებს ზემოქმედებას როგორც ადგილობრივ მოსახლეობაზე ასევე ბუნებრივ გარემოზე. აქვე აღსანიშნავია, რომ შერჩეული ჰესის ტერიტორია თავისუფალი მცენარეული საფარისგან.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en-US" sz="2200" b="1" dirty="0">
              <a:latin typeface="Sylfaen" panose="010A0502050306030303" pitchFamily="18" charset="0"/>
            </a:endParaRPr>
          </a:p>
          <a:p>
            <a:pPr algn="just"/>
            <a:endParaRPr lang="en-US" sz="2200" b="1" dirty="0">
              <a:latin typeface="Sylfaen" panose="010A0502050306030303" pitchFamily="18" charset="0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33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23F237-3044-4FE2-8744-76A6A07463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8F57C-F072-4BC9-B79A-29745608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ka-GE" sz="2400" b="1" dirty="0">
                <a:latin typeface="Sylfaen" panose="010A0502050306030303" pitchFamily="18" charset="0"/>
              </a:rPr>
              <a:t>ბუნებრივი გარემოს ფონური მდგომარეობა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ka-GE" sz="2400" b="1" dirty="0">
                <a:latin typeface="Sylfaen" panose="010A0502050306030303" pitchFamily="18" charset="0"/>
              </a:rPr>
              <a:t>კლიმატი და მეტეოროლოგიური პირობები</a:t>
            </a:r>
            <a:endParaRPr lang="en-US" sz="2800" dirty="0"/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მდინარ</a:t>
            </a:r>
            <a:r>
              <a:rPr lang="ka-GE" sz="2000" b="1" dirty="0">
                <a:latin typeface="Sylfaen" panose="010A0502050306030303" pitchFamily="18" charset="0"/>
              </a:rPr>
              <a:t>ე </a:t>
            </a:r>
            <a:r>
              <a:rPr lang="ka-GE" sz="2000" b="1" dirty="0" err="1">
                <a:latin typeface="Sylfaen" panose="010A0502050306030303" pitchFamily="18" charset="0"/>
              </a:rPr>
              <a:t>ჯონოულის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აუზ</a:t>
            </a:r>
            <a:r>
              <a:rPr lang="ka-GE" sz="2000" b="1" dirty="0">
                <a:latin typeface="Sylfaen" panose="010A0502050306030303" pitchFamily="18" charset="0"/>
              </a:rPr>
              <a:t>ის ტერიტორიაზე </a:t>
            </a:r>
            <a:r>
              <a:rPr lang="en-US" sz="2000" b="1" dirty="0" err="1">
                <a:latin typeface="Sylfaen" panose="010A0502050306030303" pitchFamily="18" charset="0"/>
              </a:rPr>
              <a:t>სიმაღლის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მიხედვით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ჰაერის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ტემპერატურა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ატმოსფერული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ნალექები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მკვეთრად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ცვალებადობს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დაბალ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ნაწილში</a:t>
            </a:r>
            <a:r>
              <a:rPr lang="en-US" sz="2000" b="1" dirty="0">
                <a:latin typeface="Sylfaen" panose="010A0502050306030303" pitchFamily="18" charset="0"/>
              </a:rPr>
              <a:t> (ქ. </a:t>
            </a:r>
            <a:r>
              <a:rPr lang="en-US" sz="2000" b="1" dirty="0" err="1">
                <a:latin typeface="Sylfaen" panose="010A0502050306030303" pitchFamily="18" charset="0"/>
              </a:rPr>
              <a:t>ცაგერი</a:t>
            </a:r>
            <a:r>
              <a:rPr lang="en-US" sz="2000" b="1" dirty="0">
                <a:latin typeface="Sylfaen" panose="010A0502050306030303" pitchFamily="18" charset="0"/>
              </a:rPr>
              <a:t>, 474 მ) </a:t>
            </a:r>
            <a:r>
              <a:rPr lang="en-US" sz="2000" b="1" dirty="0" err="1">
                <a:latin typeface="Sylfaen" panose="010A0502050306030303" pitchFamily="18" charset="0"/>
              </a:rPr>
              <a:t>ჰაერის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საშუალო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წლიური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ტემპერატურა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+</a:t>
            </a:r>
            <a:r>
              <a:rPr lang="en-US" sz="2000" b="1" dirty="0">
                <a:latin typeface="Sylfaen" panose="010A0502050306030303" pitchFamily="18" charset="0"/>
              </a:rPr>
              <a:t>11</a:t>
            </a:r>
            <a:r>
              <a:rPr lang="ka-GE" sz="2000" b="1" dirty="0">
                <a:latin typeface="Sylfaen" panose="010A0502050306030303" pitchFamily="18" charset="0"/>
              </a:rPr>
              <a:t>.</a:t>
            </a:r>
            <a:r>
              <a:rPr lang="en-US" sz="2000" b="1" dirty="0">
                <a:latin typeface="Sylfaen" panose="010A0502050306030303" pitchFamily="18" charset="0"/>
              </a:rPr>
              <a:t>4 ◦C -</a:t>
            </a:r>
            <a:r>
              <a:rPr lang="en-US" sz="2000" b="1" dirty="0" err="1">
                <a:latin typeface="Sylfaen" panose="010A0502050306030303" pitchFamily="18" charset="0"/>
              </a:rPr>
              <a:t>ია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იანვრის</a:t>
            </a:r>
            <a:r>
              <a:rPr lang="en-US" sz="2000" b="1" dirty="0">
                <a:latin typeface="Sylfaen" panose="010A0502050306030303" pitchFamily="18" charset="0"/>
              </a:rPr>
              <a:t>  0◦C, </a:t>
            </a:r>
            <a:r>
              <a:rPr lang="en-US" sz="2000" b="1" dirty="0" err="1">
                <a:latin typeface="Sylfaen" panose="010A0502050306030303" pitchFamily="18" charset="0"/>
              </a:rPr>
              <a:t>აგვისტოსი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+</a:t>
            </a:r>
            <a:r>
              <a:rPr lang="en-US" sz="2000" b="1" dirty="0">
                <a:latin typeface="Sylfaen" panose="010A0502050306030303" pitchFamily="18" charset="0"/>
              </a:rPr>
              <a:t>22◦C, </a:t>
            </a:r>
            <a:r>
              <a:rPr lang="en-US" sz="2000" b="1" dirty="0" err="1">
                <a:latin typeface="Sylfaen" panose="010A0502050306030303" pitchFamily="18" charset="0"/>
              </a:rPr>
              <a:t>აბსოლუტური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მინიმუმი</a:t>
            </a:r>
            <a:r>
              <a:rPr lang="en-US" sz="2000" b="1" dirty="0">
                <a:latin typeface="Sylfaen" panose="010A0502050306030303" pitchFamily="18" charset="0"/>
              </a:rPr>
              <a:t>  -26◦C, </a:t>
            </a:r>
            <a:r>
              <a:rPr lang="en-US" sz="2000" b="1" dirty="0" err="1">
                <a:latin typeface="Sylfaen" panose="010A0502050306030303" pitchFamily="18" charset="0"/>
              </a:rPr>
              <a:t>აბსოლუტური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მაქსიმუმი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+</a:t>
            </a:r>
            <a:r>
              <a:rPr lang="en-US" sz="2000" b="1" dirty="0">
                <a:latin typeface="Sylfaen" panose="010A0502050306030303" pitchFamily="18" charset="0"/>
              </a:rPr>
              <a:t> 41◦C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ატმოსფერული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ნალექები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აუზის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ტერიტორიაზე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საშუალოდ</a:t>
            </a:r>
            <a:r>
              <a:rPr lang="en-US" sz="2000" b="1" dirty="0">
                <a:latin typeface="Sylfaen" panose="010A0502050306030303" pitchFamily="18" charset="0"/>
              </a:rPr>
              <a:t> 1298 </a:t>
            </a:r>
            <a:r>
              <a:rPr lang="en-US" sz="2000" b="1" dirty="0" err="1">
                <a:latin typeface="Sylfaen" panose="010A0502050306030303" pitchFamily="18" charset="0"/>
              </a:rPr>
              <a:t>მმ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წელიწადში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მაქსიმუმი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შემოდგომაზე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მოდის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მინიმუმი</a:t>
            </a:r>
            <a:r>
              <a:rPr lang="en-US" sz="2000" b="1" dirty="0">
                <a:latin typeface="Sylfaen" panose="010A0502050306030303" pitchFamily="18" charset="0"/>
              </a:rPr>
              <a:t> - </a:t>
            </a:r>
            <a:r>
              <a:rPr lang="en-US" sz="2000" b="1" dirty="0" err="1">
                <a:latin typeface="Sylfaen" panose="010A0502050306030303" pitchFamily="18" charset="0"/>
              </a:rPr>
              <a:t>ზაფხულში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მთიან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ნაწილში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ჰაერის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ტემპერატურა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ეცემა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ნალექების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რაოდენობა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იზრდება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ყველაზე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მაღალ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ადგილებში</a:t>
            </a:r>
            <a:r>
              <a:rPr lang="en-US" sz="2000" b="1" dirty="0">
                <a:latin typeface="Sylfaen" panose="010A0502050306030303" pitchFamily="18" charset="0"/>
              </a:rPr>
              <a:t> 2000 </a:t>
            </a:r>
            <a:r>
              <a:rPr lang="en-US" sz="2000" b="1" dirty="0" err="1">
                <a:latin typeface="Sylfaen" panose="010A0502050306030303" pitchFamily="18" charset="0"/>
              </a:rPr>
              <a:t>მმ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აღწევს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რაიონში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შემოდგომის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პირველ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წაყინვათა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თარიღია</a:t>
            </a:r>
            <a:r>
              <a:rPr lang="en-US" sz="2000" b="1" dirty="0">
                <a:latin typeface="Sylfaen" panose="010A0502050306030303" pitchFamily="18" charset="0"/>
              </a:rPr>
              <a:t> 10.1</a:t>
            </a:r>
            <a:r>
              <a:rPr lang="ka-GE" sz="2000" b="1" dirty="0">
                <a:latin typeface="Sylfaen" panose="010A0502050306030303" pitchFamily="18" charset="0"/>
              </a:rPr>
              <a:t>1</a:t>
            </a:r>
            <a:r>
              <a:rPr lang="en-US" sz="2000" b="1" dirty="0">
                <a:latin typeface="Sylfaen" panose="010A0502050306030303" pitchFamily="18" charset="0"/>
              </a:rPr>
              <a:t>-30.1</a:t>
            </a:r>
            <a:r>
              <a:rPr lang="ka-GE" sz="2000" b="1" dirty="0">
                <a:latin typeface="Sylfaen" panose="010A0502050306030303" pitchFamily="18" charset="0"/>
              </a:rPr>
              <a:t>1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გაზაფხულის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უკანასკნელ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წაყინვათა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თარიღია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01</a:t>
            </a:r>
            <a:r>
              <a:rPr lang="en-US" sz="2000" b="1" dirty="0">
                <a:latin typeface="Sylfaen" panose="010A0502050306030303" pitchFamily="18" charset="0"/>
              </a:rPr>
              <a:t>.0</a:t>
            </a:r>
            <a:r>
              <a:rPr lang="ka-GE" sz="2000" b="1" dirty="0">
                <a:latin typeface="Sylfaen" panose="010A0502050306030303" pitchFamily="18" charset="0"/>
              </a:rPr>
              <a:t>4</a:t>
            </a:r>
            <a:r>
              <a:rPr lang="en-US" sz="2000" b="1" dirty="0">
                <a:latin typeface="Sylfaen" panose="010A0502050306030303" pitchFamily="18" charset="0"/>
              </a:rPr>
              <a:t>-</a:t>
            </a:r>
            <a:r>
              <a:rPr lang="ka-GE" sz="2000" b="1" dirty="0">
                <a:latin typeface="Sylfaen" panose="010A0502050306030303" pitchFamily="18" charset="0"/>
              </a:rPr>
              <a:t>20</a:t>
            </a:r>
            <a:r>
              <a:rPr lang="en-US" sz="2000" b="1" dirty="0">
                <a:latin typeface="Sylfaen" panose="010A0502050306030303" pitchFamily="18" charset="0"/>
              </a:rPr>
              <a:t>.0</a:t>
            </a:r>
            <a:r>
              <a:rPr lang="ka-GE" sz="2000" b="1" dirty="0">
                <a:latin typeface="Sylfaen" panose="010A0502050306030303" pitchFamily="18" charset="0"/>
              </a:rPr>
              <a:t>4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უყინვო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პერიოდის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ხანგრძლიობა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საშუალოდ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წელიწადში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არის</a:t>
            </a:r>
            <a:r>
              <a:rPr lang="en-US" sz="2000" b="1" dirty="0">
                <a:latin typeface="Sylfaen" panose="010A0502050306030303" pitchFamily="18" charset="0"/>
              </a:rPr>
              <a:t> 1</a:t>
            </a:r>
            <a:r>
              <a:rPr lang="ka-GE" sz="2000" b="1" dirty="0">
                <a:latin typeface="Sylfaen" panose="010A0502050306030303" pitchFamily="18" charset="0"/>
              </a:rPr>
              <a:t>3</a:t>
            </a:r>
            <a:r>
              <a:rPr lang="en-US" sz="2000" b="1" dirty="0">
                <a:latin typeface="Sylfaen" panose="010A0502050306030303" pitchFamily="18" charset="0"/>
              </a:rPr>
              <a:t>0-1</a:t>
            </a:r>
            <a:r>
              <a:rPr lang="ka-GE" sz="2000" b="1" dirty="0">
                <a:latin typeface="Sylfaen" panose="010A0502050306030303" pitchFamily="18" charset="0"/>
              </a:rPr>
              <a:t>6</a:t>
            </a:r>
            <a:r>
              <a:rPr lang="en-US" sz="2000" b="1" dirty="0">
                <a:latin typeface="Sylfaen" panose="010A0502050306030303" pitchFamily="18" charset="0"/>
              </a:rPr>
              <a:t>0 </a:t>
            </a:r>
            <a:r>
              <a:rPr lang="en-US" sz="2000" b="1" dirty="0" err="1">
                <a:latin typeface="Sylfaen" panose="010A0502050306030303" pitchFamily="18" charset="0"/>
              </a:rPr>
              <a:t>დღე</a:t>
            </a:r>
            <a:r>
              <a:rPr lang="en-US" sz="2000" b="1" dirty="0">
                <a:latin typeface="Sylfaen" panose="010A0502050306030303" pitchFamily="18" charset="0"/>
              </a:rPr>
              <a:t>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2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3AEFA5-198D-4C22-B19F-AF91DF5A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1"/>
            <a:ext cx="9296400" cy="70104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გეოლოგიური გარემო</a:t>
            </a:r>
          </a:p>
          <a:p>
            <a:pPr marL="109728" indent="0" algn="ctr">
              <a:buNone/>
            </a:pPr>
            <a:endParaRPr lang="ka-GE" sz="26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საპროექტო დერეფნის ფარგლებში (სათავე ნაგებობა, სადაწნევო მილსადენი, ჰესის შენობა) დღევანდელი მდგომარეობით თანამედროვე საშიში გეოდინამიკური პროცესების გამოვლენა, მათ მიერ დატოვებული ან საგრძნობლად შეცვლილი რელიეფის ფორმები არ დაფიქსირდა;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საპროექტო ტერიტორიის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დერეფანი (ს. </a:t>
            </a:r>
            <a:r>
              <a:rPr lang="ka-GE" sz="2000" b="1" dirty="0" err="1">
                <a:latin typeface="Sylfaen" panose="010A0502050306030303" pitchFamily="18" charset="0"/>
              </a:rPr>
              <a:t>ჩკუმი</a:t>
            </a:r>
            <a:r>
              <a:rPr lang="ka-GE" sz="2000" b="1" dirty="0">
                <a:latin typeface="Sylfaen" panose="010A0502050306030303" pitchFamily="18" charset="0"/>
              </a:rPr>
              <a:t> და ს. ქულბაქი) მიეკუთვნება 9 ბალიანი მიწისძვრის ზონას, სეისმურობის უგანზომილებო კოეფიციენტით – 0.40;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საპროექტო ტერიტორიაზე ხეობის ძირის ფარგლებში ყველაზე მეტად გავრცელებული ერთიანი დელუვიურ-კოლუვიურ-პროლუვიური გენეზისის ღორღოვანი გრუნტი თიხაქვიშის შემავსებლით და ლოდების ჩანართებით;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2”-ის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ტერიტორია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მთლიან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ზოლზე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მდგრადია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დამაკმაყოფილებელ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საინჟინრო-გეოლოგიურ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პირობებში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იმყოფება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. </a:t>
            </a:r>
          </a:p>
          <a:p>
            <a:endParaRPr lang="en-US" sz="2000" dirty="0"/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39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AE0F48-F7B4-40A6-9E09-2C9BE8C8D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:r>
                  <a:rPr lang="ka-GE" sz="2400" b="1" dirty="0">
                    <a:latin typeface="Sylfaen" panose="010A0502050306030303" pitchFamily="18" charset="0"/>
                  </a:rPr>
                  <a:t>ჰიდროლოგია</a:t>
                </a:r>
                <a:endParaRPr lang="ka-GE" sz="2800" b="1" dirty="0">
                  <a:latin typeface="Sylfaen" panose="010A0502050306030303" pitchFamily="18" charset="0"/>
                </a:endParaRPr>
              </a:p>
              <a:p>
                <a:pPr algn="just"/>
                <a:r>
                  <a:rPr lang="en-US" sz="2000" b="1" dirty="0" err="1">
                    <a:latin typeface="Sylfaen" panose="010A0502050306030303" pitchFamily="18" charset="0"/>
                  </a:rPr>
                  <a:t>მდინარე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ჯონოული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სათავეს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იღებს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ასხის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მასივის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სამხრეთ</a:t>
                </a:r>
                <a:r>
                  <a:rPr lang="en-US" sz="2000" b="1" dirty="0">
                    <a:latin typeface="Sylfaen" panose="010A0502050306030303" pitchFamily="18" charset="0"/>
                  </a:rPr>
                  <a:t>–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აღმოსავლეთ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ფერდობზე</a:t>
                </a:r>
                <a:r>
                  <a:rPr lang="en-US" sz="2000" b="1" dirty="0">
                    <a:latin typeface="Sylfaen" panose="010A0502050306030303" pitchFamily="18" charset="0"/>
                  </a:rPr>
                  <a:t> 2027 მ.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სიმაღლეზე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არსებული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კარსტული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წყაროდან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და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ერთვის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მდ</a:t>
                </a:r>
                <a:r>
                  <a:rPr lang="en-US" sz="2000" b="1" dirty="0">
                    <a:latin typeface="Sylfaen" panose="010A0502050306030303" pitchFamily="18" charset="0"/>
                  </a:rPr>
                  <a:t>.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ცხენისწყალს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მარჯვენა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მხრიდან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შესართავიდან</a:t>
                </a:r>
                <a:r>
                  <a:rPr lang="en-US" sz="2000" b="1" dirty="0">
                    <a:latin typeface="Sylfaen" panose="010A0502050306030303" pitchFamily="18" charset="0"/>
                  </a:rPr>
                  <a:t> 84–ე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კილომეტრზე</a:t>
                </a:r>
                <a:r>
                  <a:rPr lang="en-US" sz="2000" b="1" dirty="0">
                    <a:latin typeface="Sylfaen" panose="010A0502050306030303" pitchFamily="18" charset="0"/>
                  </a:rPr>
                  <a:t> 391.5 </a:t>
                </a:r>
                <a:r>
                  <a:rPr lang="en-US" sz="2000" b="1" dirty="0" err="1">
                    <a:latin typeface="Sylfaen" panose="010A0502050306030303" pitchFamily="18" charset="0"/>
                  </a:rPr>
                  <a:t>ნიშნულზე</a:t>
                </a:r>
                <a:r>
                  <a:rPr lang="ka-GE" sz="2000" b="1" dirty="0">
                    <a:latin typeface="Sylfaen" panose="010A0502050306030303" pitchFamily="18" charset="0"/>
                  </a:rPr>
                  <a:t>;</a:t>
                </a:r>
                <a:r>
                  <a:rPr lang="en-US" sz="2000" b="1" dirty="0">
                    <a:latin typeface="Sylfaen" panose="010A0502050306030303" pitchFamily="18" charset="0"/>
                  </a:rPr>
                  <a:t> </a:t>
                </a:r>
              </a:p>
              <a:p>
                <a:pPr algn="just"/>
                <a:r>
                  <a:rPr lang="ka-GE" sz="2000" b="1" dirty="0">
                    <a:latin typeface="Sylfaen" panose="010A0502050306030303" pitchFamily="18" charset="0"/>
                  </a:rPr>
                  <a:t>საპროექტო კვეთში, ჰესის შენობიდან სათავე ნაგებობამდე, მდინარის სიგრძე დაახლოებით შეადგენს 10.8 კმ-ს., სიგანე ცვალებადია დაახლოებით 6-12 მეტრი;</a:t>
                </a:r>
                <a:endParaRPr lang="en-US" sz="2000" b="1" dirty="0">
                  <a:latin typeface="Sylfaen" panose="010A0502050306030303" pitchFamily="18" charset="0"/>
                </a:endParaRPr>
              </a:p>
              <a:p>
                <a:pPr algn="just"/>
                <a:r>
                  <a:rPr lang="ka-GE" sz="2000" b="1" dirty="0">
                    <a:latin typeface="Sylfaen" panose="010A0502050306030303" pitchFamily="18" charset="0"/>
                  </a:rPr>
                  <a:t>მდ. ჯონოულის შესართავთან (</a:t>
                </a:r>
                <a:r>
                  <a:rPr lang="ka-GE" sz="2000" b="1" dirty="0">
                    <a:latin typeface="Sylfaen" panose="010A0502050306030303" pitchFamily="18" charset="0"/>
                    <a:sym typeface="Symbol" panose="05050102010706020507" pitchFamily="18" charset="2"/>
                  </a:rPr>
                  <a:t></a:t>
                </a:r>
                <a:r>
                  <a:rPr lang="ka-GE" sz="2000" b="1" dirty="0">
                    <a:latin typeface="Sylfaen" panose="010A0502050306030303" pitchFamily="18" charset="0"/>
                  </a:rPr>
                  <a:t>410) მდინარის საშუალო მრავალწლიური ხარჯი, ტოლია </a:t>
                </a:r>
                <a14:m>
                  <m:oMath xmlns:m="http://schemas.openxmlformats.org/officeDocument/2006/math">
                    <m:r>
                      <a:rPr lang="ka-GE" sz="2000" b="1">
                        <a:latin typeface="Cambria Math" panose="02040503050406030204" pitchFamily="18" charset="0"/>
                      </a:rPr>
                      <m:t>3.43 </m:t>
                    </m:r>
                  </m:oMath>
                </a14:m>
                <a:r>
                  <a:rPr lang="ka-GE" sz="2000" b="1" dirty="0">
                    <a:latin typeface="Sylfaen" panose="010A0502050306030303" pitchFamily="18" charset="0"/>
                  </a:rPr>
                  <a:t>მ3/წმ-ის;</a:t>
                </a:r>
              </a:p>
              <a:p>
                <a:pPr algn="just"/>
                <a:r>
                  <a:rPr lang="ka-GE" sz="2000" b="1" dirty="0">
                    <a:latin typeface="Sylfaen" panose="010A0502050306030303" pitchFamily="18" charset="0"/>
                  </a:rPr>
                  <a:t>ჯონოული ჰესის სათავე ნაგებობისათვის (</a:t>
                </a:r>
                <a:r>
                  <a:rPr lang="ka-GE" sz="2000" b="1" dirty="0">
                    <a:latin typeface="Sylfaen" panose="010A0502050306030303" pitchFamily="18" charset="0"/>
                    <a:sym typeface="Symbol" panose="05050102010706020507" pitchFamily="18" charset="2"/>
                  </a:rPr>
                  <a:t></a:t>
                </a:r>
                <a:r>
                  <a:rPr lang="ka-GE" sz="2000" b="1" dirty="0">
                    <a:latin typeface="Sylfaen" panose="010A0502050306030303" pitchFamily="18" charset="0"/>
                  </a:rPr>
                  <a:t>943, ტბა ბაბუშკინო-ს ქვემოთ), საშუალო მრავალწლიური ხარჯი ტოლია </a:t>
                </a:r>
                <a14:m>
                  <m:oMath xmlns:m="http://schemas.openxmlformats.org/officeDocument/2006/math">
                    <m:r>
                      <a:rPr lang="ka-GE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ka-GE" sz="20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ka-GE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a-GE" sz="20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a-GE" sz="2000" b="1" dirty="0">
                    <a:latin typeface="Sylfaen" panose="010A0502050306030303" pitchFamily="18" charset="0"/>
                  </a:rPr>
                  <a:t>მ3/წმ;</a:t>
                </a:r>
              </a:p>
              <a:p>
                <a:pPr algn="just"/>
                <a:r>
                  <a:rPr lang="ka-GE" sz="2000" b="1" dirty="0" err="1">
                    <a:solidFill>
                      <a:srgbClr val="FF0000"/>
                    </a:solidFill>
                    <a:latin typeface="Sylfaen" panose="010A0502050306030303" pitchFamily="18" charset="0"/>
                  </a:rPr>
                  <a:t>ჯონოული</a:t>
                </a:r>
                <a:r>
                  <a:rPr lang="ka-GE" sz="2000" b="1" dirty="0">
                    <a:solidFill>
                      <a:srgbClr val="FF0000"/>
                    </a:solidFill>
                    <a:latin typeface="Sylfaen" panose="010A0502050306030303" pitchFamily="18" charset="0"/>
                  </a:rPr>
                  <a:t> 2 ჰესის ოპერირება დაგეგმილია გაზრდილი ეკოლოგიური ხარჯის  0,6 მ3/წმ პირობებში, რაც შეამცირებს იქტიოფაუნაზე ზემოქმედებას;</a:t>
                </a:r>
              </a:p>
              <a:p>
                <a:pPr algn="just"/>
                <a:r>
                  <a:rPr lang="ka-GE" sz="2000" b="1" dirty="0">
                    <a:latin typeface="Sylfaen" panose="010A0502050306030303" pitchFamily="18" charset="0"/>
                  </a:rPr>
                  <a:t>მოსამსახურე და მისასვლელ გზებს კვეთს 6 მშრალი და 4 სველი, ჯამური სიგრძით 24,0 კმ;</a:t>
                </a:r>
              </a:p>
              <a:p>
                <a:pPr algn="just"/>
                <a:endParaRPr lang="ka-GE" sz="2000" b="1" dirty="0">
                  <a:latin typeface="Sylfaen" panose="010A0502050306030303" pitchFamily="18" charset="0"/>
                </a:endParaRPr>
              </a:p>
              <a:p>
                <a:pPr algn="just"/>
                <a:endParaRPr lang="en-US" sz="1600" dirty="0"/>
              </a:p>
              <a:p>
                <a:pPr algn="just"/>
                <a:endParaRPr lang="en-US" sz="1600" dirty="0"/>
              </a:p>
              <a:p>
                <a:pPr algn="just"/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AE0F48-F7B4-40A6-9E09-2C9BE8C8D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>
                <a:blip r:embed="rId2"/>
                <a:stretch>
                  <a:fillRect t="-62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9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BB640-19F0-443F-9AF6-437B3C24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ბიოლოგიური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გარემო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ფლორა 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ჯონოული 2 ჰესის საპროექტო ტერიტორია მოიცავს რაჭა-ლეჩხუმის გეობოტანიკურ რაიონს, რომელიც წარმოდგენილია სხვადასხვა მცენარეულობით. დეტალური კვლევების ჩატარების შედეგად საპროექტო დერეფანში დაფიქსირდა საქართველოს წითელი ნუსხის მცენარეთა სამი სახეობა: კოლხური ბზა, </a:t>
            </a:r>
            <a:r>
              <a:rPr lang="ka-GE" sz="2000" b="1" dirty="0" err="1">
                <a:latin typeface="Sylfaen" panose="010A0502050306030303" pitchFamily="18" charset="0"/>
              </a:rPr>
              <a:t>ჩვულებრივი</a:t>
            </a:r>
            <a:r>
              <a:rPr lang="ka-GE" sz="2000" b="1" dirty="0">
                <a:latin typeface="Sylfaen" panose="010A0502050306030303" pitchFamily="18" charset="0"/>
              </a:rPr>
              <a:t> წაბლი, კაკლის ხე. 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არსებული მდგომარეობით </a:t>
            </a:r>
            <a:r>
              <a:rPr lang="ka-GE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მდ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. </a:t>
            </a:r>
            <a:r>
              <a:rPr lang="ka-GE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ჯონოულის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ხეობაში ბზის ალურას მიერ თითქმის სრულად არის  განადგურებული ბზის კორომები და მასიურად გამხმარია. შპს </a:t>
            </a:r>
            <a:r>
              <a:rPr lang="ka-GE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ჯონოული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2-მა გადაწყვიტა ბზის კორომების აღდგენის მიზნით ხეობაში მოაწყოს სანერგე მეურნეობა, რომლის მეშვეობით შესაძლებელი იქნება ბზის კორომების ეტაპობრივად აღდგენა. </a:t>
            </a:r>
          </a:p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ფაუნა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ფრინველები: ჩია არწივი, ბექობის არწივი, ველის </a:t>
            </a:r>
            <a:r>
              <a:rPr lang="ka-GE" sz="2000" b="1" dirty="0" err="1">
                <a:latin typeface="Sylfaen" panose="010A0502050306030303" pitchFamily="18" charset="0"/>
              </a:rPr>
              <a:t>კაკაჩა</a:t>
            </a:r>
            <a:r>
              <a:rPr lang="ka-GE" sz="2000" b="1" dirty="0">
                <a:latin typeface="Sylfaen" panose="010A0502050306030303" pitchFamily="18" charset="0"/>
              </a:rPr>
              <a:t> და სხვა;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ძუძუმწოვრები: თხუნელა, სინდიოფალა, კურდღელი, მელა, მაჩვი, წავი, შველი, გარეული ღორი; მურა დათვი, მგელი და სხვა;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ამფიბიები: მცირეაზიური ტრიტონი, კავკასიური სალამანდრა, ჩვეულებრივი გომბეშო, ვასაკა, მცირეაზიური და ტბის ბაყაყები და სხვა;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ქვეწარმავლები: ჩვეულებრივი და წყლის ანკარა, </a:t>
            </a:r>
            <a:r>
              <a:rPr lang="ka-GE" sz="2000" b="1" dirty="0" err="1">
                <a:latin typeface="Sylfaen" panose="010A0502050306030303" pitchFamily="18" charset="0"/>
              </a:rPr>
              <a:t>სპილენძა</a:t>
            </a:r>
            <a:r>
              <a:rPr lang="ka-GE" sz="2000" b="1" dirty="0">
                <a:latin typeface="Sylfaen" panose="010A0502050306030303" pitchFamily="18" charset="0"/>
              </a:rPr>
              <a:t> გველი, კავკასიური გველგესლა და სხვა.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en-US" sz="2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400" b="1" dirty="0">
                <a:latin typeface="Sylfaen" panose="010A0502050306030303" pitchFamily="18" charset="0"/>
              </a:rPr>
              <a:t>საქართველოს კანონის “გარემოსდაცვითი შეფასების კოდექსი” პროცედურები</a:t>
            </a:r>
            <a:endParaRPr lang="ka-GE" sz="2000" b="1" dirty="0"/>
          </a:p>
          <a:p>
            <a:pPr marL="457200" indent="-457200" algn="just">
              <a:lnSpc>
                <a:spcPct val="150000"/>
              </a:lnSpc>
            </a:pPr>
            <a:r>
              <a:rPr lang="ka-GE" sz="2000" b="1" dirty="0" err="1">
                <a:latin typeface="Sylfaen" panose="010A0502050306030303" pitchFamily="18" charset="0"/>
              </a:rPr>
              <a:t>სკოპინგის</a:t>
            </a:r>
            <a:r>
              <a:rPr lang="ka-GE" sz="2000" b="1" dirty="0">
                <a:latin typeface="Sylfaen" panose="010A0502050306030303" pitchFamily="18" charset="0"/>
              </a:rPr>
              <a:t> ანგარიში;</a:t>
            </a:r>
          </a:p>
          <a:p>
            <a:pPr marL="457200" indent="-457200" algn="just">
              <a:lnSpc>
                <a:spcPct val="150000"/>
              </a:lnSpc>
            </a:pPr>
            <a:r>
              <a:rPr lang="ka-GE" sz="2000" b="1" dirty="0">
                <a:latin typeface="Sylfaen" panose="010A0502050306030303" pitchFamily="18" charset="0"/>
              </a:rPr>
              <a:t>საზოგადოების ინფორმირება, საჯარო განხილვა, მოსაზრებების გათვალისწინება;</a:t>
            </a:r>
          </a:p>
          <a:p>
            <a:pPr marL="457200" indent="-457200" algn="just">
              <a:lnSpc>
                <a:spcPct val="150000"/>
              </a:lnSpc>
            </a:pPr>
            <a:r>
              <a:rPr lang="ka-GE" sz="2000" b="1" dirty="0">
                <a:latin typeface="Sylfaen" panose="010A0502050306030303" pitchFamily="18" charset="0"/>
              </a:rPr>
              <a:t>სკოპინგის გადაწყვეტილება;</a:t>
            </a:r>
          </a:p>
          <a:p>
            <a:pPr marL="457200" indent="-457200" algn="just">
              <a:lnSpc>
                <a:spcPct val="150000"/>
              </a:lnSpc>
            </a:pPr>
            <a:r>
              <a:rPr lang="ka-GE" sz="2000" b="1" dirty="0">
                <a:latin typeface="Sylfaen" panose="010A0502050306030303" pitchFamily="18" charset="0"/>
              </a:rPr>
              <a:t>გარემოზე ზემოქმედების შეფასების ანგარიში;</a:t>
            </a:r>
          </a:p>
          <a:p>
            <a:pPr marL="457200" indent="-457200" algn="just">
              <a:lnSpc>
                <a:spcPct val="150000"/>
              </a:lnSpc>
            </a:pPr>
            <a:r>
              <a:rPr lang="ka-GE" sz="2000" b="1" dirty="0">
                <a:latin typeface="Sylfaen" panose="010A0502050306030303" pitchFamily="18" charset="0"/>
              </a:rPr>
              <a:t>საზოგადოების ინფორმირება, საჯარო განხილვა, მოსაზრებების გათვალისწინება;</a:t>
            </a:r>
          </a:p>
          <a:p>
            <a:pPr marL="457200" indent="-457200" algn="just">
              <a:lnSpc>
                <a:spcPct val="150000"/>
              </a:lnSpc>
            </a:pPr>
            <a:r>
              <a:rPr lang="ka-GE" sz="2000" b="1" dirty="0">
                <a:latin typeface="Sylfaen" panose="010A0502050306030303" pitchFamily="18" charset="0"/>
              </a:rPr>
              <a:t>გარემოსდაცვითი გადაწყვეტილება;</a:t>
            </a:r>
            <a:endParaRPr lang="en-US" sz="2000" b="1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BB640-19F0-443F-9AF6-437B3C24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ბიოლოგიური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გარემო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r>
              <a:rPr lang="ka-GE" sz="2400" b="1" dirty="0" err="1">
                <a:latin typeface="Sylfaen" panose="010A0502050306030303" pitchFamily="18" charset="0"/>
              </a:rPr>
              <a:t>იქტიოფაუნა</a:t>
            </a:r>
            <a:r>
              <a:rPr lang="ka-GE" sz="2400" b="1" dirty="0">
                <a:latin typeface="Sylfaen" panose="010A0502050306030303" pitchFamily="18" charset="0"/>
              </a:rPr>
              <a:t> და </a:t>
            </a:r>
            <a:r>
              <a:rPr lang="ka-GE" sz="2400" b="1" dirty="0" err="1">
                <a:latin typeface="Sylfaen" panose="010A0502050306030303" pitchFamily="18" charset="0"/>
              </a:rPr>
              <a:t>მაკროუხერხემლოები</a:t>
            </a:r>
            <a:r>
              <a:rPr lang="ka-GE" sz="2400" b="1" dirty="0">
                <a:latin typeface="Sylfaen" panose="010A0502050306030303" pitchFamily="18" charset="0"/>
              </a:rPr>
              <a:t>  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მდ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იქთიოფაუნა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მხოლოდ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სახეობითაა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წარმოდგენილი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ესენია</a:t>
            </a:r>
            <a:r>
              <a:rPr lang="en-US" sz="2000" b="1" dirty="0">
                <a:latin typeface="Sylfaen" panose="010A0502050306030303" pitchFamily="18" charset="0"/>
              </a:rPr>
              <a:t>: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en-US" sz="2000" b="1" dirty="0" err="1">
                <a:latin typeface="Sylfaen" panose="010A0502050306030303" pitchFamily="18" charset="0"/>
              </a:rPr>
              <a:t>ნაკადულის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კალმახი</a:t>
            </a:r>
            <a:r>
              <a:rPr lang="ka-GE" sz="2000" b="1" dirty="0">
                <a:latin typeface="Sylfaen" panose="010A0502050306030303" pitchFamily="18" charset="0"/>
              </a:rPr>
              <a:t> - </a:t>
            </a:r>
            <a:r>
              <a:rPr lang="en-US" sz="2000" b="1" dirty="0" err="1">
                <a:latin typeface="Sylfaen" panose="010A0502050306030303" pitchFamily="18" charset="0"/>
              </a:rPr>
              <a:t>შეტანილია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წითელ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ნუსხაში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en-US" sz="2000" b="1" dirty="0" err="1">
                <a:latin typeface="Sylfaen" panose="010A0502050306030303" pitchFamily="18" charset="0"/>
              </a:rPr>
              <a:t>კოლხური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წვერა</a:t>
            </a:r>
            <a:r>
              <a:rPr lang="ka-GE" sz="2000" b="1" dirty="0">
                <a:latin typeface="Sylfaen" panose="010A0502050306030303" pitchFamily="18" charset="0"/>
              </a:rPr>
              <a:t>.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სოფელ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ქულბაქში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მდებარეობს</a:t>
            </a:r>
            <a:r>
              <a:rPr lang="en-US" sz="2000" b="1" dirty="0">
                <a:latin typeface="Sylfaen" panose="010A0502050306030303" pitchFamily="18" charset="0"/>
              </a:rPr>
              <a:t>  </a:t>
            </a:r>
            <a:r>
              <a:rPr lang="en-US" sz="2000" b="1" dirty="0" err="1">
                <a:latin typeface="Sylfaen" panose="010A0502050306030303" pitchFamily="18" charset="0"/>
              </a:rPr>
              <a:t>ბაბუშკინოს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მწვანე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ტბა</a:t>
            </a:r>
            <a:r>
              <a:rPr lang="ka-GE" sz="2000" b="1" dirty="0">
                <a:latin typeface="Sylfaen" panose="010A0502050306030303" pitchFamily="18" charset="0"/>
              </a:rPr>
              <a:t>.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ნაკადულის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კალმახი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აუზში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ტოფობს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სექტემბრიდან-იანვრამდე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ძირითადად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ოქტომბერ-დეკემბერში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კალმახი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სატოფო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ადგილმონაცვლეობებს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აგვისტოს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ბოლოდან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მოყოლებული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იწყებს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უფრო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ინტენსიური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სექტემბერში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განსაკუთრებით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სექტემბრის</a:t>
            </a:r>
            <a:r>
              <a:rPr lang="en-US" sz="2000" b="1" dirty="0">
                <a:latin typeface="Sylfaen" panose="010A0502050306030303" pitchFamily="18" charset="0"/>
              </a:rPr>
              <a:t> მე-2 </a:t>
            </a:r>
            <a:r>
              <a:rPr lang="en-US" sz="2000" b="1" dirty="0" err="1">
                <a:latin typeface="Sylfaen" panose="010A0502050306030303" pitchFamily="18" charset="0"/>
              </a:rPr>
              <a:t>ნახევარში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ტოფობის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დასრულებისთანავე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ნაკადულის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კალმახი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ინაცვლებს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მდინარის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ქვემო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შუა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წელში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ასევე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რიგ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შენაკადებში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სადაც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ჩერდება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აგვისტომდე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 err="1">
                <a:latin typeface="Sylfaen" panose="010A0502050306030303" pitchFamily="18" charset="0"/>
              </a:rPr>
              <a:t>მდ</a:t>
            </a:r>
            <a:r>
              <a:rPr lang="ka-GE" sz="2000" b="1" dirty="0">
                <a:latin typeface="Sylfaen" panose="010A0502050306030303" pitchFamily="18" charset="0"/>
              </a:rPr>
              <a:t>. </a:t>
            </a:r>
            <a:r>
              <a:rPr lang="ka-GE" sz="2000" b="1" dirty="0" err="1">
                <a:latin typeface="Sylfaen" panose="010A0502050306030303" pitchFamily="18" charset="0"/>
              </a:rPr>
              <a:t>ჯონულას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 err="1">
                <a:latin typeface="Sylfaen" panose="010A0502050306030303" pitchFamily="18" charset="0"/>
              </a:rPr>
              <a:t>მაკროუხერხემლოები</a:t>
            </a:r>
            <a:r>
              <a:rPr lang="ka-GE" sz="2000" b="1" dirty="0">
                <a:latin typeface="Sylfaen" panose="010A0502050306030303" pitchFamily="18" charset="0"/>
              </a:rPr>
              <a:t> წარმოდგენილია მწერების და </a:t>
            </a:r>
            <a:r>
              <a:rPr lang="ka-GE" sz="2000" b="1" dirty="0" err="1">
                <a:latin typeface="Sylfaen" panose="010A0502050306030303" pitchFamily="18" charset="0"/>
              </a:rPr>
              <a:t>გვერდმცურავების</a:t>
            </a:r>
            <a:r>
              <a:rPr lang="ka-GE" sz="2000" b="1" dirty="0">
                <a:latin typeface="Sylfaen" panose="010A0502050306030303" pitchFamily="18" charset="0"/>
              </a:rPr>
              <a:t> (</a:t>
            </a:r>
            <a:r>
              <a:rPr lang="ka-GE" sz="2000" b="1" dirty="0" err="1">
                <a:latin typeface="Sylfaen" panose="010A0502050306030303" pitchFamily="18" charset="0"/>
              </a:rPr>
              <a:t>ღორტავების</a:t>
            </a:r>
            <a:r>
              <a:rPr lang="ka-GE" sz="2000" b="1" dirty="0">
                <a:latin typeface="Sylfaen" panose="010A0502050306030303" pitchFamily="18" charset="0"/>
              </a:rPr>
              <a:t>) ჯგუფით.</a:t>
            </a:r>
            <a:endParaRPr lang="en-US" sz="2000" b="1" dirty="0">
              <a:latin typeface="Sylfaen" panose="010A0502050306030303" pitchFamily="18" charset="0"/>
            </a:endParaRPr>
          </a:p>
          <a:p>
            <a:endParaRPr lang="en-US" sz="2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0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გარემოზე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შესაძლო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ზემოქმედებ</a:t>
            </a:r>
            <a:r>
              <a:rPr lang="ka-GE" sz="2400" b="1" dirty="0">
                <a:latin typeface="Sylfaen" panose="010A0502050306030303" pitchFamily="18" charset="0"/>
              </a:rPr>
              <a:t>ა</a:t>
            </a:r>
            <a:endParaRPr lang="en-US" sz="2400" b="1" dirty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ატმოსფერულ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ჰაერზე</a:t>
            </a:r>
            <a:r>
              <a:rPr lang="ka-GE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ზემოქმედებ</a:t>
            </a:r>
            <a:r>
              <a:rPr lang="ka-GE" sz="2400" b="1" dirty="0">
                <a:latin typeface="Sylfaen" panose="010A0502050306030303" pitchFamily="18" charset="0"/>
              </a:rPr>
              <a:t>ის შეფასება</a:t>
            </a:r>
            <a:endParaRPr lang="ka-GE" sz="2400" b="1" dirty="0"/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2 </a:t>
            </a:r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სამშენებლო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წარმოების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პროცესში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ატმოსფერულ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ჰაერში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მავნე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ნივთიერებების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ემისიების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ყველაზე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საგულისხმო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წყაროები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განლაგებული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სამობილიზაციო </a:t>
            </a:r>
            <a:r>
              <a:rPr lang="en-US" sz="2000" b="1" dirty="0" err="1">
                <a:latin typeface="Sylfaen" panose="010A0502050306030303" pitchFamily="18" charset="0"/>
              </a:rPr>
              <a:t>ბანაკში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ძირითადი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ბანაკის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სახით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გამოყენებული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2 </a:t>
            </a:r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ინფრასტრუქტურა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რომელიც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დასახლებული პუნქტებისგან მოშორებით მდებ</a:t>
            </a:r>
            <a:r>
              <a:rPr lang="en-US" sz="2000" b="1" dirty="0" err="1">
                <a:latin typeface="Sylfaen" panose="010A0502050306030303" pitchFamily="18" charset="0"/>
              </a:rPr>
              <a:t>არეობს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აღნიშნული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გადაწყვეტილება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სხვადასხვა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მიმართულებით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მათ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შორის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ემისიების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თვალსაზრისით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ამცირებს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გარემოზე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ზემოქმედებას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პროცესში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ატმოსფერულ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ჰაერში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მავნე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ნივთიერებათა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ემისიის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სტაციონ</a:t>
            </a:r>
            <a:r>
              <a:rPr lang="ka-GE" sz="2000" b="1" dirty="0" err="1">
                <a:latin typeface="Sylfaen" panose="010A0502050306030303" pitchFamily="18" charset="0"/>
              </a:rPr>
              <a:t>არული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წყაროები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ძალ</a:t>
            </a:r>
            <a:r>
              <a:rPr lang="ka-GE" sz="2000" b="1" dirty="0">
                <a:latin typeface="Sylfaen" panose="010A0502050306030303" pitchFamily="18" charset="0"/>
              </a:rPr>
              <a:t>ოვანი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კვანძის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ტერიტორიაზე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იარსებებს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პროექტი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ითვალისწინებს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დიდი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ზომის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წყალსაცავის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შექმნას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ამგვარად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მოსალოდნელი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აორთქლების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ჰაერის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ტენიანობის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ზრდა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კლიმატის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ცვლილება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ka-GE" sz="5000" b="1" dirty="0"/>
          </a:p>
          <a:p>
            <a:pPr algn="ctr">
              <a:buNone/>
            </a:pPr>
            <a:r>
              <a:rPr lang="en-US" sz="7400" b="1" dirty="0" err="1">
                <a:latin typeface="Sylfaen" panose="010A0502050306030303" pitchFamily="18" charset="0"/>
              </a:rPr>
              <a:t>ხმაური</a:t>
            </a:r>
            <a:r>
              <a:rPr lang="ka-GE" sz="7400" b="1" dirty="0">
                <a:latin typeface="Sylfaen" panose="010A0502050306030303" pitchFamily="18" charset="0"/>
              </a:rPr>
              <a:t>ს ზემოქმედების შეფასება</a:t>
            </a:r>
          </a:p>
          <a:p>
            <a:pPr marL="109728" lvl="0" indent="0" algn="ctr">
              <a:buNone/>
            </a:pPr>
            <a:endParaRPr lang="ka-GE" sz="7400" b="1" dirty="0">
              <a:latin typeface="Sylfaen" panose="010A0502050306030303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6200" b="1" dirty="0" err="1">
                <a:latin typeface="Sylfaen" panose="010A0502050306030303" pitchFamily="18" charset="0"/>
              </a:rPr>
              <a:t>სათავე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კვანძი</a:t>
            </a:r>
            <a:r>
              <a:rPr lang="ka-GE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>
                <a:latin typeface="Sylfaen" panose="010A0502050306030303" pitchFamily="18" charset="0"/>
              </a:rPr>
              <a:t>1,226 </a:t>
            </a:r>
            <a:r>
              <a:rPr lang="en-US" sz="6200" b="1" dirty="0" err="1">
                <a:latin typeface="Sylfaen" panose="010A0502050306030303" pitchFamily="18" charset="0"/>
              </a:rPr>
              <a:t>მეტრით</a:t>
            </a:r>
            <a:r>
              <a:rPr lang="en-US" sz="6200" b="1" dirty="0">
                <a:latin typeface="Sylfaen" panose="010A0502050306030303" pitchFamily="18" charset="0"/>
              </a:rPr>
              <a:t>, </a:t>
            </a:r>
            <a:r>
              <a:rPr lang="ka-GE" sz="6200" b="1" dirty="0">
                <a:latin typeface="Sylfaen" panose="010A0502050306030303" pitchFamily="18" charset="0"/>
              </a:rPr>
              <a:t>ხოლო </a:t>
            </a:r>
            <a:r>
              <a:rPr lang="en-US" sz="62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მილსადენის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დერეფანი</a:t>
            </a:r>
            <a:r>
              <a:rPr lang="en-US" sz="6200" b="1" dirty="0">
                <a:latin typeface="Sylfaen" panose="010A0502050306030303" pitchFamily="18" charset="0"/>
              </a:rPr>
              <a:t> 14 </a:t>
            </a:r>
            <a:r>
              <a:rPr lang="en-US" sz="6200" b="1" dirty="0" err="1">
                <a:latin typeface="Sylfaen" panose="010A0502050306030303" pitchFamily="18" charset="0"/>
              </a:rPr>
              <a:t>მეტრის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მანძილით</a:t>
            </a:r>
            <a:r>
              <a:rPr lang="ka-GE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არის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დაშორებული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საცხოვრებელი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ზონიდან</a:t>
            </a:r>
            <a:r>
              <a:rPr lang="en-US" sz="6200" b="1" dirty="0">
                <a:latin typeface="Sylfaen" panose="010A0502050306030303" pitchFamily="18" charset="0"/>
              </a:rPr>
              <a:t>. </a:t>
            </a:r>
            <a:r>
              <a:rPr lang="en-US" sz="6200" b="1" dirty="0" err="1">
                <a:latin typeface="Sylfaen" panose="010A0502050306030303" pitchFamily="18" charset="0"/>
              </a:rPr>
              <a:t>საცხოვრებელ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ზონასთან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ყველაზე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ახლოს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არსებულ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სამშენებლო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ობიექტს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ka-GE" sz="6200" b="1" dirty="0">
                <a:latin typeface="Sylfaen" panose="010A0502050306030303" pitchFamily="18" charset="0"/>
              </a:rPr>
              <a:t>სამობილიზაციო </a:t>
            </a:r>
            <a:r>
              <a:rPr lang="en-US" sz="6200" b="1" dirty="0" err="1">
                <a:latin typeface="Sylfaen" panose="010A0502050306030303" pitchFamily="18" charset="0"/>
              </a:rPr>
              <a:t>ბანაკი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წარმოადგენს</a:t>
            </a:r>
            <a:r>
              <a:rPr lang="en-US" sz="6200" b="1" dirty="0">
                <a:latin typeface="Sylfaen" panose="010A0502050306030303" pitchFamily="18" charset="0"/>
              </a:rPr>
              <a:t>. </a:t>
            </a:r>
            <a:r>
              <a:rPr lang="en-US" sz="6200" b="1" dirty="0" err="1">
                <a:latin typeface="Sylfaen" panose="010A0502050306030303" pitchFamily="18" charset="0"/>
              </a:rPr>
              <a:t>აღნიშნული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ტერიტორიის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საზღვრიდან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უახლოეს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საცხოვრებელ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სახლამდე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დაშორების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მანძილი</a:t>
            </a:r>
            <a:r>
              <a:rPr lang="en-US" sz="6200" b="1" dirty="0">
                <a:latin typeface="Sylfaen" panose="010A0502050306030303" pitchFamily="18" charset="0"/>
              </a:rPr>
              <a:t> 50 </a:t>
            </a:r>
            <a:r>
              <a:rPr lang="en-US" sz="6200" b="1" dirty="0" err="1">
                <a:latin typeface="Sylfaen" panose="010A0502050306030303" pitchFamily="18" charset="0"/>
              </a:rPr>
              <a:t>მეტრს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შეადგენს</a:t>
            </a:r>
            <a:r>
              <a:rPr lang="ka-GE" sz="6200" b="1" dirty="0">
                <a:latin typeface="Sylfaen" panose="010A0502050306030303" pitchFamily="18" charset="0"/>
              </a:rPr>
              <a:t>;</a:t>
            </a:r>
            <a:endParaRPr lang="en-US" sz="6200" b="1" dirty="0">
              <a:latin typeface="Sylfaen" panose="010A0502050306030303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US" sz="6200" b="1" dirty="0" err="1">
                <a:latin typeface="Sylfaen" panose="010A0502050306030303" pitchFamily="18" charset="0"/>
              </a:rPr>
              <a:t>სამშენებლო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სამუშაოები</a:t>
            </a:r>
            <a:r>
              <a:rPr lang="en-US" sz="6200" b="1" dirty="0">
                <a:latin typeface="Sylfaen" panose="010A0502050306030303" pitchFamily="18" charset="0"/>
              </a:rPr>
              <a:t> (</a:t>
            </a:r>
            <a:r>
              <a:rPr lang="en-US" sz="6200" b="1" dirty="0" err="1">
                <a:latin typeface="Sylfaen" panose="010A0502050306030303" pitchFamily="18" charset="0"/>
              </a:rPr>
              <a:t>მითუმეტეს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ინტენსიური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ხმაურის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წარმომქმნელი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სამუშაოები</a:t>
            </a:r>
            <a:r>
              <a:rPr lang="en-US" sz="6200" b="1" dirty="0">
                <a:latin typeface="Sylfaen" panose="010A0502050306030303" pitchFamily="18" charset="0"/>
              </a:rPr>
              <a:t>) </a:t>
            </a:r>
            <a:r>
              <a:rPr lang="en-US" sz="6200" b="1" dirty="0" err="1">
                <a:latin typeface="Sylfaen" panose="010A0502050306030303" pitchFamily="18" charset="0"/>
              </a:rPr>
              <a:t>იწარმოებს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მხოლოდ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დღის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საათებში</a:t>
            </a:r>
            <a:r>
              <a:rPr lang="en-US" sz="6200" b="1" dirty="0">
                <a:latin typeface="Sylfaen" panose="010A0502050306030303" pitchFamily="18" charset="0"/>
              </a:rPr>
              <a:t>; </a:t>
            </a:r>
          </a:p>
          <a:p>
            <a:pPr lvl="0" algn="just">
              <a:lnSpc>
                <a:spcPct val="120000"/>
              </a:lnSpc>
            </a:pPr>
            <a:r>
              <a:rPr lang="en-US" sz="6200" b="1" dirty="0" err="1">
                <a:latin typeface="Sylfaen" panose="010A0502050306030303" pitchFamily="18" charset="0"/>
              </a:rPr>
              <a:t>ხმაურის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გამომწვევი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ძირითადი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წყაროების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ერთდროული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მუშაობა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ნაკლებ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სავარაუდოა</a:t>
            </a:r>
            <a:r>
              <a:rPr lang="en-US" sz="6200" b="1" dirty="0">
                <a:latin typeface="Sylfaen" panose="010A0502050306030303" pitchFamily="18" charset="0"/>
              </a:rPr>
              <a:t>. </a:t>
            </a:r>
            <a:r>
              <a:rPr lang="en-US" sz="6200" b="1" dirty="0" err="1">
                <a:latin typeface="Sylfaen" panose="010A0502050306030303" pitchFamily="18" charset="0"/>
              </a:rPr>
              <a:t>ასეთ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შემთხვევაშიც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კი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არ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იქნება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ხანგრძლივი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პროცესი</a:t>
            </a:r>
            <a:r>
              <a:rPr lang="en-US" sz="6200" b="1" dirty="0">
                <a:latin typeface="Sylfaen" panose="010A0502050306030303" pitchFamily="18" charset="0"/>
              </a:rPr>
              <a:t>; </a:t>
            </a:r>
            <a:endParaRPr lang="ka-GE" sz="6200" b="1" dirty="0">
              <a:latin typeface="Sylfaen" panose="010A0502050306030303" pitchFamily="18" charset="0"/>
            </a:endParaRPr>
          </a:p>
          <a:p>
            <a:pPr algn="just"/>
            <a:r>
              <a:rPr lang="ka-GE" sz="6200" b="1" dirty="0">
                <a:solidFill>
                  <a:srgbClr val="FF0000"/>
                </a:solidFill>
                <a:latin typeface="Sylfaen" panose="010A0502050306030303" pitchFamily="18" charset="0"/>
              </a:rPr>
              <a:t>ჰესის შენობიდან მდ. ჯონოულის ხეობაში უახლოესი მოსახლე დაშორებულია 3 კმ-ზე მეტი მანძილით, შესაბამისად ჰესის შენობაში წარმოქმნილი ხმაურის შედეგად დასახლებულ პუნქტზე და მოსახლეობაზე ზემოქმედება პრაქტკულად გამორიცხულია;</a:t>
            </a:r>
            <a:endParaRPr lang="ka-GE" sz="6200" b="1" dirty="0">
              <a:latin typeface="Sylfaen" panose="010A0502050306030303" pitchFamily="18" charset="0"/>
            </a:endParaRPr>
          </a:p>
          <a:p>
            <a:pPr lvl="0" algn="just"/>
            <a:r>
              <a:rPr lang="ka-GE" sz="6200" b="1" dirty="0">
                <a:latin typeface="Sylfaen" panose="010A0502050306030303" pitchFamily="18" charset="0"/>
              </a:rPr>
              <a:t>ჰესის ნორმალურ რეჟიმში ექსპლუატაცია ხმაურის გავრცელებასთან დაკავშირებული არ იქნება. </a:t>
            </a:r>
            <a:r>
              <a:rPr lang="en-US" sz="6200" b="1" dirty="0">
                <a:latin typeface="Sylfaen" panose="010A0502050306030303" pitchFamily="18" charset="0"/>
              </a:rPr>
              <a:t>300-350 მ </a:t>
            </a:r>
            <a:r>
              <a:rPr lang="en-US" sz="6200" b="1" dirty="0" err="1">
                <a:latin typeface="Sylfaen" panose="010A0502050306030303" pitchFamily="18" charset="0"/>
              </a:rPr>
              <a:t>რადიუსის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ფარგლებში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ანთროპოგენური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ხმაურის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გავრცელება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მოსალოდნელი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არ</a:t>
            </a:r>
            <a:r>
              <a:rPr lang="en-US" sz="6200" b="1" dirty="0">
                <a:latin typeface="Sylfaen" panose="010A0502050306030303" pitchFamily="18" charset="0"/>
              </a:rPr>
              <a:t> </a:t>
            </a:r>
            <a:r>
              <a:rPr lang="en-US" sz="6200" b="1" dirty="0" err="1">
                <a:latin typeface="Sylfaen" panose="010A0502050306030303" pitchFamily="18" charset="0"/>
              </a:rPr>
              <a:t>არის</a:t>
            </a:r>
            <a:r>
              <a:rPr lang="en-US" sz="6200" b="1" dirty="0">
                <a:latin typeface="Sylfaen" panose="010A0502050306030303" pitchFamily="18" charset="0"/>
              </a:rPr>
              <a:t>. </a:t>
            </a:r>
          </a:p>
          <a:p>
            <a:pPr lvl="0" algn="just">
              <a:lnSpc>
                <a:spcPct val="120000"/>
              </a:lnSpc>
            </a:pPr>
            <a:endParaRPr lang="en-US" sz="6200" b="1" dirty="0">
              <a:latin typeface="Sylfaen" panose="010A0502050306030303" pitchFamily="18" charset="0"/>
            </a:endParaRPr>
          </a:p>
          <a:p>
            <a:pPr lvl="0" algn="just"/>
            <a:endParaRPr lang="en-US" sz="7400" b="1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გეოლოგიურ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გარემოზე</a:t>
            </a:r>
            <a:r>
              <a:rPr lang="ka-GE" sz="2400" b="1" dirty="0">
                <a:latin typeface="Sylfaen" panose="010A0502050306030303" pitchFamily="18" charset="0"/>
              </a:rPr>
              <a:t> ზემოქმედების შეფასება</a:t>
            </a:r>
          </a:p>
          <a:p>
            <a:pPr marL="109728" indent="0" algn="ctr">
              <a:buNone/>
            </a:pPr>
            <a:endParaRPr lang="en-US" sz="24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“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2 </a:t>
            </a:r>
            <a:r>
              <a:rPr lang="ka-GE" sz="2000" b="1" dirty="0">
                <a:latin typeface="Sylfaen" panose="010A0502050306030303" pitchFamily="18" charset="0"/>
              </a:rPr>
              <a:t>ჰესი</a:t>
            </a:r>
            <a:r>
              <a:rPr lang="en-US" sz="2000" b="1" dirty="0">
                <a:latin typeface="Sylfaen" panose="010A0502050306030303" pitchFamily="18" charset="0"/>
              </a:rPr>
              <a:t>”-ს </a:t>
            </a:r>
            <a:r>
              <a:rPr lang="en-US" sz="2000" b="1" dirty="0" err="1">
                <a:latin typeface="Sylfaen" panose="010A0502050306030303" pitchFamily="18" charset="0"/>
              </a:rPr>
              <a:t>ტერიტორია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მთლიან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ზოლზე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მდგრადია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დამაკმაყოფილებელ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საინჟინრო-გეოლოგიურ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პირობებში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იმყოფება</a:t>
            </a:r>
            <a:r>
              <a:rPr lang="en-US" sz="2000" b="1" dirty="0">
                <a:latin typeface="Sylfaen" panose="010A0502050306030303" pitchFamily="18" charset="0"/>
              </a:rPr>
              <a:t>;</a:t>
            </a:r>
            <a:endParaRPr lang="ka-GE" sz="2000" b="1" dirty="0">
              <a:latin typeface="Sylfaen" panose="010A0502050306030303" pitchFamily="18" charset="0"/>
              <a:ea typeface="Sylfaen" panose="010A0502050306030303" pitchFamily="18" charset="0"/>
              <a:cs typeface="Sylfaen" panose="010A0502050306030303" pitchFamily="18" charset="0"/>
            </a:endParaRPr>
          </a:p>
          <a:p>
            <a:pPr algn="just"/>
            <a:r>
              <a:rPr lang="ka-GE" sz="2000" b="1" dirty="0" err="1">
                <a:latin typeface="Sylfaen" panose="010A0502050306030303" pitchFamily="18" charset="0"/>
              </a:rPr>
              <a:t>ჯონოული</a:t>
            </a:r>
            <a:r>
              <a:rPr lang="ka-GE" sz="2000" b="1" dirty="0">
                <a:latin typeface="Sylfaen" panose="010A0502050306030303" pitchFamily="18" charset="0"/>
              </a:rPr>
              <a:t> 2 ჰესის მშენებლობის პროცესში დაგეგმილი არ არის ბურღვა-</a:t>
            </a:r>
            <a:r>
              <a:rPr lang="ka-GE" sz="2000" b="1" dirty="0" err="1">
                <a:latin typeface="Sylfaen" panose="010A0502050306030303" pitchFamily="18" charset="0"/>
              </a:rPr>
              <a:t>აფეთქებითი</a:t>
            </a:r>
            <a:r>
              <a:rPr lang="ka-GE" sz="2000" b="1" dirty="0">
                <a:latin typeface="Sylfaen" panose="010A0502050306030303" pitchFamily="18" charset="0"/>
              </a:rPr>
              <a:t> სამუშაოების წარმოება;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საპროექტო ტერიტორიაზე სათავე ნაგებობის, </a:t>
            </a:r>
            <a:r>
              <a:rPr lang="ka-GE" sz="2000" b="1" dirty="0" err="1">
                <a:latin typeface="Sylfaen" panose="010A0502050306030303" pitchFamily="18" charset="0"/>
              </a:rPr>
              <a:t>სადაწნეო</a:t>
            </a:r>
            <a:r>
              <a:rPr lang="ka-GE" sz="2000" b="1" dirty="0">
                <a:latin typeface="Sylfaen" panose="010A0502050306030303" pitchFamily="18" charset="0"/>
              </a:rPr>
              <a:t> მილსადენის და ჰესის შენობის სამშენებლო სამუშაოები მათი სამშენებლო ტექნიკური გადაწყვეტით და სპეციფიკის გათვალისწინებით გეოლოგიურ გარემოზე ზემოქმედება მოსალოდნელი არ არის;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ექსპლუატაციის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ეტაპზე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საშიში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გეოდინამიკური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პროცესების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განვითარების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რისკებს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დამატებით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შეამცირებს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შესაბამისი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შემარბილებელი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ღონისძიებები:</a:t>
            </a:r>
            <a:endParaRPr lang="en-US" sz="2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დერეფნის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სენსიტიურ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უბნებზე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მოეწყობა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დამცავი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კედლები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დამცავი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ნაგებობების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პროექტირებისას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მათი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პარამეტრები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დადგენილი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იქნება</a:t>
            </a:r>
            <a:r>
              <a:rPr lang="ka-GE" sz="2000" b="1" dirty="0">
                <a:latin typeface="Sylfaen" panose="010A0502050306030303" pitchFamily="18" charset="0"/>
              </a:rPr>
              <a:t> დამატებითი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საინჟინრო</a:t>
            </a:r>
            <a:r>
              <a:rPr lang="ka-GE" sz="2000" b="1" dirty="0">
                <a:latin typeface="Sylfaen" panose="010A0502050306030303" pitchFamily="18" charset="0"/>
              </a:rPr>
              <a:t>-</a:t>
            </a:r>
            <a:r>
              <a:rPr lang="en-US" sz="2000" b="1" dirty="0" err="1">
                <a:latin typeface="Sylfaen" panose="010A0502050306030303" pitchFamily="18" charset="0"/>
              </a:rPr>
              <a:t>გეოლოგიური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კვლევების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ფსკერისა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ნაპირების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წარეცხვის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ინტენსივობის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ჰიდროლოგიურ-ჰიდრავლიკური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გაანგარიშებების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საფუძველზე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</a:p>
          <a:p>
            <a:pPr marL="109728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537" indent="0" algn="ctr"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ზედაპირული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წყლების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ka-GE" sz="2400" b="1" dirty="0">
                <a:latin typeface="Sylfaen" panose="010A0502050306030303" pitchFamily="18" charset="0"/>
              </a:rPr>
              <a:t>შესაძლო </a:t>
            </a:r>
            <a:r>
              <a:rPr lang="en-US" sz="2400" b="1" dirty="0" err="1">
                <a:latin typeface="Sylfaen" panose="010A0502050306030303" pitchFamily="18" charset="0"/>
              </a:rPr>
              <a:t>დაბინძურება</a:t>
            </a:r>
            <a:endParaRPr lang="ka-GE" sz="2400" b="1" dirty="0">
              <a:latin typeface="Sylfaen" panose="010A0502050306030303" pitchFamily="18" charset="0"/>
            </a:endParaRPr>
          </a:p>
          <a:p>
            <a:pPr marL="109537" indent="0" algn="ctr">
              <a:buNone/>
            </a:pPr>
            <a:endParaRPr lang="en-US" sz="1400" b="1" dirty="0">
              <a:latin typeface="Sylfaen" panose="010A0502050306030303" pitchFamily="18" charset="0"/>
            </a:endParaRPr>
          </a:p>
          <a:p>
            <a:pPr marL="452437" indent="-342900" algn="just"/>
            <a:r>
              <a:rPr lang="ka-GE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ჯონოული</a:t>
            </a:r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2 ჰესის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კვანძზე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გათვალისწინებულია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დაბალზღურბლიანი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კაშხლის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გვერდითი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წყალმიმღების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მოწყობა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.</a:t>
            </a:r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მყარი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ნატანის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დალექვა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ზედა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ბიეფში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ვერ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მოხდება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მასში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დიდი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მოცულობის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არქონის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გამო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ამასთან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ერთად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წყალუხვობის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პერიოდში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სალექარი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გაიწმინდება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გამრეცხი</a:t>
            </a:r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ფარის</a:t>
            </a:r>
            <a:r>
              <a:rPr lang="en-US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საშუალებით</a:t>
            </a:r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;</a:t>
            </a:r>
          </a:p>
          <a:p>
            <a:pPr marL="452437" indent="-342900" algn="just"/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სადაწნეო მილსადენის დერეფანის ძირითადი ნაწილი მოშორებულია მდინარის კალაპოტს და გადაკვეთს 10 მშრალ და სველ ხევს, რომელთა გადაკვეთა განხორციელდება ფსკერული გადაკვეთით, მაქსიმალური წარეცხვის ნიშნულის ქვემოთ 1 მეტრის სიღრმეზე. აღნიშნული სამუშაოების მცირე პერიოდიდან გამომდინარე მცირე </a:t>
            </a:r>
            <a:r>
              <a:rPr lang="ka-GE" sz="2000" b="1" dirty="0" err="1">
                <a:latin typeface="Sylfaen" panose="010A0502050306030303" pitchFamily="18" charset="0"/>
                <a:cs typeface="Times New Roman" panose="02020603050405020304" pitchFamily="18" charset="0"/>
              </a:rPr>
              <a:t>დებიტიან</a:t>
            </a:r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 ზედაპირულ წყლის ობიექტებზე ზემოქმედება მოსალოდნელი არ არის.</a:t>
            </a:r>
            <a:endParaRPr lang="en-US" sz="2000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  <a:cs typeface="Times New Roman" panose="02020603050405020304" pitchFamily="18" charset="0"/>
              </a:rPr>
              <a:t>ჯონოული 2 ჰესის ქვედა ბიეფში პირველი შენაკადი მდებარეობს მდინარის მარცხენა მხარეს 1200 მეტრში. მდინარის შენაკადების ერთობლიობა ჯამში მნიშვნელოვან შემარბილებელ ღონისძიებად განიხილება, ვინაიდან 9 კილომეტრიან საპროექტო დერეფანში მინიმუმ 10 მუდმივი შენაკადი უერთდება მდინარე ჯონოულს ორივე მხდრიდან.</a:t>
            </a:r>
            <a:endParaRPr lang="en-US" sz="2000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452437" indent="-342900" algn="just"/>
            <a:endParaRPr lang="en-US" sz="2000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452437" indent="-342900" algn="just"/>
            <a:endParaRPr lang="ka-GE" sz="2000" b="1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3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4A3330-42D7-46B5-9C95-A463098C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915400" cy="701040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ზემოქმედება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ნატანის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მოძრაობაზე</a:t>
            </a:r>
            <a:endParaRPr lang="ka-GE" sz="24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endParaRPr lang="ka-GE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ჯონოული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2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ჰესი</a:t>
            </a:r>
            <a:r>
              <a:rPr lang="ka-GE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ს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სათავე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კვანძზე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გათვალისწინებულია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დაბალ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ზღურბლიანი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დამბის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მოწყობა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რომელიც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აღჭურვილი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იქნება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შესაბამისი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გამრეცხი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საშუალებებით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წყალდიდობის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პერიოდში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გაიწმინდება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სალექარი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მასში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დაგროვილი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შედარებით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წვრილფრაქციული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მასალა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ასევე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ka-GE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ჩაედინება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მდინარის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კალაპოტში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სათავე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კვანძზე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მოსაწყობი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ინფრასტრუქტურა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მათი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მახასიათებლები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სათანადო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ოპერირების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პირობებში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მაქსიმალურად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შეუწყობს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ხელს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ნატანის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ბუნებრივ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მოძრაობას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ქვედა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ბიეფის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მიმართულებით</a:t>
            </a:r>
            <a:r>
              <a:rPr lang="ka-GE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;</a:t>
            </a:r>
          </a:p>
          <a:p>
            <a:pPr algn="just">
              <a:lnSpc>
                <a:spcPct val="11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გარდა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სათავე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კვანძის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არსებობისა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მდინარის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უნარს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გადაადგილოს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მყარი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ნატანი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ზემოდან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ქვემო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მიმართულებით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ასევე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შეზღუდავს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ბუნებრივი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ხარჯის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შემცირება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თუმცა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წყალუხვობის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პერიოდში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მომატებული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დონე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აღადგენს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მყარი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ჩამონატანის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ბუნებრივ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ბალანსს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აღნიშნულის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გათვალისწინებით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სათავე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კვანძის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არსებობამ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და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მდინარის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ჰიდროლოგიური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რეჟიმის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ცვლილებამ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არ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უნდა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მოახდინოს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მნიშვნელოვანი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გავლენა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კალაპოტის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დეფორმაციაზე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ვინაიდან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მყარი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ნატანის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ჩამონატანის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შემცირება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არ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არის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მოსალოდნელი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99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გრუნტის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დაბინძურების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რისკი</a:t>
            </a:r>
            <a:endParaRPr lang="ka-GE" sz="24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endParaRPr lang="en-US" sz="24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წარმოდგენილი პროექტით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გვირაბების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გაყვანა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იგეგმება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შესაბამისად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ღრმა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წყალშემცველი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ჰოროზინტების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გადაკვეთა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მოსალოდნელი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</a:t>
            </a:r>
            <a:endParaRPr lang="ka-GE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დერეფნის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მიმდებარედ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მნიშვნელოვანი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მომხმარებელი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ობიექტები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წარმოდგენილი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გადაწყვეტების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დერეფნის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ფონური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მდგომარეობის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გათვალისწინებით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შეიძლება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ითქვას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რომ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დებიტზე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ზემოქმედება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მოსალოდნელი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უმნიშვნელო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იქნება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გაერთიანებული წყალმომარაგების კომპანიის მიერ დაგეგმილი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პროექტი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„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ქალაქ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ცაგერისა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16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სოფლის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წყალმომარაგება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სოფ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ქულბაქის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წყაროებიდან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“ 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მდებარეობს „ჯონოული 2 ჰესი“-ს წყალაღების წერტილიდან დაახლოებით 520 მეტრის დაშორებით მდინარის ზევით დინების საპირისპიროდ, ჩრდილო-დასავლეთის მიმართულებით და სამშენებლო თვალსაზრისით არ არის კავშირში ჰესის საპროექტო სათავე ნაგებობასთან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შესაბამისად, შეიძლება ითქვას, რომ ჯონოული 2 ჰესის პროექტს არ ექნება ზემოქმედება გრუნტის წყლებზე.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endParaRPr lang="ka-GE" sz="2800" dirty="0">
              <a:solidFill>
                <a:srgbClr val="000000"/>
              </a:solidFill>
              <a:latin typeface="Sylfaen" panose="010A0502050306030303" pitchFamily="18" charset="0"/>
              <a:ea typeface="Sylfaen" panose="010A0502050306030303" pitchFamily="18" charset="0"/>
              <a:cs typeface="Sylfaen" panose="010A0502050306030303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6C73D5-4ACB-46F9-B1CB-0F155F48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გრუნტის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დაბინძურების</a:t>
            </a:r>
            <a:r>
              <a:rPr lang="en-US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რისკი</a:t>
            </a:r>
            <a:endParaRPr lang="ka-GE" sz="24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endParaRPr lang="en-US" sz="24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გრუნტის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მიწის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ზედაპირთან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ახლოს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გამოვლენა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მოსალოდნელია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მილსადენის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დერეფანში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სადაც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მ</a:t>
            </a:r>
            <a:r>
              <a:rPr lang="ka-GE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შენებლობის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დროს გრუნტის წყლების გამოვლინების შემთხვევაში მოხდება ტუმბოს მეშვეობით ტრანშეაში/თხრილში შემოდინებული წყლის დროებით </a:t>
            </a:r>
            <a:r>
              <a:rPr lang="ka-GE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სალექარში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ჩაშვება საიდანაც გაწმენდილი წყალი ჩაშვებული იქნება უახლოეს ზედაპირული წყლის ობიექტში;</a:t>
            </a:r>
          </a:p>
          <a:p>
            <a:pPr marL="109728" indent="0" algn="just">
              <a:buNone/>
            </a:pPr>
            <a:endParaRPr lang="ka-GE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ოპერირების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პერიოდში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გრუნტის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წყლების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დაბინძურების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რისკები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ეტაპთან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შედარებით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გაცილებით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დაბალია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ზემოქმედების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არეალი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ძირითადად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შემოიფარგლება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ძალური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კვანძის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სასაწყობო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მეურნეობის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მიმდებარე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ტერიტორიებით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დაბინძურების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წყარო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შეიძლება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იყოს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უბანზე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გამოყენებული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ნავთობპროდუქტების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შემთხვევითი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დაღვრა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სადაც მუდმივად მოხდება შესაბამისი კონტროლის განხორციელება აღნიშნული დაბინძურებისგან დასაცავად.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9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ბიოლოგიურ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გარემოზე</a:t>
            </a:r>
            <a:r>
              <a:rPr lang="ka-GE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ზემოქმედებ</a:t>
            </a:r>
            <a:r>
              <a:rPr lang="ka-GE" sz="2400" b="1" dirty="0">
                <a:latin typeface="Sylfaen" panose="010A0502050306030303" pitchFamily="18" charset="0"/>
              </a:rPr>
              <a:t>ის შეფასება</a:t>
            </a:r>
          </a:p>
          <a:p>
            <a:pPr marL="109728" indent="0" algn="ctr">
              <a:buNone/>
            </a:pPr>
            <a:endParaRPr lang="en-US" sz="11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ვინაიდან ჯონოული 2 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ყველა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უბანთან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მისასვლელი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გზა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უკვე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არსებობს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ამ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მხრივ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დამატებით</a:t>
            </a:r>
            <a:r>
              <a:rPr lang="ka-GE" sz="2000" b="1" dirty="0">
                <a:latin typeface="Sylfaen" panose="010A0502050306030303" pitchFamily="18" charset="0"/>
              </a:rPr>
              <a:t>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ka-GE" sz="2000" b="1" dirty="0">
                <a:latin typeface="Sylfaen" panose="010A0502050306030303" pitchFamily="18" charset="0"/>
              </a:rPr>
              <a:t>აა მოსალოდნელი;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არეალში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მობინადრე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ცხოველთა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სახეობრივი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შემადგენლობა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საკმაოდ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მცირეა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ტერიტორია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ძლიერ </a:t>
            </a:r>
            <a:r>
              <a:rPr lang="en-US" sz="2000" b="1" dirty="0" err="1">
                <a:latin typeface="Sylfaen" panose="010A0502050306030303" pitchFamily="18" charset="0"/>
              </a:rPr>
              <a:t>ან</a:t>
            </a:r>
            <a:r>
              <a:rPr lang="ka-GE" sz="2000" b="1" dirty="0">
                <a:latin typeface="Sylfaen" panose="010A0502050306030303" pitchFamily="18" charset="0"/>
              </a:rPr>
              <a:t>თ</a:t>
            </a:r>
            <a:r>
              <a:rPr lang="en-US" sz="2000" b="1" dirty="0" err="1">
                <a:latin typeface="Sylfaen" panose="010A0502050306030303" pitchFamily="18" charset="0"/>
              </a:rPr>
              <a:t>როპოგენიზებული</a:t>
            </a:r>
            <a:r>
              <a:rPr lang="ka-GE" sz="2000" b="1" dirty="0">
                <a:latin typeface="Sylfaen" panose="010A0502050306030303" pitchFamily="18" charset="0"/>
              </a:rPr>
              <a:t>ა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საქმიანობისას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განსაკუთრებული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ყურადღებ</a:t>
            </a:r>
            <a:r>
              <a:rPr lang="ka-GE" sz="2000" b="1" dirty="0">
                <a:latin typeface="Sylfaen" panose="010A0502050306030303" pitchFamily="18" charset="0"/>
              </a:rPr>
              <a:t>ის </a:t>
            </a:r>
            <a:r>
              <a:rPr lang="en-US" sz="2000" b="1" dirty="0" err="1">
                <a:latin typeface="Sylfaen" panose="010A0502050306030303" pitchFamily="18" charset="0"/>
              </a:rPr>
              <a:t>გამახვილ</a:t>
            </a:r>
            <a:r>
              <a:rPr lang="ka-GE" sz="2000" b="1" dirty="0">
                <a:latin typeface="Sylfaen" panose="010A0502050306030303" pitchFamily="18" charset="0"/>
              </a:rPr>
              <a:t>ებას </a:t>
            </a:r>
            <a:r>
              <a:rPr lang="en-US" sz="2000" b="1" dirty="0" err="1">
                <a:latin typeface="Sylfaen" panose="010A0502050306030303" pitchFamily="18" charset="0"/>
              </a:rPr>
              <a:t>ცხოველთა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სახეობებისა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ჰაბიტატების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დაცვაზე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არ საჭიროებს;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მდინარის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გადაკეტვით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მდინარის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დინების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ბუნებრივი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რეჟიმის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ცვლილებით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იქთიოფაუნაზე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მოსალოდნელ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მნიშვნელოვნად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ამცირებს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ზოგიერთი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გადაწყვეტა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კერძოდ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ერთის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მხრივ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უზრუნველყოფილი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კვანძის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ქვედა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ბიეფში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გაზრდილი </a:t>
            </a:r>
            <a:r>
              <a:rPr lang="en-US" sz="2000" b="1" dirty="0" err="1">
                <a:latin typeface="Sylfaen" panose="010A0502050306030303" pitchFamily="18" charset="0"/>
              </a:rPr>
              <a:t>ეკოლოგიური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ხარჯის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მუდმივი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გატარება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რასაც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დაემატება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მონაკვეთში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შენაკადების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ხარჯები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მეორეს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მხრივ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სათავეზე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გათვალისწინებულია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საფეხურებიანი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თევზსავალის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მოწყობა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en-US" sz="1900" b="1" dirty="0">
              <a:latin typeface="Sylfaen" panose="010A0502050306030303" pitchFamily="18" charset="0"/>
            </a:endParaRPr>
          </a:p>
          <a:p>
            <a:pPr algn="just"/>
            <a:endParaRPr lang="en-US" sz="20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just"/>
            <a:endParaRPr lang="ka-GE" sz="2000" dirty="0"/>
          </a:p>
          <a:p>
            <a:pPr algn="just"/>
            <a:endParaRPr lang="en-US" sz="24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584F5-2D03-43B5-B302-E409CB13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lvl="0" indent="0" algn="ctr">
              <a:lnSpc>
                <a:spcPct val="150000"/>
              </a:lnSpc>
              <a:buNone/>
            </a:pPr>
            <a:r>
              <a:rPr lang="ka-GE" sz="2400" b="1" dirty="0">
                <a:latin typeface="Sylfaen" panose="010A0502050306030303" pitchFamily="18" charset="0"/>
              </a:rPr>
              <a:t>შემარბილებელი ღონისძიებები</a:t>
            </a:r>
          </a:p>
          <a:p>
            <a:pPr marL="109728" lvl="0" indent="0" algn="ctr">
              <a:lnSpc>
                <a:spcPct val="150000"/>
              </a:lnSpc>
              <a:buNone/>
            </a:pPr>
            <a:endParaRPr lang="ka-GE" sz="12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სახელმწიფო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ტყის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ფონდის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მართვას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დაქვემდებარებულ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ფართობებზე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დაგეგმილი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ნებისმიერი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საქმიანობა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შეთანხმდება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ტყის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ფონდის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მართვის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უფლების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მქონე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ორგანოსთან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დაცული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უნდა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იყოს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საზღვრები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რათა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მოხდეს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მცენარეული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საფარის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დამატებითი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ზედმეტი</a:t>
            </a:r>
            <a:r>
              <a:rPr lang="en-US" sz="2000" b="1" dirty="0"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latin typeface="Sylfaen" panose="010A0502050306030303" pitchFamily="18" charset="0"/>
              </a:rPr>
              <a:t>დაზიანება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საზღვრები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წინასწარ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უნდა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მოინიშნოს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ეროვნული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კანონმდებლობის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გატარდება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ხე-მცენარეულ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საფარზე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მიყენებული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ზიანის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საკომპენსაციო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ღონისძიებები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endParaRPr lang="ka-GE" sz="2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სამშენებლო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დამთავრების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შემდგომ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მოხდება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დროებით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ათვისებული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ტერიტორიების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რეკულტივაცია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რაც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მნიშვნელოვნად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შეამცირებს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ჰაბიტატების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ფრაგმენტაციასთან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დაკავშირებულ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ზემოქმედებას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შერჩეული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მოძრაობის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ოპტიმალური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სიჩქარეები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ცხოველებზე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უშუალო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ალბათობის</a:t>
            </a:r>
            <a:r>
              <a:rPr lang="en-US" sz="2000" b="1" dirty="0"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latin typeface="Sylfaen" panose="010A0502050306030303" pitchFamily="18" charset="0"/>
              </a:rPr>
              <a:t>დაჯახება</a:t>
            </a:r>
            <a:r>
              <a:rPr lang="en-US" sz="2000" b="1" dirty="0">
                <a:latin typeface="Sylfaen" panose="010A0502050306030303" pitchFamily="18" charset="0"/>
              </a:rPr>
              <a:t>) </a:t>
            </a:r>
            <a:r>
              <a:rPr lang="en-US" sz="2000" b="1" dirty="0" err="1">
                <a:latin typeface="Sylfaen" panose="010A0502050306030303" pitchFamily="18" charset="0"/>
              </a:rPr>
              <a:t>შესამცირებლად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</a:p>
          <a:p>
            <a:pPr lvl="0" algn="just"/>
            <a:endParaRPr lang="en-US" sz="2000" b="1" dirty="0">
              <a:latin typeface="Sylfaen" panose="010A0502050306030303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464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600" b="1" dirty="0">
                <a:latin typeface="Sylfaen" panose="010A0502050306030303" pitchFamily="18" charset="0"/>
              </a:rPr>
              <a:t>პროექტის მოკლე მიმოხილვა</a:t>
            </a:r>
          </a:p>
          <a:p>
            <a:pPr marL="109728" indent="0" algn="just">
              <a:buNone/>
            </a:pPr>
            <a:endParaRPr lang="ka-GE" sz="1100" b="1" dirty="0"/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ცაგერის მუნიციპალიტეტში, მდინარე ჯონოულის ხეობაში დაგეგმილია „ჯონოული-2 ჰესი“-ს მშენებლობისა და ექსპლუატაციის პროექტი;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ობიექტი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მდებარეობს</a:t>
            </a:r>
            <a:r>
              <a:rPr lang="en-US" sz="2000" b="1" dirty="0">
                <a:latin typeface="Sylfaen" panose="010A0502050306030303" pitchFamily="18" charset="0"/>
              </a:rPr>
              <a:t> ქ. </a:t>
            </a:r>
            <a:r>
              <a:rPr lang="en-US" sz="2000" b="1" dirty="0" err="1">
                <a:latin typeface="Sylfaen" panose="010A0502050306030303" pitchFamily="18" charset="0"/>
              </a:rPr>
              <a:t>ცაგერიდან</a:t>
            </a:r>
            <a:r>
              <a:rPr lang="en-US" sz="2000" b="1" dirty="0">
                <a:latin typeface="Sylfaen" panose="010A0502050306030303" pitchFamily="18" charset="0"/>
              </a:rPr>
              <a:t>  9 </a:t>
            </a:r>
            <a:r>
              <a:rPr lang="en-US" sz="2000" b="1" dirty="0" err="1">
                <a:latin typeface="Sylfaen" panose="010A0502050306030303" pitchFamily="18" charset="0"/>
              </a:rPr>
              <a:t>კმ-ში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სამხრეთ-აღმოსავლეთით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“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2 </a:t>
            </a:r>
            <a:r>
              <a:rPr lang="ka-GE" sz="2000" b="1" dirty="0">
                <a:latin typeface="Sylfaen" panose="010A0502050306030303" pitchFamily="18" charset="0"/>
              </a:rPr>
              <a:t>ჰესი</a:t>
            </a:r>
            <a:r>
              <a:rPr lang="en-US" sz="2000" b="1" dirty="0">
                <a:latin typeface="Sylfaen" panose="010A0502050306030303" pitchFamily="18" charset="0"/>
              </a:rPr>
              <a:t>”-ს </a:t>
            </a:r>
            <a:r>
              <a:rPr lang="en-US" sz="2000" b="1" dirty="0" err="1">
                <a:latin typeface="Sylfaen" panose="010A0502050306030303" pitchFamily="18" charset="0"/>
              </a:rPr>
              <a:t>მონაკვეთი</a:t>
            </a:r>
            <a:r>
              <a:rPr lang="ka-GE" sz="2000" b="1" dirty="0">
                <a:latin typeface="Sylfaen" panose="010A0502050306030303" pitchFamily="18" charset="0"/>
              </a:rPr>
              <a:t>ს </a:t>
            </a:r>
            <a:r>
              <a:rPr lang="en-US" sz="2000" b="1" dirty="0" err="1">
                <a:latin typeface="Sylfaen" panose="010A0502050306030303" pitchFamily="18" charset="0"/>
              </a:rPr>
              <a:t>სიგრძე</a:t>
            </a:r>
            <a:r>
              <a:rPr lang="en-US" sz="2000" b="1" dirty="0">
                <a:latin typeface="Sylfaen" panose="010A0502050306030303" pitchFamily="18" charset="0"/>
              </a:rPr>
              <a:t> 9 </a:t>
            </a:r>
            <a:r>
              <a:rPr lang="en-US" sz="2000" b="1" dirty="0" err="1">
                <a:latin typeface="Sylfaen" panose="010A0502050306030303" pitchFamily="18" charset="0"/>
              </a:rPr>
              <a:t>კმ-ის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ფარგლებშია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საცხოვრებელი ზონიდან (კერძოდ </a:t>
            </a:r>
            <a:r>
              <a:rPr lang="ka-GE" sz="2000" b="1" dirty="0" err="1">
                <a:latin typeface="Sylfaen" panose="010A0502050306030303" pitchFamily="18" charset="0"/>
              </a:rPr>
              <a:t>სოფ</a:t>
            </a:r>
            <a:r>
              <a:rPr lang="ka-GE" sz="2000" b="1" dirty="0">
                <a:latin typeface="Sylfaen" panose="010A0502050306030303" pitchFamily="18" charset="0"/>
              </a:rPr>
              <a:t>. </a:t>
            </a:r>
            <a:r>
              <a:rPr lang="ka-GE" sz="2000" b="1" dirty="0" err="1">
                <a:latin typeface="Sylfaen" panose="010A0502050306030303" pitchFamily="18" charset="0"/>
              </a:rPr>
              <a:t>ჩქუმი</a:t>
            </a:r>
            <a:r>
              <a:rPr lang="ka-GE" sz="2000" b="1" dirty="0">
                <a:latin typeface="Sylfaen" panose="010A0502050306030303" pitchFamily="18" charset="0"/>
              </a:rPr>
              <a:t> და ქულბაქი) </a:t>
            </a:r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კვანძი</a:t>
            </a:r>
            <a:r>
              <a:rPr lang="ka-GE" sz="2000" b="1" dirty="0">
                <a:latin typeface="Sylfaen" panose="010A0502050306030303" pitchFamily="18" charset="0"/>
              </a:rPr>
              <a:t>ს დაშორება შეადგენს</a:t>
            </a:r>
            <a:r>
              <a:rPr lang="en-US" sz="2000" b="1" dirty="0">
                <a:latin typeface="Sylfaen" panose="010A0502050306030303" pitchFamily="18" charset="0"/>
              </a:rPr>
              <a:t> 1,226 </a:t>
            </a:r>
            <a:r>
              <a:rPr lang="en-US" sz="2000" b="1" dirty="0" err="1">
                <a:latin typeface="Sylfaen" panose="010A0502050306030303" pitchFamily="18" charset="0"/>
              </a:rPr>
              <a:t>მეტ</a:t>
            </a:r>
            <a:r>
              <a:rPr lang="ka-GE" sz="2000" b="1" dirty="0">
                <a:latin typeface="Sylfaen" panose="010A0502050306030303" pitchFamily="18" charset="0"/>
              </a:rPr>
              <a:t>რს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 </a:t>
            </a:r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მილსადენის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დერეფანი</a:t>
            </a:r>
            <a:r>
              <a:rPr lang="ka-GE" sz="2000" b="1" dirty="0">
                <a:latin typeface="Sylfaen" panose="010A0502050306030303" pitchFamily="18" charset="0"/>
              </a:rPr>
              <a:t>ს დაშორება შეადგენს </a:t>
            </a:r>
            <a:r>
              <a:rPr lang="en-US" sz="2000" b="1" dirty="0">
                <a:latin typeface="Sylfaen" panose="010A0502050306030303" pitchFamily="18" charset="0"/>
              </a:rPr>
              <a:t>14 </a:t>
            </a:r>
            <a:r>
              <a:rPr lang="en-US" sz="2000" b="1" dirty="0" err="1">
                <a:latin typeface="Sylfaen" panose="010A0502050306030303" pitchFamily="18" charset="0"/>
              </a:rPr>
              <a:t>მეტრს</a:t>
            </a:r>
            <a:r>
              <a:rPr lang="ka-GE" sz="2000" b="1" dirty="0">
                <a:latin typeface="Sylfaen" panose="010A0502050306030303" pitchFamily="18" charset="0"/>
              </a:rPr>
              <a:t> (საპროექტო სამობილიზაციო </a:t>
            </a:r>
            <a:r>
              <a:rPr lang="en-US" sz="2000" b="1" dirty="0" err="1">
                <a:latin typeface="Sylfaen" panose="010A0502050306030303" pitchFamily="18" charset="0"/>
              </a:rPr>
              <a:t>ბანაკი</a:t>
            </a:r>
            <a:r>
              <a:rPr lang="ka-GE" sz="2000" b="1" dirty="0">
                <a:latin typeface="Sylfaen" panose="010A0502050306030303" pitchFamily="18" charset="0"/>
              </a:rPr>
              <a:t>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საზღვრიდან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უახლოეს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საცხოვრებელ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სახლამდე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დაშორებ</a:t>
            </a:r>
            <a:r>
              <a:rPr lang="ka-GE" sz="2000" b="1" dirty="0">
                <a:latin typeface="Sylfaen" panose="010A0502050306030303" pitchFamily="18" charset="0"/>
              </a:rPr>
              <a:t>ა შეადგენს </a:t>
            </a:r>
            <a:r>
              <a:rPr lang="en-US" sz="2000" b="1" dirty="0">
                <a:latin typeface="Sylfaen" panose="010A0502050306030303" pitchFamily="18" charset="0"/>
              </a:rPr>
              <a:t>50 </a:t>
            </a:r>
            <a:r>
              <a:rPr lang="en-US" sz="2000" b="1" dirty="0" err="1">
                <a:latin typeface="Sylfaen" panose="010A0502050306030303" pitchFamily="18" charset="0"/>
              </a:rPr>
              <a:t>მეტრს</a:t>
            </a:r>
            <a:r>
              <a:rPr lang="ka-GE" sz="2000" b="1" dirty="0">
                <a:latin typeface="Sylfaen" panose="010A0502050306030303" pitchFamily="18" charset="0"/>
              </a:rPr>
              <a:t>). ჰესის შენობა განთავსდება </a:t>
            </a:r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ხიდიდან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დაახლოებით</a:t>
            </a:r>
            <a:r>
              <a:rPr lang="en-US" sz="2000" b="1" dirty="0">
                <a:latin typeface="Sylfaen" panose="010A0502050306030303" pitchFamily="18" charset="0"/>
              </a:rPr>
              <a:t> 500 მ-</a:t>
            </a:r>
            <a:r>
              <a:rPr lang="en-US" sz="2000" b="1" dirty="0" err="1">
                <a:latin typeface="Sylfaen" panose="010A0502050306030303" pitchFamily="18" charset="0"/>
              </a:rPr>
              <a:t>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ზემოთ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რომელიც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მდებარეობს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მდინარეების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ჯონოულისა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ცხენისწყლის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შესართავთან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დადგმული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სიმძლავრე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შეადგენს</a:t>
            </a:r>
            <a:r>
              <a:rPr lang="en-US" sz="2000" b="1" dirty="0">
                <a:latin typeface="Sylfaen" panose="010A0502050306030303" pitchFamily="18" charset="0"/>
              </a:rPr>
              <a:t> 3</a:t>
            </a:r>
            <a:r>
              <a:rPr lang="ka-GE" sz="2000" b="1" dirty="0">
                <a:latin typeface="Sylfaen" panose="010A0502050306030303" pitchFamily="18" charset="0"/>
              </a:rPr>
              <a:t>2.0 </a:t>
            </a:r>
            <a:r>
              <a:rPr lang="en-US" sz="2000" b="1" dirty="0" err="1">
                <a:latin typeface="Sylfaen" panose="010A0502050306030303" pitchFamily="18" charset="0"/>
              </a:rPr>
              <a:t>მგვტ</a:t>
            </a:r>
            <a:r>
              <a:rPr lang="en-US" sz="2000" b="1" dirty="0">
                <a:latin typeface="Sylfaen" panose="010A0502050306030303" pitchFamily="18" charset="0"/>
              </a:rPr>
              <a:t>., </a:t>
            </a:r>
            <a:r>
              <a:rPr lang="en-US" sz="2000" b="1" dirty="0" err="1">
                <a:latin typeface="Sylfaen" panose="010A0502050306030303" pitchFamily="18" charset="0"/>
              </a:rPr>
              <a:t>ენერგიის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საშუალო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მრავალწლიური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გამომუშავება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latin typeface="Sylfaen" panose="010A0502050306030303" pitchFamily="18" charset="0"/>
              </a:rPr>
              <a:t> 130 </a:t>
            </a:r>
            <a:r>
              <a:rPr lang="en-US" sz="2000" b="1" dirty="0" err="1">
                <a:latin typeface="Sylfaen" panose="010A0502050306030303" pitchFamily="18" charset="0"/>
              </a:rPr>
              <a:t>მლნ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კვტ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</a:p>
          <a:p>
            <a:pPr algn="just"/>
            <a:endParaRPr lang="en-US" sz="2000" b="1" dirty="0"/>
          </a:p>
          <a:p>
            <a:pPr marL="109728" indent="0" algn="just">
              <a:buNone/>
            </a:pPr>
            <a:endParaRPr lang="en-US" sz="2400" b="1" dirty="0"/>
          </a:p>
          <a:p>
            <a:pPr marL="109728" lvl="0" indent="0">
              <a:buNone/>
            </a:pPr>
            <a:endParaRPr lang="en-US" sz="2400" b="1" dirty="0"/>
          </a:p>
          <a:p>
            <a:pPr marL="109728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 fontScale="25000" lnSpcReduction="20000"/>
          </a:bodyPr>
          <a:lstStyle/>
          <a:p>
            <a:pPr marL="109728" lvl="0" indent="0" algn="ctr">
              <a:lnSpc>
                <a:spcPct val="150000"/>
              </a:lnSpc>
              <a:buNone/>
            </a:pPr>
            <a:r>
              <a:rPr lang="ka-GE" sz="9600" b="1" dirty="0">
                <a:latin typeface="Sylfaen" panose="010A0502050306030303" pitchFamily="18" charset="0"/>
              </a:rPr>
              <a:t>შემარბილებელი ღონისძიებები</a:t>
            </a:r>
          </a:p>
          <a:p>
            <a:pPr marL="109728" lvl="0" indent="0" algn="ctr">
              <a:lnSpc>
                <a:spcPct val="150000"/>
              </a:lnSpc>
              <a:buNone/>
            </a:pPr>
            <a:endParaRPr lang="ka-GE" sz="42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ჰესის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თევზამრიდი</a:t>
            </a:r>
            <a:r>
              <a:rPr lang="ka-GE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კონსტრუქციით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აღ</a:t>
            </a:r>
            <a:r>
              <a:rPr lang="ka-GE" sz="8000" b="1" dirty="0">
                <a:latin typeface="Sylfaen" panose="010A0502050306030303" pitchFamily="18" charset="0"/>
              </a:rPr>
              <a:t>ჭ</a:t>
            </a:r>
            <a:r>
              <a:rPr lang="en-US" sz="8000" b="1" dirty="0" err="1">
                <a:latin typeface="Sylfaen" panose="010A0502050306030303" pitchFamily="18" charset="0"/>
              </a:rPr>
              <a:t>ურვა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მისი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ეფექტური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ფუნქციონირების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უზრუნველჰყოფა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  <a:endParaRPr lang="ka-GE" sz="8000" b="1" dirty="0">
              <a:latin typeface="Sylfaen" panose="010A0502050306030303" pitchFamily="18" charset="0"/>
            </a:endParaRPr>
          </a:p>
          <a:p>
            <a:pPr marL="109728" lvl="0" indent="0" algn="just">
              <a:buNone/>
            </a:pPr>
            <a:endParaRPr lang="en-US" sz="8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ჰესის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თევზსავალით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აღჭურვა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მისი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ეფექტური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ფუქნციონირების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უზრუნველჰყოფა</a:t>
            </a:r>
            <a:r>
              <a:rPr lang="en-US" sz="8000" b="1" dirty="0">
                <a:latin typeface="Sylfaen" panose="010A0502050306030303" pitchFamily="18" charset="0"/>
              </a:rPr>
              <a:t>–</a:t>
            </a:r>
            <a:r>
              <a:rPr lang="en-US" sz="8000" b="1" dirty="0" err="1">
                <a:latin typeface="Sylfaen" panose="010A0502050306030303" pitchFamily="18" charset="0"/>
              </a:rPr>
              <a:t>მასში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დადგენილი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რაოდენობის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წყლის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ხარჯის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დაცვა</a:t>
            </a:r>
            <a:r>
              <a:rPr lang="en-US" sz="8000" b="1" dirty="0">
                <a:latin typeface="Sylfaen" panose="010A0502050306030303" pitchFamily="18" charset="0"/>
              </a:rPr>
              <a:t>, </a:t>
            </a:r>
            <a:r>
              <a:rPr lang="en-US" sz="8000" b="1" dirty="0" err="1">
                <a:latin typeface="Sylfaen" panose="010A0502050306030303" pitchFamily="18" charset="0"/>
              </a:rPr>
              <a:t>ჩახერგვისგან</a:t>
            </a:r>
            <a:r>
              <a:rPr lang="en-US" sz="8000" b="1" dirty="0">
                <a:latin typeface="Sylfaen" panose="010A0502050306030303" pitchFamily="18" charset="0"/>
              </a:rPr>
              <a:t> (</a:t>
            </a:r>
            <a:r>
              <a:rPr lang="en-US" sz="8000" b="1" dirty="0" err="1">
                <a:latin typeface="Sylfaen" panose="010A0502050306030303" pitchFamily="18" charset="0"/>
              </a:rPr>
              <a:t>მათ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შორის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მისასავლელის</a:t>
            </a:r>
            <a:r>
              <a:rPr lang="en-US" sz="8000" b="1" dirty="0">
                <a:latin typeface="Sylfaen" panose="010A0502050306030303" pitchFamily="18" charset="0"/>
              </a:rPr>
              <a:t>) </a:t>
            </a:r>
            <a:r>
              <a:rPr lang="en-US" sz="8000" b="1" dirty="0" err="1">
                <a:latin typeface="Sylfaen" panose="010A0502050306030303" pitchFamily="18" charset="0"/>
              </a:rPr>
              <a:t>დაცვა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დადგენილი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ეკოლოგიური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ხარჯის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დაცვა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  <a:endParaRPr lang="ka-GE" sz="8000" b="1" dirty="0">
              <a:latin typeface="Sylfaen" panose="010A0502050306030303" pitchFamily="18" charset="0"/>
            </a:endParaRPr>
          </a:p>
          <a:p>
            <a:pPr marL="109728" lvl="0" indent="0" algn="just">
              <a:buNone/>
            </a:pPr>
            <a:endParaRPr lang="en-US" sz="8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ეკოლოგიური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ხარჯის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ზონის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დაბინძურების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ფაქტების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აღკვეთა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ეკოლოგიური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ხარჯის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ზონის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კალაპოტის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წმენდა</a:t>
            </a:r>
            <a:r>
              <a:rPr lang="en-US" sz="8000" b="1" dirty="0">
                <a:latin typeface="Sylfaen" panose="010A0502050306030303" pitchFamily="18" charset="0"/>
              </a:rPr>
              <a:t>  </a:t>
            </a:r>
            <a:r>
              <a:rPr lang="en-US" sz="8000" b="1" dirty="0" err="1">
                <a:latin typeface="Sylfaen" panose="010A0502050306030303" pitchFamily="18" charset="0"/>
              </a:rPr>
              <a:t>ნაგვისგან</a:t>
            </a:r>
            <a:r>
              <a:rPr lang="en-US" sz="8000" b="1" dirty="0">
                <a:latin typeface="Sylfaen" panose="010A0502050306030303" pitchFamily="18" charset="0"/>
              </a:rPr>
              <a:t>, </a:t>
            </a:r>
            <a:r>
              <a:rPr lang="en-US" sz="8000" b="1" dirty="0" err="1">
                <a:latin typeface="Sylfaen" panose="010A0502050306030303" pitchFamily="18" charset="0"/>
              </a:rPr>
              <a:t>მსხვილი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საგნებისგან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და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ჩახერგილობებისაგან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  <a:endParaRPr lang="ka-GE" sz="8000" b="1" dirty="0">
              <a:latin typeface="Sylfaen" panose="010A0502050306030303" pitchFamily="18" charset="0"/>
            </a:endParaRPr>
          </a:p>
          <a:p>
            <a:pPr marL="109728" lvl="0" indent="0" algn="just">
              <a:buNone/>
            </a:pPr>
            <a:endParaRPr lang="en-US" sz="8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ჰესის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სათავე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ნაგობობის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ჩამდინარე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წყლების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გამწმენდი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სისტემის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გამართული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ფუნქციონირების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უზრუნველჰყოფა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</a:p>
          <a:p>
            <a:pPr lvl="0" algn="just"/>
            <a:r>
              <a:rPr lang="en-US" sz="8000" b="1" dirty="0" err="1">
                <a:latin typeface="Sylfaen" panose="010A0502050306030303" pitchFamily="18" charset="0"/>
              </a:rPr>
              <a:t>ბიოლოგიური</a:t>
            </a:r>
            <a:r>
              <a:rPr lang="en-US" sz="8000" b="1" dirty="0">
                <a:latin typeface="Sylfaen" panose="010A0502050306030303" pitchFamily="18" charset="0"/>
              </a:rPr>
              <a:t> (</a:t>
            </a:r>
            <a:r>
              <a:rPr lang="en-US" sz="8000" b="1" dirty="0" err="1">
                <a:latin typeface="Sylfaen" panose="010A0502050306030303" pitchFamily="18" charset="0"/>
              </a:rPr>
              <a:t>იქთიოფაუნა</a:t>
            </a:r>
            <a:r>
              <a:rPr lang="en-US" sz="8000" b="1" dirty="0">
                <a:latin typeface="Sylfaen" panose="010A0502050306030303" pitchFamily="18" charset="0"/>
              </a:rPr>
              <a:t>, </a:t>
            </a:r>
            <a:r>
              <a:rPr lang="en-US" sz="8000" b="1" dirty="0" err="1">
                <a:latin typeface="Sylfaen" panose="010A0502050306030303" pitchFamily="18" charset="0"/>
              </a:rPr>
              <a:t>მაკროუხერხემლოები</a:t>
            </a:r>
            <a:r>
              <a:rPr lang="en-US" sz="8000" b="1" dirty="0">
                <a:latin typeface="Sylfaen" panose="010A0502050306030303" pitchFamily="18" charset="0"/>
              </a:rPr>
              <a:t>) </a:t>
            </a:r>
            <a:r>
              <a:rPr lang="en-US" sz="8000" b="1" dirty="0" err="1">
                <a:latin typeface="Sylfaen" panose="010A0502050306030303" pitchFamily="18" charset="0"/>
              </a:rPr>
              <a:t>და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წყლის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ხარისხობრივი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მონიტორინგის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განხორციელება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წელიწადის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ოთხივე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ბიოლოგიური</a:t>
            </a:r>
            <a:r>
              <a:rPr lang="en-US" sz="8000" b="1" dirty="0">
                <a:latin typeface="Sylfaen" panose="010A0502050306030303" pitchFamily="18" charset="0"/>
              </a:rPr>
              <a:t> </a:t>
            </a:r>
            <a:r>
              <a:rPr lang="en-US" sz="8000" b="1" dirty="0" err="1">
                <a:latin typeface="Sylfaen" panose="010A0502050306030303" pitchFamily="18" charset="0"/>
              </a:rPr>
              <a:t>სეზონზე</a:t>
            </a:r>
            <a:r>
              <a:rPr lang="en-US" sz="8000" b="1" dirty="0">
                <a:latin typeface="Sylfaen" panose="010A0502050306030303" pitchFamily="18" charset="0"/>
              </a:rPr>
              <a:t>;</a:t>
            </a:r>
            <a:endParaRPr lang="ka-GE" sz="8000" b="1" dirty="0">
              <a:latin typeface="Sylfaen" panose="010A0502050306030303" pitchFamily="18" charset="0"/>
            </a:endParaRPr>
          </a:p>
          <a:p>
            <a:pPr lvl="0" algn="just"/>
            <a:endParaRPr lang="en-US" sz="2000" b="1" dirty="0">
              <a:latin typeface="Sylfaen" panose="010A0502050306030303" pitchFamily="18" charset="0"/>
            </a:endParaRPr>
          </a:p>
          <a:p>
            <a:pPr marL="109728" indent="0" algn="just">
              <a:buNone/>
            </a:pPr>
            <a:endParaRPr lang="ka-GE" sz="2000" dirty="0"/>
          </a:p>
        </p:txBody>
      </p:sp>
    </p:spTree>
    <p:extLst>
      <p:ext uri="{BB962C8B-B14F-4D97-AF65-F5344CB8AC3E}">
        <p14:creationId xmlns:p14="http://schemas.microsoft.com/office/powerpoint/2010/main" val="2183761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marR="254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latin typeface="Sylfaen" panose="010A0502050306030303" pitchFamily="18" charset="0"/>
              </a:rPr>
              <a:t>ნიადაგის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ka-GE" sz="2400" b="1" dirty="0">
                <a:latin typeface="Sylfaen" panose="010A0502050306030303" pitchFamily="18" charset="0"/>
              </a:rPr>
              <a:t>შესაძლო </a:t>
            </a:r>
            <a:r>
              <a:rPr lang="en-US" sz="2400" b="1" dirty="0" err="1">
                <a:latin typeface="Sylfaen" panose="010A0502050306030303" pitchFamily="18" charset="0"/>
              </a:rPr>
              <a:t>დაბინძურება</a:t>
            </a:r>
            <a:endParaRPr lang="en-US" sz="1100" b="1" dirty="0">
              <a:latin typeface="Sylfaen" panose="010A0502050306030303" pitchFamily="18" charset="0"/>
            </a:endParaRPr>
          </a:p>
          <a:p>
            <a:pPr marL="342900" marR="254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საწვავის/ზეთის ჟონვის დაფიქსირებისას დაუყოვნებლივ მოხდება დაზიანების შეკეთება. დაზიანებული მანქანები სამუშაო მოედანზე არ დაიშვებიან; 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marL="342900" marR="254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დაღვრის შემთხვევაში მოხდება დაღვრილი მასალის ლოკალიზაცია და დაბინძურებული უბნის დაუყოვნებლივი გაწმენდა; 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დაწესდება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კონტროლი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საწვავის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ზეთების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შენახვის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გამოყენების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წესებზე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 </a:t>
            </a:r>
          </a:p>
          <a:p>
            <a:pPr marL="342900" marR="254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სანიაღვრე წყლების პოტენციურად დამაბინძურებელი უბნების (მაგალითად გრუნტის ან ნიადაგის ნაყოფიერი ფენის დროებითი დასაწყობების ადგილები) პერიმეტრზე მოეწყობა წყალამრიდი არხები; 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marL="342900" marR="254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პერსონალს პერიოდულად ჩაუტარდება ინსტრუქტაჟი.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F6F46-1C40-477A-9BC9-D1FDE317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ვიზუალურ-ლანდშაფტური ზემოქმედება </a:t>
            </a:r>
          </a:p>
          <a:p>
            <a:pPr marL="109728" indent="0" algn="ctr">
              <a:buNone/>
            </a:pPr>
            <a:endParaRPr lang="ka-GE" sz="24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დასრულების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შემდეგ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მოხდება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სამობილიზაციო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ბანაკიდან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სამშენებლო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მოედნიდან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მანქანა-დანადგარების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მასალის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ნარჩენების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გატანა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გათვალისწინებულია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ტერიტორიის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რეკულტივაცია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ექსპლუატაციის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ეტაპზე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ძირითადად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შესამჩნევი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შენობა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</a:t>
            </a:r>
          </a:p>
          <a:p>
            <a:pPr lvl="0"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როგორც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ასევე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ექსპლუატაციის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ეტაპზე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მუდმივი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ნაგებობების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ფერის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დიზაინის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შერჩევა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მოხდება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ისე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რომ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შეხამებული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იყოს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გარემოსთან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 </a:t>
            </a:r>
          </a:p>
          <a:p>
            <a:pPr lvl="0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დროებითი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კონსტრუქციების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მასალების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ნარჩენების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განთავსებისთვის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შეძლებისდაგვარად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შერჩეული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შეუმჩნეველი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ადგილები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 </a:t>
            </a:r>
          </a:p>
          <a:p>
            <a:pPr lvl="0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როგორც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ასევე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ექსპლუატაციის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ეტაპზე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დაცული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იქნება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სანიტარულეკოლოგიური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პირობები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endParaRPr lang="ka-GE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03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991600" cy="6934200"/>
          </a:xfrm>
        </p:spPr>
        <p:txBody>
          <a:bodyPr>
            <a:normAutofit fontScale="925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ka-GE" sz="2600" b="1" dirty="0">
                <a:latin typeface="Sylfaen" panose="010A0502050306030303" pitchFamily="18" charset="0"/>
              </a:rPr>
              <a:t>კულტურული მემკვიდრეობა და დაცული ტერიტორიები</a:t>
            </a:r>
            <a:endParaRPr lang="ka-GE" sz="2600" b="1" dirty="0"/>
          </a:p>
          <a:p>
            <a:pPr marL="342900" marR="254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2200" b="1" dirty="0"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საპროექტო ჰესის დერეფანში ხილული კულტურული მემკვიდრეობის ძეგლები არ არის დაფიქსირებული, ხოლო არქეოლოგიური ძეგლების გვიანი აღმოჩენის შემთხვევაში საჭიროა შესაბამისი ღონისძიებების გათვალისწინება;</a:t>
            </a:r>
          </a:p>
          <a:p>
            <a:pPr algn="just"/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ჯონოული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ჰესის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სამშენებლო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დერეფანი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არ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გაივლის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დაცული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სტატუსის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მქონე</a:t>
            </a:r>
            <a:r>
              <a:rPr lang="en-US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ტერიტორიაზე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ყველაზე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ახლოს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მდებარეობს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"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ზურმუხტის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ქსელის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"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დამტკიცებული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საიტი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სამეგრელო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2 - GE0000057),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რომლის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დაცილების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უმოკლესი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პირდაპირი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)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მანძილი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ka-GE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დაახლოებით 520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მეტრზე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მეტია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ka-GE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და გადის ქედის თხემზე, ხოლო საპროექტო ნაგებობა განთავსებულია მდინარის კალაპოტის </a:t>
            </a:r>
            <a:r>
              <a:rPr lang="ka-GE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მიმდებარედ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აქედან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გამომდინარე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დერეფნის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ფარგლებში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მოხვედრილი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ბიომრავალფეროვნება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განიხილება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დაცული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ტერიტორიაზე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არსებულ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მრავალფეროვნებად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არ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განეკუთვნება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ისეთ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კატეგორიას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სადაც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ინფრასტრუქტურული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სამუშაოების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განხორციელება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იზღუდება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  <a:r>
              <a:rPr lang="ka-GE" sz="22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ჯონოული</a:t>
            </a:r>
            <a:r>
              <a:rPr lang="ka-GE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 2 ჰესის საპროექტო ნაგებობებისა და მისი განთავსების მდებარეობიდან გამომდინარე ზურმუხტის ქსელის კანდიდატ საიტზე რაიმე სახის ზემოქმედება მოსალოდნელი არ არის..</a:t>
            </a:r>
          </a:p>
          <a:p>
            <a:pPr algn="just"/>
            <a:r>
              <a:rPr lang="ka-GE" sz="2200" b="1" dirty="0">
                <a:solidFill>
                  <a:srgbClr val="FF0000"/>
                </a:solidFill>
                <a:latin typeface="Sylfaen" panose="010A0502050306030303" pitchFamily="18" charset="0"/>
              </a:rPr>
              <a:t>საპროექტო ტერიტორიის სიახლოვეს სხვა დაცული ტერიტორია წარმოდგენილი არ არის.</a:t>
            </a:r>
            <a:endParaRPr lang="en-US" sz="2200" b="1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2400" b="1" dirty="0">
                <a:solidFill>
                  <a:srgbClr val="000000"/>
                </a:solidFill>
                <a:latin typeface="Sylfaen" panose="010A0502050306030303" pitchFamily="18" charset="0"/>
              </a:rPr>
              <a:t>ნარჩენების წარმოქმნა და გავრცელება</a:t>
            </a:r>
          </a:p>
          <a:p>
            <a:pPr marL="0" marR="254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ka-GE" sz="1100" b="1" dirty="0">
              <a:solidFill>
                <a:srgbClr val="000000"/>
              </a:solidFill>
              <a:latin typeface="Sylfaen" panose="010A0502050306030303" pitchFamily="18" charset="0"/>
              <a:ea typeface="Sylfaen" panose="010A0502050306030303" pitchFamily="18" charset="0"/>
              <a:cs typeface="Sylfaen" panose="010A0502050306030303" pitchFamily="18" charset="0"/>
            </a:endParaRPr>
          </a:p>
          <a:p>
            <a:pPr marL="342900" marR="254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ჰესის მშენებლობის დროს მასალები და ნარჩენები განთავსდება ისე, რომ ადგილი არ ჰქონდეს ნარჩენებით დაბინძურებას და არ მოხდეს ზედაპირული ჩამონადენით მათი სამუშაო მოედნიდან გატანა;</a:t>
            </a:r>
          </a:p>
          <a:p>
            <a:pPr lvl="0"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ნარჩენების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შეძლებისდაგვარად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ხელმეორედ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გამოყენება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 </a:t>
            </a:r>
          </a:p>
          <a:p>
            <a:pPr lvl="0"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სახიფათო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ნარჩენების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დროებითი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განთავსებისათვის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სამობილიზაციო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ბანაკების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ტერიტორიაზე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მოეწყობა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სპეციალური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სასაწყობო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სათავსი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ხოლო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სამშენებლო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მოედნებზე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განთავსდეს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მარკირებული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ჰერმეტული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კონტეინერები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; </a:t>
            </a:r>
            <a:endParaRPr lang="ka-GE" sz="2000" b="1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ნარჩენების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ტრანსპორტირებისას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უსაფრთხოების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წესების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მაქსიმალური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დაცვა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მანქანების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ძარის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გადაფარვა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და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სხვ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.); </a:t>
            </a:r>
          </a:p>
          <a:p>
            <a:pPr algn="just"/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ყველა სახის ნარჩენის გატანა მოხდება ხელშეკრულების საფუძველზე  შესაბამისი ნებართვის მქონე კომპანიის მიერ;</a:t>
            </a:r>
          </a:p>
          <a:p>
            <a:pPr algn="just"/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პერსონალს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 </a:t>
            </a:r>
            <a:r>
              <a:rPr lang="ka-GE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ჩაუტარდება შესაბამისი </a:t>
            </a:r>
            <a:r>
              <a:rPr lang="en-US" sz="2000" b="1" dirty="0" err="1">
                <a:solidFill>
                  <a:srgbClr val="000000"/>
                </a:solidFill>
                <a:latin typeface="Sylfaen" panose="010A0502050306030303" pitchFamily="18" charset="0"/>
              </a:rPr>
              <a:t>ინსტრუქტაჟი</a:t>
            </a:r>
            <a:r>
              <a:rPr lang="en-US" sz="2000" b="1" dirty="0">
                <a:solidFill>
                  <a:srgbClr val="000000"/>
                </a:solidFill>
                <a:latin typeface="Sylfaen" panose="010A0502050306030303" pitchFamily="18" charset="0"/>
              </a:rPr>
              <a:t>. </a:t>
            </a:r>
          </a:p>
          <a:p>
            <a:pPr algn="just"/>
            <a:endParaRPr lang="en-US" sz="2000" b="1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067800" cy="6858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600" b="1" dirty="0" err="1">
                <a:latin typeface="Sylfaen" panose="010A0502050306030303" pitchFamily="18" charset="0"/>
              </a:rPr>
              <a:t>სოციალურ-ეკონომიკურ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გარემოზე</a:t>
            </a:r>
            <a:r>
              <a:rPr lang="ka-GE" sz="2600" b="1" dirty="0">
                <a:latin typeface="Sylfaen" panose="010A0502050306030303" pitchFamily="18" charset="0"/>
              </a:rPr>
              <a:t> ზემოქმედების შეფასება</a:t>
            </a:r>
          </a:p>
          <a:p>
            <a:pPr algn="ctr">
              <a:buNone/>
            </a:pPr>
            <a:endParaRPr lang="ka-GE" sz="1200" b="1" dirty="0">
              <a:latin typeface="Sylfaen" panose="010A0502050306030303" pitchFamily="18" charset="0"/>
            </a:endParaRPr>
          </a:p>
          <a:p>
            <a:pPr algn="ctr">
              <a:buNone/>
            </a:pPr>
            <a:endParaRPr lang="ka-GE" sz="900" b="1" dirty="0">
              <a:latin typeface="Sylfaen" panose="010A0502050306030303" pitchFamily="18" charset="0"/>
            </a:endParaRPr>
          </a:p>
          <a:p>
            <a:pPr algn="just"/>
            <a:r>
              <a:rPr lang="ka-GE" sz="2200" b="1" dirty="0">
                <a:latin typeface="Sylfaen" panose="010A0502050306030303" pitchFamily="18" charset="0"/>
              </a:rPr>
              <a:t>საპროექტო ჰესის დერეფანი გადის </a:t>
            </a:r>
            <a:r>
              <a:rPr lang="en-US" sz="2200" b="1" dirty="0" err="1">
                <a:latin typeface="Sylfaen" panose="010A0502050306030303" pitchFamily="18" charset="0"/>
              </a:rPr>
              <a:t>ტყის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ფონდის</a:t>
            </a:r>
            <a:r>
              <a:rPr lang="en-US" sz="2200" b="1" dirty="0"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latin typeface="Sylfaen" panose="010A0502050306030303" pitchFamily="18" charset="0"/>
              </a:rPr>
              <a:t>სახელმწიფოს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დაქვემდებარებაში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მყოფ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ნაკვეთებზე</a:t>
            </a:r>
            <a:r>
              <a:rPr lang="ka-GE" sz="2200" b="1" dirty="0">
                <a:latin typeface="Sylfaen" panose="010A0502050306030303" pitchFamily="18" charset="0"/>
              </a:rPr>
              <a:t> და კერძო საკუთრებაში არსებულ მიწებზე. კერძო საკუთრებაში არსებული მიწების ათვისების შემთხვევაში ზიანის საკომპენსაციო ღონისძიებების განსაზღვრა მოხდება კონკრეტულ პირთან ინდივიდუალური შეთანხმების საფუძველზე.</a:t>
            </a:r>
          </a:p>
          <a:p>
            <a:pPr algn="just"/>
            <a:r>
              <a:rPr lang="en-US" sz="2200" b="1" dirty="0" err="1">
                <a:latin typeface="Sylfaen" panose="010A0502050306030303" pitchFamily="18" charset="0"/>
              </a:rPr>
              <a:t>ოპერირების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ეტაპზე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გზის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რეაბილიტაციის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შედეგად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მოსახლეობას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გაუადვილდება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ტერიტორიებამდე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და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ხეობის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ზედა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მონაკვეთების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მიმართულებით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გადაადგილება</a:t>
            </a:r>
            <a:r>
              <a:rPr lang="en-US" sz="2200" b="1" dirty="0"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latin typeface="Sylfaen" panose="010A0502050306030303" pitchFamily="18" charset="0"/>
              </a:rPr>
              <a:t>რაც</a:t>
            </a:r>
            <a:r>
              <a:rPr lang="en-US" sz="2200" b="1" dirty="0">
                <a:latin typeface="Sylfaen" panose="010A0502050306030303" pitchFamily="18" charset="0"/>
              </a:rPr>
              <a:t>  </a:t>
            </a:r>
            <a:r>
              <a:rPr lang="en-US" sz="2200" b="1" dirty="0" err="1">
                <a:latin typeface="Sylfaen" panose="010A0502050306030303" pitchFamily="18" charset="0"/>
              </a:rPr>
              <a:t>სოციალური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თვალსაზრისით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დადებით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ზემოქმედებად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უნდა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ჩაითვალოს</a:t>
            </a:r>
            <a:r>
              <a:rPr lang="ka-GE" sz="22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200" b="1" dirty="0" err="1">
                <a:latin typeface="Sylfaen" panose="010A0502050306030303" pitchFamily="18" charset="0"/>
              </a:rPr>
              <a:t>მშენებლობაში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დასაქმდება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ka-GE" sz="2200" b="1" dirty="0">
                <a:latin typeface="Sylfaen" panose="010A0502050306030303" pitchFamily="18" charset="0"/>
              </a:rPr>
              <a:t>დაახლოებით 80-დან 150-მდე </a:t>
            </a:r>
            <a:r>
              <a:rPr lang="en-US" sz="2200" b="1" dirty="0" err="1">
                <a:latin typeface="Sylfaen" panose="010A0502050306030303" pitchFamily="18" charset="0"/>
              </a:rPr>
              <a:t>ადმიანი</a:t>
            </a:r>
            <a:r>
              <a:rPr lang="en-US" sz="2200" b="1" dirty="0"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latin typeface="Sylfaen" panose="010A0502050306030303" pitchFamily="18" charset="0"/>
              </a:rPr>
              <a:t>რომელთა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ka-GE" sz="2200" b="1" dirty="0">
                <a:latin typeface="Sylfaen" panose="010A0502050306030303" pitchFamily="18" charset="0"/>
              </a:rPr>
              <a:t>გარკვეული </a:t>
            </a:r>
            <a:r>
              <a:rPr lang="en-US" sz="2200" b="1" dirty="0" err="1">
                <a:latin typeface="Sylfaen" panose="010A0502050306030303" pitchFamily="18" charset="0"/>
              </a:rPr>
              <a:t>ნაწილი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ადგილობრივი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მოსახლეობა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იქნება</a:t>
            </a:r>
            <a:endParaRPr lang="en-US" sz="2200" b="1" dirty="0">
              <a:latin typeface="Sylfaen" panose="010A0502050306030303" pitchFamily="18" charset="0"/>
            </a:endParaRPr>
          </a:p>
          <a:p>
            <a:pPr algn="just"/>
            <a:r>
              <a:rPr lang="ka-GE" sz="2200" b="1" dirty="0">
                <a:latin typeface="Sylfaen" panose="010A0502050306030303" pitchFamily="18" charset="0"/>
              </a:rPr>
              <a:t>პროექტის განხორციელების დროს საჭირო არ იქნება მოსახლეობის ფიზიკური განსახლება;</a:t>
            </a:r>
          </a:p>
          <a:p>
            <a:pPr algn="just"/>
            <a:r>
              <a:rPr lang="en-US" sz="2200" b="1" dirty="0" err="1">
                <a:latin typeface="Sylfaen" panose="010A0502050306030303" pitchFamily="18" charset="0"/>
              </a:rPr>
              <a:t>პროექტის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განხორციელების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შედეგად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ადგილობრივ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ბიუჯეტში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შევა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დამატებითი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თანხები</a:t>
            </a:r>
            <a:r>
              <a:rPr lang="en-US" sz="2200" b="1" dirty="0">
                <a:latin typeface="Sylfaen" panose="010A0502050306030303" pitchFamily="18" charset="0"/>
              </a:rPr>
              <a:t>. </a:t>
            </a:r>
            <a:r>
              <a:rPr lang="en-US" sz="2200" b="1" dirty="0" err="1">
                <a:latin typeface="Sylfaen" panose="010A0502050306030303" pitchFamily="18" charset="0"/>
              </a:rPr>
              <a:t>მათ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შორის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აღსანიშნავია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ქონების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გადასახადი</a:t>
            </a:r>
            <a:r>
              <a:rPr lang="en-US" sz="2200" b="1" dirty="0">
                <a:latin typeface="Sylfaen" panose="010A0502050306030303" pitchFamily="18" charset="0"/>
              </a:rPr>
              <a:t>, </a:t>
            </a:r>
            <a:r>
              <a:rPr lang="en-US" sz="2200" b="1" dirty="0" err="1">
                <a:latin typeface="Sylfaen" panose="010A0502050306030303" pitchFamily="18" charset="0"/>
              </a:rPr>
              <a:t>რაც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რეგიონის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ინფრასტრუქტურის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განვითარებას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და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სხვადასხვა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სოციალურ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პროექტებს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მოხმარდება</a:t>
            </a:r>
            <a:r>
              <a:rPr lang="en-US" sz="2200" b="1" dirty="0">
                <a:latin typeface="Sylfaen" panose="010A0502050306030303" pitchFamily="18" charset="0"/>
              </a:rPr>
              <a:t>. </a:t>
            </a: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37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კუმულაციური ზემოქმედების შეფასება</a:t>
            </a:r>
          </a:p>
          <a:p>
            <a:pPr algn="ctr">
              <a:buNone/>
            </a:pPr>
            <a:endParaRPr lang="ka-GE" sz="1100" b="1" dirty="0">
              <a:latin typeface="Sylfaen" panose="010A0502050306030303" pitchFamily="18" charset="0"/>
            </a:endParaRPr>
          </a:p>
          <a:p>
            <a:pPr marL="342900" marR="254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2000" b="1" dirty="0">
                <a:latin typeface="Sylfaen" panose="010A0502050306030303" pitchFamily="18" charset="0"/>
              </a:rPr>
              <a:t>ჯონოული </a:t>
            </a:r>
            <a:r>
              <a:rPr lang="en-US" sz="2000" b="1" dirty="0">
                <a:latin typeface="Sylfaen" panose="010A0502050306030303" pitchFamily="18" charset="0"/>
              </a:rPr>
              <a:t>2 </a:t>
            </a:r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დერეფნის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სათავე ნაგებობიდან 1,7 კმ. </a:t>
            </a:r>
            <a:r>
              <a:rPr lang="en-US" sz="2000" b="1" dirty="0" err="1">
                <a:latin typeface="Sylfaen" panose="010A0502050306030303" pitchFamily="18" charset="0"/>
              </a:rPr>
              <a:t>დაშორებით</a:t>
            </a:r>
            <a:r>
              <a:rPr lang="ka-GE" sz="2000" b="1" dirty="0">
                <a:latin typeface="Sylfaen" panose="010A0502050306030303" pitchFamily="18" charset="0"/>
              </a:rPr>
              <a:t>, მდინარე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მონაკვეთში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მდებარეობს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1 </a:t>
            </a:r>
            <a:r>
              <a:rPr lang="en-US" sz="2000" b="1" dirty="0" err="1">
                <a:latin typeface="Sylfaen" panose="010A0502050306030303" pitchFamily="18" charset="0"/>
              </a:rPr>
              <a:t>ჰესი</a:t>
            </a:r>
            <a:r>
              <a:rPr lang="ka-GE" sz="2000" b="1" dirty="0">
                <a:latin typeface="Sylfaen" panose="010A0502050306030303" pitchFamily="18" charset="0"/>
              </a:rPr>
              <a:t>ს შენობა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ka-GE" sz="2000" b="1" dirty="0">
                <a:latin typeface="Sylfaen" panose="010A0502050306030303" pitchFamily="18" charset="0"/>
              </a:rPr>
              <a:t>ხოლო მისი სათავე ნაგებობა მდებარეობს 3.1 კილომეტრის დაშორებით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</a:p>
          <a:p>
            <a:pPr marL="342900" marR="254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1 </a:t>
            </a:r>
            <a:r>
              <a:rPr lang="en-US" sz="2000" b="1" dirty="0" err="1">
                <a:latin typeface="Sylfaen" panose="010A0502050306030303" pitchFamily="18" charset="0"/>
              </a:rPr>
              <a:t>ჰესი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ფაზაშია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დაბალ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სიმძლავრეზე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ოპერირებს</a:t>
            </a:r>
            <a:r>
              <a:rPr lang="en-US" sz="2000" b="1" dirty="0">
                <a:latin typeface="Sylfaen" panose="010A0502050306030303" pitchFamily="18" charset="0"/>
              </a:rPr>
              <a:t> (1.1 მ</a:t>
            </a:r>
            <a:r>
              <a:rPr lang="ka-GE" sz="2000" b="1" dirty="0">
                <a:latin typeface="Sylfaen" panose="010A0502050306030303" pitchFamily="18" charset="0"/>
              </a:rPr>
              <a:t>გ</a:t>
            </a:r>
            <a:r>
              <a:rPr lang="en-US" sz="2000" b="1" dirty="0" err="1">
                <a:latin typeface="Sylfaen" panose="010A0502050306030303" pitchFamily="18" charset="0"/>
              </a:rPr>
              <a:t>ვტ</a:t>
            </a:r>
            <a:r>
              <a:rPr lang="en-US" sz="2000" b="1" dirty="0">
                <a:latin typeface="Sylfaen" panose="010A0502050306030303" pitchFamily="18" charset="0"/>
              </a:rPr>
              <a:t>,</a:t>
            </a:r>
            <a:r>
              <a:rPr lang="ka-GE" sz="2000" b="1" dirty="0">
                <a:latin typeface="Sylfaen" panose="010A0502050306030303" pitchFamily="18" charset="0"/>
              </a:rPr>
              <a:t>)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გარდა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გასათვალისწინებელია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დაშორების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მანძილი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საპროექტო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2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1 </a:t>
            </a:r>
            <a:r>
              <a:rPr lang="en-US" sz="2000" b="1" dirty="0" err="1">
                <a:latin typeface="Sylfaen" panose="010A0502050306030303" pitchFamily="18" charset="0"/>
              </a:rPr>
              <a:t>ჰესების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განსხვავებული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პირობები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აქედან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გამომდინარე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განსახილველი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ობიექტის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სამშენებლო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სამუშაოები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დროში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ერთმანეთს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ვერ </a:t>
            </a:r>
            <a:r>
              <a:rPr lang="en-US" sz="2000" b="1" dirty="0" err="1">
                <a:latin typeface="Sylfaen" panose="010A0502050306030303" pitchFamily="18" charset="0"/>
              </a:rPr>
              <a:t>დაემთხვევა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მშენებლობის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 ოპერირების </a:t>
            </a:r>
            <a:r>
              <a:rPr lang="en-US" sz="2000" b="1" dirty="0" err="1">
                <a:latin typeface="Sylfaen" panose="010A0502050306030303" pitchFamily="18" charset="0"/>
              </a:rPr>
              <a:t>ეტაპისთვის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დამახასიათებელი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კუმულაციური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ეფექტი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არ ექნება.</a:t>
            </a:r>
          </a:p>
          <a:p>
            <a:pPr marL="342900" marR="254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ka-GE" sz="2000" b="1" dirty="0">
              <a:latin typeface="Sylfaen" panose="010A0502050306030303" pitchFamily="18" charset="0"/>
            </a:endParaRPr>
          </a:p>
          <a:p>
            <a:pPr marL="342900" marR="254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ka-GE" sz="1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95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3480CA-203F-45F7-B699-00EE1107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კუმულაციური ზემოქმედების შეფასება</a:t>
            </a:r>
          </a:p>
          <a:p>
            <a:pPr marL="109728" indent="0" algn="ctr">
              <a:buNone/>
            </a:pPr>
            <a:endParaRPr lang="ka-GE" sz="1100" b="1" dirty="0">
              <a:latin typeface="Sylfaen" panose="010A05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Sylfaen" panose="010A0502050306030303" pitchFamily="18" charset="0"/>
              </a:rPr>
              <a:t>კუმულაციური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ზემოქმედება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</a:t>
            </a:r>
            <a:r>
              <a:rPr lang="en-US" sz="2000" b="1" dirty="0">
                <a:latin typeface="Sylfaen" panose="010A0502050306030303" pitchFamily="18" charset="0"/>
              </a:rPr>
              <a:t>.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ჰიდროლოგიურ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რეჟიმზე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ბიომრავალფეროვნებაზე</a:t>
            </a:r>
            <a:r>
              <a:rPr lang="ka-GE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</a:t>
            </a:r>
            <a:r>
              <a:rPr lang="en-US" sz="2000" b="1" dirty="0">
                <a:latin typeface="Sylfaen" panose="010A0502050306030303" pitchFamily="18" charset="0"/>
              </a:rPr>
              <a:t> 2 </a:t>
            </a:r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ოპერირება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დაგეგმილია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გაზრდილი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ეკოლოგიური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ხარჯის</a:t>
            </a:r>
            <a:r>
              <a:rPr lang="en-US" sz="2000" b="1" dirty="0">
                <a:latin typeface="Sylfaen" panose="010A0502050306030303" pitchFamily="18" charset="0"/>
              </a:rPr>
              <a:t> 0.6 მ3/</a:t>
            </a:r>
            <a:r>
              <a:rPr lang="en-US" sz="2000" b="1" dirty="0" err="1">
                <a:latin typeface="Sylfaen" panose="010A0502050306030303" pitchFamily="18" charset="0"/>
              </a:rPr>
              <a:t>წმ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პირობებში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რაც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ნაწილობრივ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შეამცირებს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იქტიოფაუაზე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შესაძლო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ზემოქმედებას</a:t>
            </a:r>
            <a:r>
              <a:rPr lang="en-US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000" b="1" dirty="0">
                <a:latin typeface="Sylfaen" panose="010A0502050306030303" pitchFamily="18" charset="0"/>
              </a:rPr>
              <a:t>საპროექტო ჰესის სათავე ნაგებობიდან მდინარე </a:t>
            </a:r>
            <a:r>
              <a:rPr lang="ka-GE" sz="2000" b="1" dirty="0" err="1">
                <a:latin typeface="Sylfaen" panose="010A0502050306030303" pitchFamily="18" charset="0"/>
              </a:rPr>
              <a:t>ჯონოულის</a:t>
            </a:r>
            <a:r>
              <a:rPr lang="ka-GE" sz="2000" b="1" dirty="0">
                <a:latin typeface="Sylfaen" panose="010A0502050306030303" pitchFamily="18" charset="0"/>
              </a:rPr>
              <a:t> ზედა წელში 1760 მეტრში მდებარეობს არსებული </a:t>
            </a:r>
            <a:r>
              <a:rPr lang="ka-GE" sz="2000" b="1" dirty="0" err="1">
                <a:latin typeface="Sylfaen" panose="010A0502050306030303" pitchFamily="18" charset="0"/>
              </a:rPr>
              <a:t>ჯონოული</a:t>
            </a:r>
            <a:r>
              <a:rPr lang="ka-GE" sz="2000" b="1" dirty="0">
                <a:latin typeface="Sylfaen" panose="010A0502050306030303" pitchFamily="18" charset="0"/>
              </a:rPr>
              <a:t> 1 ჰესი, რომელიც ხვდება ზემოაღნიშნულ ზურმუხტის ქსელის დამტკიცებულ საიტის ტერიტორიაზე, 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აღნიშნული ტერიტორიები უკვე ათვისებულია ადამიანის მიერ და იქ არ არის მაღალი </a:t>
            </a:r>
            <a:r>
              <a:rPr lang="ka-GE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საკონსერვაციო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 ღირებულების </a:t>
            </a:r>
            <a:r>
              <a:rPr lang="ka-GE" sz="20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ჰაბიტატები</a:t>
            </a:r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, ასევე ცხოველთა საბინადროდ ვარგისი ღირებული ადგილები. </a:t>
            </a:r>
            <a:r>
              <a:rPr lang="ka-GE" sz="2000" b="1" dirty="0">
                <a:latin typeface="Sylfaen" panose="010A0502050306030303" pitchFamily="18" charset="0"/>
              </a:rPr>
              <a:t>ამიტომ წარმოდგენილი პროექტით მათზე კუმულაციური ზემოქმედება მოსალოდნელი არ არის. </a:t>
            </a:r>
          </a:p>
          <a:p>
            <a:pPr algn="just"/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ყოველივე ზემოაღნიშნული ინფორმაციიდან გამომდინარე ჯონოული 2  და ჯონოული 1 ჰესების მიერ ჰიდროგეოლოგიურ გარემოზე ზემოქმედება არც ერთობლივად და არც ცალ-ცალკე მოსალოდნელი არ არის. </a:t>
            </a:r>
          </a:p>
          <a:p>
            <a:pPr algn="just"/>
            <a:r>
              <a:rPr lang="ka-GE" sz="2000" b="1" dirty="0">
                <a:solidFill>
                  <a:srgbClr val="FF0000"/>
                </a:solidFill>
                <a:latin typeface="Sylfaen" panose="010A0502050306030303" pitchFamily="18" charset="0"/>
              </a:rPr>
              <a:t>შესაბამისად საქართველოს გაერთიანებული წყალმომარაგების კომპანიის მიერ დაგეგმილი პროექტით, სოფლების მოსამარაგებლად დაგეგმილი წყალაღების რაოდენობა იქნება უცვლელი</a:t>
            </a:r>
            <a:r>
              <a:rPr lang="ka-GE" sz="2000" b="1" dirty="0">
                <a:latin typeface="Sylfaen" panose="010A0502050306030303" pitchFamily="18" charset="0"/>
              </a:rPr>
              <a:t>.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9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5CE80C-2296-434B-809B-CE4284F2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9342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ka-GE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საჯარო განხილვაზე განხილული იყო </a:t>
            </a:r>
            <a:r>
              <a:rPr lang="ru-RU" sz="2400" b="1" dirty="0" err="1">
                <a:latin typeface="Sylfaen" panose="010A0502050306030303" pitchFamily="18" charset="0"/>
              </a:rPr>
              <a:t>გაერთიანებული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წყალმომარაგების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კომპანი</a:t>
            </a:r>
            <a:r>
              <a:rPr lang="ka-GE" sz="2400" b="1" dirty="0">
                <a:latin typeface="Sylfaen" panose="010A0502050306030303" pitchFamily="18" charset="0"/>
              </a:rPr>
              <a:t>ის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და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საქართველოს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მუნიციპალური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განვითარების</a:t>
            </a:r>
            <a:r>
              <a:rPr lang="ru-RU" sz="2400" b="1" dirty="0">
                <a:latin typeface="Sylfaen" panose="010A0502050306030303" pitchFamily="18" charset="0"/>
              </a:rPr>
              <a:t> </a:t>
            </a:r>
            <a:r>
              <a:rPr lang="ru-RU" sz="2400" b="1" dirty="0" err="1">
                <a:latin typeface="Sylfaen" panose="010A0502050306030303" pitchFamily="18" charset="0"/>
              </a:rPr>
              <a:t>ფონდ</a:t>
            </a:r>
            <a:r>
              <a:rPr lang="ka-GE" sz="2400" b="1" dirty="0">
                <a:latin typeface="Sylfaen" panose="010A0502050306030303" pitchFamily="18" charset="0"/>
              </a:rPr>
              <a:t>ის მიერ მომავალში დაგეგმილი </a:t>
            </a:r>
            <a:r>
              <a:rPr lang="ka-GE" sz="2400" b="1" dirty="0" err="1">
                <a:latin typeface="Sylfaen" panose="010A0502050306030303" pitchFamily="18" charset="0"/>
              </a:rPr>
              <a:t>წყლამომარაგების</a:t>
            </a:r>
            <a:r>
              <a:rPr lang="ka-GE" sz="2400" b="1" dirty="0">
                <a:latin typeface="Sylfaen" panose="010A0502050306030303" pitchFamily="18" charset="0"/>
              </a:rPr>
              <a:t> პროექტი</a:t>
            </a:r>
          </a:p>
          <a:p>
            <a:pPr marL="109728" indent="0" algn="ctr">
              <a:buNone/>
            </a:pPr>
            <a:endParaRPr lang="en-US" sz="2400" b="1" dirty="0">
              <a:latin typeface="Sylfaen" panose="010A0502050306030303" pitchFamily="18" charset="0"/>
            </a:endParaRPr>
          </a:p>
          <a:p>
            <a:pPr marL="109728" indent="0" algn="ctr">
              <a:buNone/>
            </a:pPr>
            <a:r>
              <a:rPr lang="ka-GE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შპს „</a:t>
            </a:r>
            <a:r>
              <a:rPr lang="ka-GE" sz="2400" b="1" dirty="0" err="1">
                <a:solidFill>
                  <a:srgbClr val="FF0000"/>
                </a:solidFill>
                <a:latin typeface="Sylfaen" panose="010A0502050306030303" pitchFamily="18" charset="0"/>
              </a:rPr>
              <a:t>ჯონოული</a:t>
            </a:r>
            <a:r>
              <a:rPr lang="ka-GE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 2“ იღებს ვალდებულებას </a:t>
            </a:r>
          </a:p>
          <a:p>
            <a:pPr marL="109728" indent="0" algn="ctr">
              <a:buNone/>
            </a:pPr>
            <a:endParaRPr lang="ka-GE" sz="2000" b="1" dirty="0">
              <a:latin typeface="Sylfaen" panose="010A0502050306030303" pitchFamily="18" charset="0"/>
            </a:endParaRPr>
          </a:p>
          <a:p>
            <a:pPr marL="109728" indent="0" algn="just">
              <a:buNone/>
            </a:pPr>
            <a:r>
              <a:rPr lang="ka-GE" sz="2400" b="1" dirty="0">
                <a:latin typeface="Sylfaen" panose="010A0502050306030303" pitchFamily="18" charset="0"/>
              </a:rPr>
              <a:t>თუ წყალმომარაგების პროექტი განხორციელდება ჰესის მშენებლობის პერიოდში, კომპანია მზად არის მონაწილეობა მიიღოს მილსადენის განთავსების საინჟინრო გადაწყვეტილებებსა და სამუშაოების განხორციელებაში, სასმელი წყლის მილსადენის საპროექტო პარამეტრების შენარჩუნების უზრუნველყოფით.</a:t>
            </a:r>
            <a:endParaRPr lang="en-US" sz="2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96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9728" indent="0" algn="ctr">
              <a:buNone/>
            </a:pPr>
            <a:endParaRPr lang="ka-GE" b="1" dirty="0"/>
          </a:p>
          <a:p>
            <a:pPr marL="109728" indent="0" algn="ctr">
              <a:buNone/>
            </a:pPr>
            <a:endParaRPr lang="ka-GE" b="1" dirty="0"/>
          </a:p>
          <a:p>
            <a:pPr marL="109728" indent="0" algn="ctr">
              <a:buNone/>
            </a:pPr>
            <a:endParaRPr lang="ka-GE" b="1" dirty="0"/>
          </a:p>
          <a:p>
            <a:pPr marL="109728" indent="0" algn="ctr">
              <a:buNone/>
            </a:pPr>
            <a:endParaRPr lang="ka-GE" b="1" dirty="0"/>
          </a:p>
          <a:p>
            <a:pPr marL="109728" indent="0" algn="ctr">
              <a:buNone/>
            </a:pPr>
            <a:endParaRPr lang="ka-GE" b="1" dirty="0"/>
          </a:p>
          <a:p>
            <a:pPr marL="109728" indent="0" algn="ctr">
              <a:buNone/>
            </a:pPr>
            <a:r>
              <a:rPr lang="ka-GE" sz="2400" b="1" dirty="0">
                <a:latin typeface="Sylfaen" panose="010A0502050306030303" pitchFamily="18" charset="0"/>
              </a:rPr>
              <a:t>გმადლობთ ყურადღებისთვის!</a:t>
            </a:r>
            <a:endParaRPr lang="en-US" sz="2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0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ka-GE" sz="2600" b="1" dirty="0">
                <a:latin typeface="Sylfaen" panose="010A0502050306030303" pitchFamily="18" charset="0"/>
              </a:rPr>
              <a:t>პროექტის მოკლე მიმოხილვა</a:t>
            </a:r>
          </a:p>
          <a:p>
            <a:pPr marL="109728" indent="0" algn="just">
              <a:buNone/>
            </a:pPr>
            <a:endParaRPr lang="ka-GE" sz="1100" b="1" dirty="0"/>
          </a:p>
          <a:p>
            <a:pPr marL="109728" indent="0" algn="ctr">
              <a:buNone/>
            </a:pPr>
            <a:r>
              <a:rPr lang="en-US" sz="2000" b="1" dirty="0" err="1">
                <a:latin typeface="Sylfaen" panose="010A0502050306030303" pitchFamily="18" charset="0"/>
              </a:rPr>
              <a:t>პროექტის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შემადგენლობაში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შედის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შემდეგი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ობიექტები</a:t>
            </a:r>
            <a:r>
              <a:rPr lang="en-US" sz="2000" b="1" dirty="0">
                <a:latin typeface="Sylfaen" panose="010A0502050306030303" pitchFamily="18" charset="0"/>
              </a:rPr>
              <a:t>:</a:t>
            </a:r>
          </a:p>
          <a:p>
            <a:pPr marL="109728" indent="0" algn="ctr">
              <a:buNone/>
            </a:pPr>
            <a:endParaRPr lang="en-US" sz="2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ნაგებობა</a:t>
            </a:r>
            <a:r>
              <a:rPr lang="en-US" sz="2000" b="1" dirty="0">
                <a:latin typeface="Sylfaen" panose="010A0502050306030303" pitchFamily="18" charset="0"/>
              </a:rPr>
              <a:t>: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გამრეცხი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რაბი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თევზსავალი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სალექარი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აუზი</a:t>
            </a:r>
            <a:r>
              <a:rPr lang="en-US" sz="2000" b="1" dirty="0">
                <a:latin typeface="Sylfaen" panose="010A0502050306030303" pitchFamily="18" charset="0"/>
              </a:rPr>
              <a:t>; 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endParaRPr lang="en-US" sz="2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მილსადენი</a:t>
            </a:r>
            <a:r>
              <a:rPr lang="en-US" sz="2000" b="1" dirty="0">
                <a:latin typeface="Sylfaen" panose="010A0502050306030303" pitchFamily="18" charset="0"/>
              </a:rPr>
              <a:t>;</a:t>
            </a: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შენობა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  <a:endParaRPr lang="en-US" sz="2000" b="1" dirty="0">
              <a:latin typeface="Sylfaen" panose="010A0502050306030303" pitchFamily="18" charset="0"/>
            </a:endParaRPr>
          </a:p>
          <a:p>
            <a:pPr lvl="0" algn="just"/>
            <a:r>
              <a:rPr lang="ka-GE" sz="2000" b="1" dirty="0">
                <a:latin typeface="Sylfaen" panose="010A0502050306030303" pitchFamily="18" charset="0"/>
              </a:rPr>
              <a:t>ქვესადგური (ჰესის შენობის კომპლექსში);</a:t>
            </a:r>
            <a:endParaRPr lang="en-US" sz="2000" b="1" dirty="0">
              <a:latin typeface="Sylfaen" panose="010A0502050306030303" pitchFamily="18" charset="0"/>
            </a:endParaRPr>
          </a:p>
          <a:p>
            <a:pPr lvl="0" algn="just"/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გზების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რეაბილიტაცია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 მცირე მონაკვეთებზე ახალი გზების მოწყობა.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en-US" sz="2000" b="1" dirty="0"/>
          </a:p>
          <a:p>
            <a:pPr marL="109728" indent="0" algn="just">
              <a:buNone/>
            </a:pPr>
            <a:endParaRPr lang="en-US" sz="2400" b="1" dirty="0"/>
          </a:p>
          <a:p>
            <a:pPr marL="109728" lvl="0" indent="0">
              <a:buNone/>
            </a:pPr>
            <a:endParaRPr lang="en-US" sz="2400" b="1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5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ჰესის </a:t>
            </a:r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ნაგებობ</a:t>
            </a:r>
            <a:r>
              <a:rPr lang="ka-GE" sz="2000" b="1" dirty="0">
                <a:latin typeface="Sylfaen" panose="010A0502050306030303" pitchFamily="18" charset="0"/>
              </a:rPr>
              <a:t>ის </a:t>
            </a:r>
            <a:r>
              <a:rPr lang="en-US" sz="2000" b="1" dirty="0" err="1">
                <a:latin typeface="Sylfaen" panose="010A0502050306030303" pitchFamily="18" charset="0"/>
              </a:rPr>
              <a:t>შემადგენლობაში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შედის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ბეტონის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წყალსაშვიანი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კაშხალი</a:t>
            </a:r>
            <a:r>
              <a:rPr lang="en-US" sz="2000" b="1" dirty="0">
                <a:latin typeface="Sylfaen" panose="010A0502050306030303" pitchFamily="18" charset="0"/>
              </a:rPr>
              <a:t>,  </a:t>
            </a:r>
            <a:r>
              <a:rPr lang="en-US" sz="2000" b="1" dirty="0" err="1">
                <a:latin typeface="Sylfaen" panose="010A0502050306030303" pitchFamily="18" charset="0"/>
              </a:rPr>
              <a:t>ხიდი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საფეხურებიანი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თევზსავალი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გამრცეხი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რაბი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გვერდითი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ღია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სანაპირო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წყალმიმღები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ორკამერიანი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სალექარი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აუზი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სათავე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კვანძები</a:t>
            </a:r>
            <a:r>
              <a:rPr lang="ka-GE" sz="2000" b="1" dirty="0">
                <a:latin typeface="Sylfaen" panose="010A0502050306030303" pitchFamily="18" charset="0"/>
              </a:rPr>
              <a:t>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შემადგენლობაში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გათვალისწინებულია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საფეხურებიანი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თევზსავალი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გათვალისწინებულია ლითონის მიწისქვეშა მილსადენის მოწყობა, რომლის თავის დაშორება მიწის ზედაპირიდან მინ. 1 მ იქნება;</a:t>
            </a:r>
          </a:p>
          <a:p>
            <a:pPr algn="just"/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შენობა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ქვესადგური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(</a:t>
            </a:r>
            <a:r>
              <a:rPr lang="en-US" sz="2000" b="1" dirty="0" err="1">
                <a:latin typeface="Sylfaen" panose="010A0502050306030303" pitchFamily="18" charset="0"/>
              </a:rPr>
              <a:t>ქვესადგური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ჰესის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შენობის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კომპლექსში</a:t>
            </a:r>
            <a:r>
              <a:rPr lang="en-US" sz="2000" b="1" dirty="0">
                <a:latin typeface="Sylfaen" panose="010A0502050306030303" pitchFamily="18" charset="0"/>
              </a:rPr>
              <a:t>)</a:t>
            </a:r>
            <a:r>
              <a:rPr lang="ka-GE" sz="2000" b="1" dirty="0">
                <a:latin typeface="Sylfaen" panose="010A0502050306030303" pitchFamily="18" charset="0"/>
              </a:rPr>
              <a:t>; </a:t>
            </a:r>
            <a:r>
              <a:rPr lang="en-US" sz="2000" b="1" dirty="0" err="1">
                <a:latin typeface="Sylfaen" panose="010A0502050306030303" pitchFamily="18" charset="0"/>
              </a:rPr>
              <a:t>განთავსდება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მდინარის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მარჯვენა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ნაპირის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მოსწორებულ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ფართობზე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ხიდიდან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დაახლოებით</a:t>
            </a:r>
            <a:r>
              <a:rPr lang="en-US" sz="2000" b="1" dirty="0">
                <a:latin typeface="Sylfaen" panose="010A0502050306030303" pitchFamily="18" charset="0"/>
              </a:rPr>
              <a:t> 500 მ-</a:t>
            </a:r>
            <a:r>
              <a:rPr lang="en-US" sz="2000" b="1" dirty="0" err="1">
                <a:latin typeface="Sylfaen" panose="010A0502050306030303" pitchFamily="18" charset="0"/>
              </a:rPr>
              <a:t>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ზემოთ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რომელიც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მდებარეობს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მდინარეების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ჯონოულისა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და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ცხენისწყლის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შესართავთან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en-US" sz="2000" b="1" dirty="0">
                <a:latin typeface="Sylfaen" panose="010A0502050306030303" pitchFamily="18" charset="0"/>
              </a:rPr>
              <a:t>8</a:t>
            </a:r>
            <a:r>
              <a:rPr lang="ka-GE" sz="2000" b="1" dirty="0">
                <a:latin typeface="Sylfaen" panose="010A0502050306030303" pitchFamily="18" charset="0"/>
              </a:rPr>
              <a:t>160 </a:t>
            </a:r>
            <a:r>
              <a:rPr lang="en-US" sz="2000" b="1" dirty="0" err="1">
                <a:latin typeface="Sylfaen" panose="010A0502050306030303" pitchFamily="18" charset="0"/>
              </a:rPr>
              <a:t>მეტრის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მიწისქვეშა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ლითონის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სადაწნეო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მილსადენი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რომლითაც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წყალი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მიეწოდება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ჰესის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შენობაში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განთავსებულ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ჰორიზონტალურ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ღერძიან</a:t>
            </a:r>
            <a:r>
              <a:rPr lang="en-US" sz="2000" b="1" dirty="0">
                <a:latin typeface="Sylfaen" panose="010A0502050306030303" pitchFamily="18" charset="0"/>
              </a:rPr>
              <a:t>, </a:t>
            </a:r>
            <a:r>
              <a:rPr lang="en-US" sz="2000" b="1" dirty="0" err="1">
                <a:latin typeface="Sylfaen" panose="010A0502050306030303" pitchFamily="18" charset="0"/>
              </a:rPr>
              <a:t>პელტონის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ტიპის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ორ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ტურბინას</a:t>
            </a:r>
            <a:r>
              <a:rPr lang="ka-GE" sz="2000" b="1" dirty="0">
                <a:latin typeface="Sylfaen" panose="010A0502050306030303" pitchFamily="18" charset="0"/>
              </a:rPr>
              <a:t>;</a:t>
            </a:r>
          </a:p>
          <a:p>
            <a:pPr algn="just"/>
            <a:r>
              <a:rPr lang="ka-GE" sz="2000" b="1" dirty="0">
                <a:latin typeface="Sylfaen" panose="010A0502050306030303" pitchFamily="18" charset="0"/>
              </a:rPr>
              <a:t>ასევე დაგეგმილია </a:t>
            </a:r>
            <a:r>
              <a:rPr lang="en-US" sz="2000" b="1" dirty="0" err="1">
                <a:latin typeface="Sylfaen" panose="010A0502050306030303" pitchFamily="18" charset="0"/>
              </a:rPr>
              <a:t>არსებული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გზების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რეაბილიტაცია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ka-GE" sz="2000" b="1" dirty="0">
                <a:latin typeface="Sylfaen" panose="010A0502050306030303" pitchFamily="18" charset="0"/>
              </a:rPr>
              <a:t>და დროებითი ახალი გზების მოწყობა.</a:t>
            </a:r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algn="just"/>
            <a:endParaRPr lang="ka-GE" sz="2000" b="1" dirty="0">
              <a:latin typeface="Sylfaen" panose="010A0502050306030303" pitchFamily="18" charset="0"/>
            </a:endParaRPr>
          </a:p>
          <a:p>
            <a:pPr lvl="0" algn="just"/>
            <a:endParaRPr lang="en-US" sz="2000" b="1" dirty="0">
              <a:latin typeface="Sylfaen" panose="010A0502050306030303" pitchFamily="18" charset="0"/>
            </a:endParaRPr>
          </a:p>
          <a:p>
            <a:pPr algn="just"/>
            <a:endParaRPr lang="en-US" sz="2000" b="1" dirty="0">
              <a:latin typeface="Sylfaen" panose="010A0502050306030303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0A6400-63CA-4118-98D4-750F44BADC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3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A3319F-C704-49B5-A41A-57947245D8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38EDA-C108-44CC-B0F9-2B8F65FED2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7715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latin typeface="Sylfaen" panose="010A0502050306030303" pitchFamily="18" charset="0"/>
              </a:rPr>
              <a:t> </a:t>
            </a:r>
            <a:endParaRPr lang="en-US" sz="2400" b="1" dirty="0">
              <a:latin typeface="Sylfaen" panose="010A0502050306030303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8E73B3-5BAA-43B3-BAEF-21AA602F6F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6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3248</Words>
  <Application>Microsoft Office PowerPoint</Application>
  <PresentationFormat>On-screen Show (4:3)</PresentationFormat>
  <Paragraphs>259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Calibri</vt:lpstr>
      <vt:lpstr>Cambria Math</vt:lpstr>
      <vt:lpstr>Lucida Sans Unicode</vt:lpstr>
      <vt:lpstr>Sylfaen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 ცაგერის მუნიციპალიტეტში, მდინარე ჯონოულზე,  32.0 მგვტ.  სიმძლავრის "ჯონოული - 2" ჰესის მშენებლობისა და ექსპლუატაციის  პროექტი  გარემოზე ზემოქმედების შეფასების ანგარიში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გურამ ყაფლანიშვილი</cp:lastModifiedBy>
  <cp:revision>415</cp:revision>
  <dcterms:created xsi:type="dcterms:W3CDTF">2019-02-11T08:48:52Z</dcterms:created>
  <dcterms:modified xsi:type="dcterms:W3CDTF">2020-05-05T07:28:40Z</dcterms:modified>
</cp:coreProperties>
</file>