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300" r:id="rId3"/>
    <p:sldId id="354" r:id="rId4"/>
    <p:sldId id="336" r:id="rId5"/>
    <p:sldId id="355" r:id="rId6"/>
    <p:sldId id="318" r:id="rId7"/>
    <p:sldId id="356" r:id="rId8"/>
    <p:sldId id="357" r:id="rId9"/>
    <p:sldId id="338" r:id="rId10"/>
    <p:sldId id="339" r:id="rId11"/>
    <p:sldId id="340" r:id="rId12"/>
    <p:sldId id="257" r:id="rId13"/>
    <p:sldId id="290" r:id="rId14"/>
    <p:sldId id="341" r:id="rId15"/>
    <p:sldId id="342" r:id="rId16"/>
    <p:sldId id="307" r:id="rId17"/>
    <p:sldId id="321" r:id="rId18"/>
    <p:sldId id="343" r:id="rId19"/>
    <p:sldId id="344" r:id="rId20"/>
    <p:sldId id="345" r:id="rId21"/>
    <p:sldId id="358" r:id="rId22"/>
    <p:sldId id="348" r:id="rId23"/>
    <p:sldId id="349" r:id="rId24"/>
    <p:sldId id="350" r:id="rId25"/>
    <p:sldId id="351" r:id="rId26"/>
    <p:sldId id="352"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52" autoAdjust="0"/>
    <p:restoredTop sz="94660"/>
  </p:normalViewPr>
  <p:slideViewPr>
    <p:cSldViewPr snapToGrid="0">
      <p:cViewPr varScale="1">
        <p:scale>
          <a:sx n="64" d="100"/>
          <a:sy n="64" d="100"/>
        </p:scale>
        <p:origin x="-8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10070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64001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8294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36490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85686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34505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34983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408128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3950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105311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B2E3C-A581-4EA9-ABD3-878D2CE0207E}"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9843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B2E3C-A581-4EA9-ABD3-878D2CE0207E}"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9444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B2E3C-A581-4EA9-ABD3-878D2CE0207E}"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7278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41781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365410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0489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EB2E3C-A581-4EA9-ABD3-878D2CE0207E}" type="datetimeFigureOut">
              <a:rPr lang="en-US" smtClean="0"/>
              <a:pPr/>
              <a:t>5/19/2020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6F55F0-9972-44FA-9869-72F93B35569D}" type="slidenum">
              <a:rPr lang="en-US" smtClean="0"/>
              <a:pPr/>
              <a:t>‹#›</a:t>
            </a:fld>
            <a:endParaRPr lang="en-US"/>
          </a:p>
        </p:txBody>
      </p:sp>
    </p:spTree>
    <p:extLst>
      <p:ext uri="{BB962C8B-B14F-4D97-AF65-F5344CB8AC3E}">
        <p14:creationId xmlns:p14="http://schemas.microsoft.com/office/powerpoint/2010/main" xmlns="" val="2439372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43"/>
            <a:ext cx="7471508" cy="2021457"/>
          </a:xfrm>
        </p:spPr>
        <p:txBody>
          <a:bodyPr>
            <a:noAutofit/>
          </a:bodyPr>
          <a:lstStyle/>
          <a:p>
            <a:pPr algn="ctr"/>
            <a:r>
              <a:rPr lang="en-US" sz="3200" b="1" dirty="0" smtClean="0">
                <a:solidFill>
                  <a:schemeClr val="tx1"/>
                </a:solidFill>
              </a:rPr>
              <a:t/>
            </a:r>
            <a:br>
              <a:rPr lang="en-US" sz="3200" b="1" dirty="0" smtClean="0">
                <a:solidFill>
                  <a:schemeClr val="tx1"/>
                </a:solidFill>
              </a:rPr>
            </a:br>
            <a:r>
              <a:rPr lang="ka-GE" sz="2400" dirty="0" smtClean="0">
                <a:solidFill>
                  <a:schemeClr val="tx1"/>
                </a:solidFill>
              </a:rPr>
              <a:t>საქართველოს გარემოს დაცვისა და სოფლის მეურნეობის სამინისტრო</a:t>
            </a:r>
            <a:r>
              <a:rPr lang="ka-GE" sz="3200" b="1" dirty="0"/>
              <a:t/>
            </a:r>
            <a:br>
              <a:rPr lang="ka-GE" sz="3200" b="1" dirty="0"/>
            </a:br>
            <a:endParaRPr lang="en-US" sz="3200" b="1" dirty="0"/>
          </a:p>
        </p:txBody>
      </p:sp>
      <p:sp>
        <p:nvSpPr>
          <p:cNvPr id="3" name="Subtitle 2"/>
          <p:cNvSpPr>
            <a:spLocks noGrp="1"/>
          </p:cNvSpPr>
          <p:nvPr>
            <p:ph type="subTitle" idx="1"/>
          </p:nvPr>
        </p:nvSpPr>
        <p:spPr>
          <a:xfrm>
            <a:off x="1507066" y="2031999"/>
            <a:ext cx="8081777" cy="4157786"/>
          </a:xfrm>
        </p:spPr>
        <p:txBody>
          <a:bodyPr>
            <a:normAutofit/>
          </a:bodyPr>
          <a:lstStyle/>
          <a:p>
            <a:pPr algn="ctr"/>
            <a:endParaRPr lang="ka-GE" dirty="0" smtClean="0"/>
          </a:p>
          <a:p>
            <a:pPr algn="ctr"/>
            <a:r>
              <a:rPr lang="ka-GE" sz="2400" b="1" dirty="0" smtClean="0">
                <a:solidFill>
                  <a:schemeClr val="tx1"/>
                </a:solidFill>
              </a:rPr>
              <a:t>ქ. </a:t>
            </a:r>
            <a:r>
              <a:rPr lang="ka-GE" sz="2400" b="1" dirty="0" smtClean="0">
                <a:solidFill>
                  <a:schemeClr val="tx1"/>
                </a:solidFill>
              </a:rPr>
              <a:t>სამტრედიაში, </a:t>
            </a:r>
            <a:r>
              <a:rPr lang="ka-GE" sz="2400" b="1" dirty="0" smtClean="0">
                <a:solidFill>
                  <a:schemeClr val="tx1"/>
                </a:solidFill>
              </a:rPr>
              <a:t>ღია საზოგადოება სამშენებლო-სამრეწველო საინვესტიციო კორპორაცია აკორდის წარმომადგენლობა საქართველოში ,,აკკორდ </a:t>
            </a:r>
            <a:r>
              <a:rPr lang="ka-GE" sz="2400" b="1" dirty="0" smtClean="0">
                <a:solidFill>
                  <a:schemeClr val="tx1"/>
                </a:solidFill>
              </a:rPr>
              <a:t>ჯორჯიას“ </a:t>
            </a:r>
            <a:r>
              <a:rPr lang="ka-GE" sz="2400" b="1" dirty="0" smtClean="0">
                <a:solidFill>
                  <a:schemeClr val="tx1"/>
                </a:solidFill>
              </a:rPr>
              <a:t>ასფალტის </a:t>
            </a:r>
            <a:r>
              <a:rPr lang="ka-GE" sz="2400" b="1" dirty="0" smtClean="0">
                <a:solidFill>
                  <a:schemeClr val="tx1"/>
                </a:solidFill>
              </a:rPr>
              <a:t>საწარმოს მოწყობის და </a:t>
            </a:r>
            <a:r>
              <a:rPr lang="ka-GE" sz="2400" b="1" dirty="0">
                <a:solidFill>
                  <a:schemeClr val="tx1"/>
                </a:solidFill>
              </a:rPr>
              <a:t>ექსპლუატაციის პროექტის გარემოზე ზემოქმედების  შეფასების </a:t>
            </a:r>
            <a:r>
              <a:rPr lang="ka-GE" sz="2400" b="1" dirty="0" smtClean="0">
                <a:solidFill>
                  <a:schemeClr val="tx1"/>
                </a:solidFill>
              </a:rPr>
              <a:t>ანგარიში</a:t>
            </a:r>
          </a:p>
          <a:p>
            <a:pPr algn="ctr"/>
            <a:endParaRPr lang="en-US" dirty="0">
              <a:solidFill>
                <a:schemeClr val="tx1"/>
              </a:solidFill>
            </a:endParaRPr>
          </a:p>
          <a:p>
            <a:pPr algn="ctr"/>
            <a:r>
              <a:rPr lang="ka-GE" dirty="0" smtClean="0">
                <a:solidFill>
                  <a:schemeClr val="tx1"/>
                </a:solidFill>
              </a:rPr>
              <a:t>შემსრულებელი: </a:t>
            </a:r>
            <a:r>
              <a:rPr lang="ka-GE" b="1" dirty="0" smtClean="0">
                <a:solidFill>
                  <a:schemeClr val="tx1"/>
                </a:solidFill>
              </a:rPr>
              <a:t>შ.პ.ს.  ,,BS Group”</a:t>
            </a:r>
            <a:endParaRPr lang="en-US" dirty="0" smtClean="0">
              <a:solidFill>
                <a:schemeClr val="tx1"/>
              </a:solidFill>
            </a:endParaRPr>
          </a:p>
          <a:p>
            <a:pPr algn="ctr"/>
            <a:endParaRPr lang="ka-GE" dirty="0"/>
          </a:p>
        </p:txBody>
      </p:sp>
    </p:spTree>
    <p:extLst>
      <p:ext uri="{BB962C8B-B14F-4D97-AF65-F5344CB8AC3E}">
        <p14:creationId xmlns:p14="http://schemas.microsoft.com/office/powerpoint/2010/main" xmlns="" val="136233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             საწარმოს ტექნოლოგიური პროცესი</a:t>
            </a:r>
            <a:endParaRPr lang="en-US" sz="2800" dirty="0"/>
          </a:p>
        </p:txBody>
      </p:sp>
      <p:sp>
        <p:nvSpPr>
          <p:cNvPr id="3" name="Content Placeholder 2"/>
          <p:cNvSpPr>
            <a:spLocks noGrp="1"/>
          </p:cNvSpPr>
          <p:nvPr>
            <p:ph idx="1"/>
          </p:nvPr>
        </p:nvSpPr>
        <p:spPr>
          <a:xfrm>
            <a:off x="239843" y="1191718"/>
            <a:ext cx="9758597" cy="5254051"/>
          </a:xfrm>
        </p:spPr>
        <p:txBody>
          <a:bodyPr>
            <a:noAutofit/>
          </a:bodyPr>
          <a:lstStyle/>
          <a:p>
            <a:pPr algn="just"/>
            <a:r>
              <a:rPr lang="ka-GE" b="1" dirty="0" smtClean="0"/>
              <a:t>ასფალტის წარმოება</a:t>
            </a:r>
            <a:r>
              <a:rPr lang="ka-GE" dirty="0" smtClean="0"/>
              <a:t> - მზა </a:t>
            </a:r>
            <a:r>
              <a:rPr lang="ka-GE" dirty="0"/>
              <a:t>პროდუქციის - ასფალტის მისაღებად ხდება ინერტული მასალის, ბიტუმის და მინერალური ფხვნილის შერევა შესაბამისი პროპორციით და ტექნოლოგიით, რისთვისაც </a:t>
            </a:r>
            <a:r>
              <a:rPr lang="ka-GE" dirty="0" smtClean="0"/>
              <a:t>დაგეგმილია, 80 </a:t>
            </a:r>
            <a:r>
              <a:rPr lang="ka-GE" dirty="0"/>
              <a:t>ტ/სთ მაქსიმალური </a:t>
            </a:r>
            <a:r>
              <a:rPr lang="ka-GE" dirty="0" smtClean="0"/>
              <a:t>წარმადობის ასფალტ-ბეტონის </a:t>
            </a:r>
            <a:r>
              <a:rPr lang="ka-GE" dirty="0"/>
              <a:t>ქარხნის (ქარხნის მარკა - ,,LINTEK CSD1500”, მწარმოებელი ქვეყანა - გერმანია) </a:t>
            </a:r>
            <a:r>
              <a:rPr lang="en-US" dirty="0" smtClean="0"/>
              <a:t>) </a:t>
            </a:r>
            <a:r>
              <a:rPr lang="ka-GE" dirty="0"/>
              <a:t>ექსპლუატაციაში შეყვანა. </a:t>
            </a:r>
            <a:endParaRPr lang="ka-GE" dirty="0" smtClean="0"/>
          </a:p>
          <a:p>
            <a:pPr algn="just"/>
            <a:r>
              <a:rPr lang="ka-GE" b="1" dirty="0" smtClean="0"/>
              <a:t>ბეტონის წარმოება</a:t>
            </a:r>
            <a:r>
              <a:rPr lang="ka-GE" dirty="0" smtClean="0"/>
              <a:t>- </a:t>
            </a:r>
            <a:r>
              <a:rPr lang="ka-GE" dirty="0"/>
              <a:t>ბეტონის წარმოება ხდება ერთი ბეტონშემრევი დანადგარით, რომლის ინერტული მასალების მიმღებ ბუნკერში მიმდებარედ განთავსებული საწყობიდან ინერტული მასალები დოზირებულად ჩაიყრება ბორბლებიანი სატვირთელის საშუალებით, საიდანაც ლენტური ტრანსპორტიორით -ბეტონშემრევში. ცემენტი შემრევ დანადგარში იყრება ცემენტის ორი სილოსიდან, თითოეული ტევადობით 50 ტონა. ცემენტის გადატვირთვისას ატმოსფერულ ჰაერში მტვრის გავრცელების შემცირების მიზნით გამოყენებულია ჩამტვირთავი სახელო, ხოლო სილოსების შევსება ხორციელდება ცემენტმზიდებიდან პნევმოტრანსპორტით. სილოსებზე დამონტაჟებულია კასეტური ფილტრები მტვერდაჭერის ხარისხით 99,9%. შემრევ დანადგარში წყლის მიწოდება ხდება ტერიტორიაზე არსებული ჭარბურღილიდან. ბეტონის გაიცემა საწარმოს კუთვნილ   მიქსერიან ავტომანქანაზე. ბეტონი  გამოიყენება ტერიტორიაზე არსებული ბეტონის ნაკეთობების (სახიდე გადასასვლელი, სატრანსპორტო კვანძი, სწორკუთხა მილები) მწარმოებელ საწარმოში.</a:t>
            </a:r>
            <a:endParaRPr lang="en-US" dirty="0"/>
          </a:p>
        </p:txBody>
      </p:sp>
    </p:spTree>
    <p:extLst>
      <p:ext uri="{BB962C8B-B14F-4D97-AF65-F5344CB8AC3E}">
        <p14:creationId xmlns:p14="http://schemas.microsoft.com/office/powerpoint/2010/main" xmlns="" val="383886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             საწარმოს ტექნოლოგიური პროცესი</a:t>
            </a:r>
            <a:endParaRPr lang="en-US" sz="2800" dirty="0"/>
          </a:p>
        </p:txBody>
      </p:sp>
      <p:sp>
        <p:nvSpPr>
          <p:cNvPr id="3" name="Content Placeholder 2"/>
          <p:cNvSpPr>
            <a:spLocks noGrp="1"/>
          </p:cNvSpPr>
          <p:nvPr>
            <p:ph idx="1"/>
          </p:nvPr>
        </p:nvSpPr>
        <p:spPr>
          <a:xfrm>
            <a:off x="677334" y="1371601"/>
            <a:ext cx="8596668" cy="5014912"/>
          </a:xfrm>
        </p:spPr>
        <p:txBody>
          <a:bodyPr>
            <a:normAutofit/>
          </a:bodyPr>
          <a:lstStyle/>
          <a:p>
            <a:pPr algn="just"/>
            <a:r>
              <a:rPr lang="ka-GE" b="1" dirty="0"/>
              <a:t>ბეტონის ნაკეთობების საწარმო (მექანიკური საწარმო)</a:t>
            </a:r>
            <a:r>
              <a:rPr lang="ka-GE" dirty="0" smtClean="0"/>
              <a:t> </a:t>
            </a:r>
            <a:r>
              <a:rPr lang="ka-GE" dirty="0"/>
              <a:t>- ბეტონის ნაკეთობების საწარმოში ხდება არმატურის შემადგენელი კონსტრუქციების წარმოება,  სადაც გამოყენებულია ლითონის აირული ჭრის დანადგარი,  ხოლო არმატურის აწყობისათვის</a:t>
            </a:r>
            <a:r>
              <a:rPr lang="en-US" dirty="0"/>
              <a:t>(</a:t>
            </a:r>
            <a:r>
              <a:rPr lang="ka-GE" dirty="0"/>
              <a:t>შედუღება)  გამოყენებულია  ხელის შესადუღებელი აპარატი ცალობითი ელექტროდებით. ბეტონი ჩაისხმევა ხის ინვენტარულ ყალიბებში, სადაც წინასწარ ჩალაგებულია არმატურა</a:t>
            </a:r>
            <a:r>
              <a:rPr lang="ka-GE" dirty="0" smtClean="0"/>
              <a:t>.</a:t>
            </a:r>
          </a:p>
          <a:p>
            <a:pPr algn="just"/>
            <a:r>
              <a:rPr lang="ka-GE" b="1" dirty="0" smtClean="0"/>
              <a:t>ავტოგასამართი სადგური -  </a:t>
            </a:r>
            <a:r>
              <a:rPr lang="ka-GE" dirty="0"/>
              <a:t>ავტოგასამართი სადგური დაკომპლექტდება დიზელის საწვავის რეზერვუარით ტევადობით 30000 ლიტრი და ერთი ავტოგასამართი სვეტით, მასზე ორი განქრევის მილით. დიზელის საწვავის მიღების და ავტოგასამართი სვეტების უბანი მოექცევა სახურავის ქვეშ, ხოლო საოპერაციო მოედნის პერიმეტრზე მოეწყობა ბეტონის ბარიერი - ე.წ. მეორადი შემკავებელი, რომლის მოცულობა რეზერვუარის მოცულობის 110%-ს შეადგენს. მოეწყობა საწრეტი არხი შემკრები სისტემით, რომელიც დაუკავშირდება მიწისქვეშა რეზერვუარს, სადაც ჩაედინება უნებლიედ დაღვრილი საწვავი.</a:t>
            </a:r>
            <a:endParaRPr lang="en-US" dirty="0">
              <a:effectLst/>
            </a:endParaRPr>
          </a:p>
        </p:txBody>
      </p:sp>
    </p:spTree>
    <p:extLst>
      <p:ext uri="{BB962C8B-B14F-4D97-AF65-F5344CB8AC3E}">
        <p14:creationId xmlns:p14="http://schemas.microsoft.com/office/powerpoint/2010/main" xmlns="" val="4186122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52" y="453294"/>
            <a:ext cx="8088923" cy="906585"/>
          </a:xfrm>
        </p:spPr>
        <p:txBody>
          <a:bodyPr>
            <a:normAutofit fontScale="90000"/>
          </a:bodyPr>
          <a:lstStyle/>
          <a:p>
            <a:pPr algn="ctr"/>
            <a:r>
              <a:rPr lang="ka-GE" sz="1800" dirty="0" smtClean="0">
                <a:solidFill>
                  <a:schemeClr val="tx1"/>
                </a:solidFill>
              </a:rPr>
              <a:t/>
            </a:r>
            <a:br>
              <a:rPr lang="ka-GE" sz="1800" dirty="0" smtClean="0">
                <a:solidFill>
                  <a:schemeClr val="tx1"/>
                </a:solidFill>
              </a:rPr>
            </a:br>
            <a:r>
              <a:rPr lang="ka-GE" b="1" dirty="0">
                <a:solidFill>
                  <a:schemeClr val="accent2"/>
                </a:solidFill>
              </a:rPr>
              <a:t>ალტერნატივები</a:t>
            </a:r>
            <a:endParaRPr lang="en-US" sz="2400" b="1" dirty="0">
              <a:solidFill>
                <a:schemeClr val="accent2"/>
              </a:solidFill>
            </a:endParaRPr>
          </a:p>
        </p:txBody>
      </p:sp>
      <p:sp>
        <p:nvSpPr>
          <p:cNvPr id="3" name="Content Placeholder 2"/>
          <p:cNvSpPr>
            <a:spLocks noGrp="1"/>
          </p:cNvSpPr>
          <p:nvPr>
            <p:ph idx="1"/>
          </p:nvPr>
        </p:nvSpPr>
        <p:spPr>
          <a:xfrm>
            <a:off x="677334" y="1484923"/>
            <a:ext cx="8596668" cy="4984888"/>
          </a:xfrm>
        </p:spPr>
        <p:txBody>
          <a:bodyPr>
            <a:normAutofit/>
          </a:bodyPr>
          <a:lstStyle/>
          <a:p>
            <a:pPr lvl="0" algn="just">
              <a:buClr>
                <a:srgbClr val="90C226"/>
              </a:buClr>
            </a:pPr>
            <a:r>
              <a:rPr lang="en-US" b="1" dirty="0">
                <a:solidFill>
                  <a:schemeClr val="tx1"/>
                </a:solidFill>
                <a:latin typeface="Sylfaen" pitchFamily="18" charset="0"/>
              </a:rPr>
              <a:t>არ</a:t>
            </a:r>
            <a:r>
              <a:rPr lang="ka-GE" b="1" dirty="0">
                <a:solidFill>
                  <a:schemeClr val="tx1"/>
                </a:solidFill>
                <a:latin typeface="Sylfaen" pitchFamily="18" charset="0"/>
              </a:rPr>
              <a:t>ა</a:t>
            </a:r>
            <a:r>
              <a:rPr lang="en-US" b="1" dirty="0">
                <a:solidFill>
                  <a:schemeClr val="tx1"/>
                </a:solidFill>
                <a:latin typeface="Sylfaen" pitchFamily="18" charset="0"/>
              </a:rPr>
              <a:t>ქმედების</a:t>
            </a:r>
            <a:r>
              <a:rPr lang="en-US" b="1" dirty="0">
                <a:solidFill>
                  <a:schemeClr val="tx1"/>
                </a:solidFill>
                <a:latin typeface="Sylfaen" pitchFamily="18" charset="0"/>
              </a:rPr>
              <a:t> </a:t>
            </a:r>
            <a:r>
              <a:rPr lang="en-US" b="1" dirty="0">
                <a:solidFill>
                  <a:schemeClr val="tx1"/>
                </a:solidFill>
                <a:latin typeface="Sylfaen" pitchFamily="18" charset="0"/>
              </a:rPr>
              <a:t>ალტერნატივა</a:t>
            </a:r>
            <a:endParaRPr lang="ka-GE" b="1" dirty="0">
              <a:solidFill>
                <a:schemeClr val="tx1"/>
              </a:solidFill>
              <a:latin typeface="Sylfaen" pitchFamily="18" charset="0"/>
            </a:endParaRPr>
          </a:p>
          <a:p>
            <a:pPr lvl="0" algn="just">
              <a:buClr>
                <a:srgbClr val="90C226"/>
              </a:buClr>
            </a:pPr>
            <a:r>
              <a:rPr lang="en-US" b="1" dirty="0">
                <a:solidFill>
                  <a:schemeClr val="tx1"/>
                </a:solidFill>
                <a:latin typeface="Sylfaen" pitchFamily="18" charset="0"/>
              </a:rPr>
              <a:t>ტერიტორიის</a:t>
            </a:r>
            <a:r>
              <a:rPr lang="en-US" b="1" dirty="0">
                <a:solidFill>
                  <a:schemeClr val="tx1"/>
                </a:solidFill>
                <a:latin typeface="Sylfaen" pitchFamily="18" charset="0"/>
              </a:rPr>
              <a:t> </a:t>
            </a:r>
            <a:r>
              <a:rPr lang="en-US" b="1" dirty="0">
                <a:solidFill>
                  <a:schemeClr val="tx1"/>
                </a:solidFill>
                <a:latin typeface="Sylfaen" pitchFamily="18" charset="0"/>
              </a:rPr>
              <a:t>შერჩევის</a:t>
            </a:r>
            <a:r>
              <a:rPr lang="en-US" b="1" dirty="0">
                <a:solidFill>
                  <a:schemeClr val="tx1"/>
                </a:solidFill>
                <a:latin typeface="Sylfaen" pitchFamily="18" charset="0"/>
              </a:rPr>
              <a:t> </a:t>
            </a:r>
            <a:r>
              <a:rPr lang="en-US" b="1" dirty="0">
                <a:solidFill>
                  <a:schemeClr val="tx1"/>
                </a:solidFill>
                <a:latin typeface="Sylfaen" pitchFamily="18" charset="0"/>
              </a:rPr>
              <a:t>ალტერნატივები</a:t>
            </a:r>
            <a:endParaRPr lang="ka-GE" b="1" dirty="0">
              <a:solidFill>
                <a:schemeClr val="tx1"/>
              </a:solidFill>
              <a:latin typeface="Sylfaen" pitchFamily="18" charset="0"/>
            </a:endParaRPr>
          </a:p>
          <a:p>
            <a:pPr lvl="0" algn="just">
              <a:buClr>
                <a:srgbClr val="90C226"/>
              </a:buClr>
            </a:pPr>
            <a:r>
              <a:rPr lang="en-US" b="1" dirty="0">
                <a:solidFill>
                  <a:schemeClr val="tx1"/>
                </a:solidFill>
                <a:latin typeface="Sylfaen" pitchFamily="18" charset="0"/>
              </a:rPr>
              <a:t>ტექნოლოგიური</a:t>
            </a:r>
            <a:r>
              <a:rPr lang="en-US" b="1" dirty="0">
                <a:solidFill>
                  <a:schemeClr val="tx1"/>
                </a:solidFill>
                <a:latin typeface="Sylfaen" pitchFamily="18" charset="0"/>
              </a:rPr>
              <a:t> </a:t>
            </a:r>
            <a:r>
              <a:rPr lang="en-US" b="1" dirty="0">
                <a:solidFill>
                  <a:schemeClr val="tx1"/>
                </a:solidFill>
                <a:latin typeface="Sylfaen" pitchFamily="18" charset="0"/>
              </a:rPr>
              <a:t>ალტერნატივ</a:t>
            </a:r>
            <a:r>
              <a:rPr lang="ka-GE" b="1" dirty="0">
                <a:solidFill>
                  <a:schemeClr val="tx1"/>
                </a:solidFill>
                <a:latin typeface="Sylfaen" pitchFamily="18" charset="0"/>
              </a:rPr>
              <a:t>ები</a:t>
            </a:r>
          </a:p>
          <a:p>
            <a:pPr lvl="0" algn="just">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lvl="0" algn="ctr">
              <a:buClr>
                <a:srgbClr val="90C226"/>
              </a:buClr>
            </a:pPr>
            <a:endParaRPr lang="ka-GE" b="1" dirty="0">
              <a:solidFill>
                <a:prstClr val="black">
                  <a:lumMod val="75000"/>
                  <a:lumOff val="25000"/>
                </a:prstClr>
              </a:solidFill>
            </a:endParaRPr>
          </a:p>
          <a:p>
            <a:pPr marL="0" indent="0" algn="ctr">
              <a:buNone/>
            </a:pPr>
            <a:endParaRPr lang="ka-GE" dirty="0" smtClean="0"/>
          </a:p>
        </p:txBody>
      </p:sp>
    </p:spTree>
    <p:extLst>
      <p:ext uri="{BB962C8B-B14F-4D97-AF65-F5344CB8AC3E}">
        <p14:creationId xmlns:p14="http://schemas.microsoft.com/office/powerpoint/2010/main" xmlns="" val="1829439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425"/>
            <a:ext cx="8596668" cy="762000"/>
          </a:xfrm>
        </p:spPr>
        <p:txBody>
          <a:bodyPr>
            <a:normAutofit/>
          </a:bodyPr>
          <a:lstStyle/>
          <a:p>
            <a:r>
              <a:rPr lang="ka-GE" sz="3200" b="1" dirty="0"/>
              <a:t>არაქმედების (ნულოვანი) ალტერნატივა</a:t>
            </a:r>
            <a:endParaRPr lang="en-US" sz="3200" dirty="0"/>
          </a:p>
        </p:txBody>
      </p:sp>
      <p:sp>
        <p:nvSpPr>
          <p:cNvPr id="3" name="Content Placeholder 2"/>
          <p:cNvSpPr>
            <a:spLocks noGrp="1"/>
          </p:cNvSpPr>
          <p:nvPr>
            <p:ph idx="1"/>
          </p:nvPr>
        </p:nvSpPr>
        <p:spPr>
          <a:xfrm>
            <a:off x="677334" y="1114425"/>
            <a:ext cx="9166754" cy="5386388"/>
          </a:xfrm>
        </p:spPr>
        <p:txBody>
          <a:bodyPr>
            <a:normAutofit/>
          </a:bodyPr>
          <a:lstStyle/>
          <a:p>
            <a:pPr algn="just"/>
            <a:r>
              <a:rPr lang="ka-GE" dirty="0">
                <a:solidFill>
                  <a:schemeClr val="tx1"/>
                </a:solidFill>
              </a:rPr>
              <a:t>საქართველოს საავტომობილო გზების ევროპულ სტანდარტებთან მიახლოება ქვეყნის ერთ-ერთი მთავარი გამოწვევაა. მიუხედავად იმისა, რომ ბოლო წლების განმავლობაში ამ სფეროში საკმაოდ მნიშვნელოვანი ინვესტიციები განხორციელდა, ქვეყნის საგზაო ინფრასტრუქტურა განვითარებული მსოფლიოს სტანდარტებისგან კვლავ საკმოად დაცილებულია.</a:t>
            </a:r>
            <a:endParaRPr lang="ka-GE" dirty="0" smtClean="0">
              <a:solidFill>
                <a:schemeClr val="tx1"/>
              </a:solidFill>
            </a:endParaRPr>
          </a:p>
          <a:p>
            <a:pPr algn="just"/>
            <a:r>
              <a:rPr lang="ka-GE" dirty="0" smtClean="0">
                <a:solidFill>
                  <a:schemeClr val="tx1"/>
                </a:solidFill>
              </a:rPr>
              <a:t>არაქმედების </a:t>
            </a:r>
            <a:r>
              <a:rPr lang="ka-GE" dirty="0">
                <a:solidFill>
                  <a:schemeClr val="tx1"/>
                </a:solidFill>
              </a:rPr>
              <a:t>ალტერნატივა, ანუ პროექტის განხორციელების ნულოვანი ვარიანტი გამოიწვევს დიდ დატვირთვას ადგილობრივ გზებზე, სადაც მოძრაობის ინტენსივობა ჯერჯერობით ასატანია, მაგრამ მოსალოდნელია მდგომარეობის უფრო და უფრო გაუარესება. შესწავლის შედეგად დადგინდა, რომ პროექტის განუხორციელებლობა უარყოფილი უნდა ყოფილიყო, ვინაიდან იგი შეინარჩუნებს არსებულ უარყოფით ტენდენციას და ვერ უზრუნველყოფს გაზრდილი სატრანსპორტო მოძრაობის უზრუნველყოფას, ამასთან რეგიონის ინფრასტრუქტურის და სოციალურ-ეკონომიკური მდგომარეობის გაუმჯობესების გათვალისწინებით(საწარმოში </a:t>
            </a:r>
            <a:r>
              <a:rPr lang="ka-GE" dirty="0" smtClean="0">
                <a:solidFill>
                  <a:schemeClr val="tx1"/>
                </a:solidFill>
              </a:rPr>
              <a:t>დასაქმებული </a:t>
            </a:r>
            <a:r>
              <a:rPr lang="ka-GE" dirty="0">
                <a:solidFill>
                  <a:schemeClr val="tx1"/>
                </a:solidFill>
              </a:rPr>
              <a:t>იქნება 15 ადამიანი), არაქმედების ალტერნატივა უარყოფილი იქნა. </a:t>
            </a:r>
            <a:endParaRPr lang="en-US" dirty="0">
              <a:solidFill>
                <a:schemeClr val="tx1"/>
              </a:solidFill>
            </a:endParaRPr>
          </a:p>
        </p:txBody>
      </p:sp>
    </p:spTree>
    <p:extLst>
      <p:ext uri="{BB962C8B-B14F-4D97-AF65-F5344CB8AC3E}">
        <p14:creationId xmlns:p14="http://schemas.microsoft.com/office/powerpoint/2010/main" xmlns="" val="155720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5" y="249836"/>
            <a:ext cx="8596668" cy="1320800"/>
          </a:xfrm>
        </p:spPr>
        <p:txBody>
          <a:bodyPr>
            <a:normAutofit/>
          </a:bodyPr>
          <a:lstStyle/>
          <a:p>
            <a:r>
              <a:rPr lang="ka-GE" sz="2800" b="1" dirty="0"/>
              <a:t>საწარმოს განთავსების ალტერნატივები</a:t>
            </a:r>
            <a:endParaRPr lang="en-US" sz="2800" dirty="0"/>
          </a:p>
        </p:txBody>
      </p:sp>
      <p:sp>
        <p:nvSpPr>
          <p:cNvPr id="3" name="Content Placeholder 2"/>
          <p:cNvSpPr>
            <a:spLocks noGrp="1"/>
          </p:cNvSpPr>
          <p:nvPr>
            <p:ph idx="1"/>
          </p:nvPr>
        </p:nvSpPr>
        <p:spPr>
          <a:xfrm>
            <a:off x="209862" y="906072"/>
            <a:ext cx="9588190" cy="5951928"/>
          </a:xfrm>
        </p:spPr>
        <p:txBody>
          <a:bodyPr>
            <a:noAutofit/>
          </a:bodyPr>
          <a:lstStyle/>
          <a:p>
            <a:pPr indent="17463" algn="just">
              <a:buNone/>
            </a:pPr>
            <a:r>
              <a:rPr lang="ka-GE" b="1" dirty="0">
                <a:solidFill>
                  <a:schemeClr val="tx1"/>
                </a:solidFill>
              </a:rPr>
              <a:t>შერჩეული ტერიტორიის უპირატესობა სხვა, ნებისმიერ ალტერნატიულ </a:t>
            </a:r>
            <a:r>
              <a:rPr lang="ka-GE" b="1" dirty="0" smtClean="0">
                <a:solidFill>
                  <a:schemeClr val="tx1"/>
                </a:solidFill>
              </a:rPr>
              <a:t>ვარიანტებთან შედარებით </a:t>
            </a:r>
            <a:r>
              <a:rPr lang="ka-GE" b="1" dirty="0">
                <a:solidFill>
                  <a:schemeClr val="tx1"/>
                </a:solidFill>
              </a:rPr>
              <a:t>შემდეგია</a:t>
            </a:r>
            <a:r>
              <a:rPr lang="ka-GE" dirty="0">
                <a:solidFill>
                  <a:schemeClr val="tx1"/>
                </a:solidFill>
              </a:rPr>
              <a:t>:</a:t>
            </a:r>
            <a:endParaRPr lang="en-US" dirty="0">
              <a:solidFill>
                <a:schemeClr val="tx1"/>
              </a:solidFill>
            </a:endParaRPr>
          </a:p>
          <a:p>
            <a:pPr algn="just"/>
            <a:r>
              <a:rPr lang="ka-GE" dirty="0" smtClean="0">
                <a:solidFill>
                  <a:schemeClr val="tx1"/>
                </a:solidFill>
              </a:rPr>
              <a:t>ასფალტის </a:t>
            </a:r>
            <a:r>
              <a:rPr lang="ka-GE" dirty="0">
                <a:solidFill>
                  <a:schemeClr val="tx1"/>
                </a:solidFill>
              </a:rPr>
              <a:t>მწარმოებელი საწარმოს მოწყობა იგეგმება ტერიტორიაზე, სადაც უკვე არსებობს მშენებელი კომპანიის შესაბამისი ინფრასტრუქტურა გზის მშენებლობის ინრასტრუქტურის (ბეტონის მწარმოებელი საწარმო, ავტოსადგომი, ჭაბურღილი, მისასვლელი გზა, ელექტრომომარაგება და სხვ) სახით;</a:t>
            </a:r>
            <a:endParaRPr lang="en-US" dirty="0">
              <a:solidFill>
                <a:schemeClr val="tx1"/>
              </a:solidFill>
            </a:endParaRPr>
          </a:p>
          <a:p>
            <a:pPr algn="just"/>
            <a:r>
              <a:rPr lang="ka-GE" dirty="0">
                <a:solidFill>
                  <a:schemeClr val="tx1"/>
                </a:solidFill>
              </a:rPr>
              <a:t> </a:t>
            </a:r>
            <a:r>
              <a:rPr lang="ka-GE" dirty="0" smtClean="0">
                <a:solidFill>
                  <a:schemeClr val="tx1"/>
                </a:solidFill>
              </a:rPr>
              <a:t>შერჩეული </a:t>
            </a:r>
            <a:r>
              <a:rPr lang="ka-GE" dirty="0">
                <a:solidFill>
                  <a:schemeClr val="tx1"/>
                </a:solidFill>
              </a:rPr>
              <a:t>ტერიტორია  განთავსებულია მშენებარე გზის აღნიშნული მონაკვეთის </a:t>
            </a:r>
            <a:r>
              <a:rPr lang="ka-GE" dirty="0" smtClean="0">
                <a:solidFill>
                  <a:schemeClr val="tx1"/>
                </a:solidFill>
              </a:rPr>
              <a:t>მიმდებარედ, </a:t>
            </a:r>
            <a:r>
              <a:rPr lang="ka-GE" dirty="0">
                <a:solidFill>
                  <a:schemeClr val="tx1"/>
                </a:solidFill>
              </a:rPr>
              <a:t>რაც უდაოდ დადებით ფაქტორს წარმოადგენს,  რადგან საწარმოს  წარმოებული პროდუქციის  ტრანსპორტირება მოხდება მშენებარე გზის გამოყენებით, რაც შეამცირებს მოსახლეობაში მძიმე ტექნიკის გადაადგილებისას წარმოშობილ ხმაურს და დასახლებულ ტერიტორიაზე  საწვავის წვისას ატმოსფერულ ჰაერში გაფრქვეულ მავნე ნივთიერებების გავრცელებას;     </a:t>
            </a:r>
            <a:endParaRPr lang="en-US" dirty="0">
              <a:solidFill>
                <a:schemeClr val="tx1"/>
              </a:solidFill>
            </a:endParaRPr>
          </a:p>
          <a:p>
            <a:pPr algn="just"/>
            <a:r>
              <a:rPr lang="ka-GE" dirty="0" smtClean="0">
                <a:solidFill>
                  <a:schemeClr val="tx1"/>
                </a:solidFill>
              </a:rPr>
              <a:t>გამოცდილება </a:t>
            </a:r>
            <a:r>
              <a:rPr lang="ka-GE" dirty="0">
                <a:solidFill>
                  <a:schemeClr val="tx1"/>
                </a:solidFill>
              </a:rPr>
              <a:t>გვიჩვენებს, რომ ასეთი პროფილის და წარმადობის საწარმოების ექსპლუატაციისას გარემოში განხორციელებული ემისიები უახლოეს მოსახლეობამდე  ანალოგიური დაშორების შემთხვევებში შემარბილებელი ღონისძიებების განხორციელების პირობებით, არ წარმოადგენს საშუალო ან მაღალი ინტენსივობის ემისიებს, რაც დასაბუთებული იქნება შესაბამისი კვლევებით. </a:t>
            </a:r>
            <a:endParaRPr lang="en-US" dirty="0">
              <a:solidFill>
                <a:schemeClr val="tx1"/>
              </a:solidFill>
            </a:endParaRPr>
          </a:p>
        </p:txBody>
      </p:sp>
    </p:spTree>
    <p:extLst>
      <p:ext uri="{BB962C8B-B14F-4D97-AF65-F5344CB8AC3E}">
        <p14:creationId xmlns:p14="http://schemas.microsoft.com/office/powerpoint/2010/main" xmlns="" val="32322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359764" y="1357313"/>
            <a:ext cx="9484324" cy="5143500"/>
          </a:xfrm>
        </p:spPr>
        <p:txBody>
          <a:bodyPr>
            <a:normAutofit/>
          </a:bodyPr>
          <a:lstStyle/>
          <a:p>
            <a:pPr algn="just"/>
            <a:r>
              <a:rPr lang="ka-GE" dirty="0">
                <a:solidFill>
                  <a:schemeClr val="tx1"/>
                </a:solidFill>
              </a:rPr>
              <a:t>საწარმოში დაგეგმილია გერმანული წარმოების ,,LINTEK CSD1500”   ასფალტის დანადგარის ექსპლუატაციაში შეყვანა.  შემოთავაზებული ტექნოლოგია აპრობირებულია მსოფლიოს წამყვან ქვეყნებში და გარემოსდაცვითი თვალსაზრისით წარმოადგენს ერთ-ერთი საუკეთესო ტექნოლოგიას, რადგან ხასიათდება  გარემოში უმნიშვნელო  ემისიებით. საწარმო მობილურია, მისი განთავსება არ მოითხოვს მნიშვნელოვანი მასშტაბის სამშენებლო სამუშაოების წარმოებას და შესაძლოა მისი მოთხოვნილების მიხედვით გადაადგილება. </a:t>
            </a:r>
            <a:endParaRPr lang="ka-GE" dirty="0" smtClean="0">
              <a:solidFill>
                <a:schemeClr val="tx1"/>
              </a:solidFill>
            </a:endParaRPr>
          </a:p>
          <a:p>
            <a:pPr algn="just"/>
            <a:r>
              <a:rPr lang="ka-GE" dirty="0">
                <a:solidFill>
                  <a:schemeClr val="tx1"/>
                </a:solidFill>
              </a:rPr>
              <a:t>საწარმო აღჭურვილია თანამედროვე ტექნოლოგიის შესაბამისი აირგამწმენდი დანადგარებით, რასაც მინიმუმამდე დაყავს ატმოსფერული ჰაერის დაბინძურების ხარისხი. გარემოსდაცვითი და ეკონომიკური თვალსაზრისით უაღრესად მნიშვნელოვანია ასფალტის ქარხნის მუშაობის უნარჩენო ტექნოლოგია, რომელიც სრულად უზრუნველყოფს ნარჩენების ტექნოლოგიურ ციკლში დაბრუნებას, რითიც მინიმუმამდე მცირდება პროდუქციის დამზადებისთვის საჭირო ნედლეულის დანაკარგი და მათი მოხვედრის ალბათობა ბუნებრივ გარემოში</a:t>
            </a:r>
            <a:r>
              <a:rPr lang="ka-GE" dirty="0" smtClean="0">
                <a:solidFill>
                  <a:schemeClr val="tx1"/>
                </a:solidFill>
              </a:rPr>
              <a:t>;</a:t>
            </a:r>
          </a:p>
          <a:p>
            <a:pPr algn="just"/>
            <a:r>
              <a:rPr lang="ka-GE" dirty="0" smtClean="0">
                <a:solidFill>
                  <a:schemeClr val="tx1"/>
                </a:solidFill>
              </a:rPr>
              <a:t>აღნიშნული </a:t>
            </a:r>
            <a:r>
              <a:rPr lang="ka-GE" dirty="0">
                <a:solidFill>
                  <a:schemeClr val="tx1"/>
                </a:solidFill>
              </a:rPr>
              <a:t>პარამეტრების გათვალისწინებით, სხვა ტექნოლოგიური ალტერნატივები  არ განიხილება. </a:t>
            </a:r>
            <a:endParaRPr lang="en-US" dirty="0">
              <a:solidFill>
                <a:schemeClr val="tx1"/>
              </a:solidFill>
            </a:endParaRPr>
          </a:p>
        </p:txBody>
      </p:sp>
    </p:spTree>
    <p:extLst>
      <p:ext uri="{BB962C8B-B14F-4D97-AF65-F5344CB8AC3E}">
        <p14:creationId xmlns:p14="http://schemas.microsoft.com/office/powerpoint/2010/main" xmlns="" val="40648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a:bodyPr>
          <a:lstStyle/>
          <a:p>
            <a:pPr algn="ctr"/>
            <a:r>
              <a:rPr lang="ka-GE" sz="2800" b="1" dirty="0" smtClean="0"/>
              <a:t>გარემოზე მოსალოდნელი ზემოქმედება</a:t>
            </a:r>
            <a:endParaRPr lang="en-US" sz="2800" dirty="0"/>
          </a:p>
        </p:txBody>
      </p:sp>
      <p:sp>
        <p:nvSpPr>
          <p:cNvPr id="3" name="Content Placeholder 2"/>
          <p:cNvSpPr>
            <a:spLocks noGrp="1"/>
          </p:cNvSpPr>
          <p:nvPr>
            <p:ph idx="1"/>
          </p:nvPr>
        </p:nvSpPr>
        <p:spPr>
          <a:xfrm>
            <a:off x="677334" y="1276350"/>
            <a:ext cx="8596668" cy="4765013"/>
          </a:xfrm>
        </p:spPr>
        <p:txBody>
          <a:bodyPr>
            <a:normAutofit/>
          </a:bodyPr>
          <a:lstStyle/>
          <a:p>
            <a:pPr fontAlgn="t"/>
            <a:r>
              <a:rPr lang="en-US" b="1" dirty="0">
                <a:latin typeface="Sylfaen" pitchFamily="18" charset="0"/>
              </a:rPr>
              <a:t>ატმოსფერულ</a:t>
            </a:r>
            <a:r>
              <a:rPr lang="en-US" b="1" dirty="0">
                <a:latin typeface="Sylfaen" pitchFamily="18" charset="0"/>
              </a:rPr>
              <a:t> </a:t>
            </a:r>
            <a:r>
              <a:rPr lang="en-US" b="1" dirty="0">
                <a:latin typeface="Sylfaen" pitchFamily="18" charset="0"/>
              </a:rPr>
              <a:t>ჰაერში</a:t>
            </a:r>
            <a:r>
              <a:rPr lang="en-US" b="1" dirty="0">
                <a:latin typeface="Sylfaen" pitchFamily="18" charset="0"/>
              </a:rPr>
              <a:t> </a:t>
            </a:r>
            <a:r>
              <a:rPr lang="en-US" b="1" dirty="0">
                <a:latin typeface="Sylfaen" pitchFamily="18" charset="0"/>
              </a:rPr>
              <a:t>მავნე</a:t>
            </a:r>
            <a:r>
              <a:rPr lang="en-US" b="1" dirty="0">
                <a:latin typeface="Sylfaen" pitchFamily="18" charset="0"/>
              </a:rPr>
              <a:t> </a:t>
            </a:r>
            <a:r>
              <a:rPr lang="en-US" b="1" dirty="0">
                <a:latin typeface="Sylfaen" pitchFamily="18" charset="0"/>
              </a:rPr>
              <a:t>ნივთიერებების</a:t>
            </a:r>
            <a:r>
              <a:rPr lang="en-US" b="1" dirty="0">
                <a:latin typeface="Sylfaen" pitchFamily="18" charset="0"/>
              </a:rPr>
              <a:t> </a:t>
            </a:r>
            <a:r>
              <a:rPr lang="en-US" b="1" dirty="0">
                <a:latin typeface="Sylfaen" pitchFamily="18" charset="0"/>
              </a:rPr>
              <a:t>გავრცელება</a:t>
            </a:r>
            <a:endParaRPr lang="en-US" dirty="0">
              <a:latin typeface="Sylfaen" pitchFamily="18" charset="0"/>
            </a:endParaRPr>
          </a:p>
          <a:p>
            <a:pPr fontAlgn="t"/>
            <a:r>
              <a:rPr lang="de-DE" b="1" dirty="0">
                <a:latin typeface="Sylfaen" pitchFamily="18" charset="0"/>
              </a:rPr>
              <a:t>ხმაურის გავრცელება</a:t>
            </a:r>
            <a:endParaRPr lang="en-US" dirty="0">
              <a:latin typeface="Sylfaen" pitchFamily="18" charset="0"/>
            </a:endParaRPr>
          </a:p>
          <a:p>
            <a:pPr fontAlgn="t"/>
            <a:r>
              <a:rPr lang="ka-GE" b="1" dirty="0">
                <a:latin typeface="Sylfaen" pitchFamily="18" charset="0"/>
              </a:rPr>
              <a:t>ნიადაგის ხარისხის გაუარესება</a:t>
            </a:r>
            <a:endParaRPr lang="en-US" dirty="0">
              <a:latin typeface="Sylfaen" pitchFamily="18" charset="0"/>
            </a:endParaRPr>
          </a:p>
          <a:p>
            <a:pPr fontAlgn="t"/>
            <a:r>
              <a:rPr lang="ka-GE" b="1" dirty="0">
                <a:latin typeface="Sylfaen" pitchFamily="18" charset="0"/>
              </a:rPr>
              <a:t>ზემოქმედება ზედაპირული წყლების ხარისხზე</a:t>
            </a:r>
            <a:endParaRPr lang="en-US" dirty="0">
              <a:latin typeface="Sylfaen" pitchFamily="18" charset="0"/>
            </a:endParaRPr>
          </a:p>
          <a:p>
            <a:pPr fontAlgn="t"/>
            <a:r>
              <a:rPr lang="ka-GE" b="1" dirty="0" smtClean="0">
                <a:latin typeface="Sylfaen" pitchFamily="18" charset="0"/>
              </a:rPr>
              <a:t>ნარჩენების წარმოქმნა</a:t>
            </a:r>
          </a:p>
          <a:p>
            <a:pPr fontAlgn="t"/>
            <a:r>
              <a:rPr lang="ka-GE" b="1" dirty="0">
                <a:latin typeface="Sylfaen" pitchFamily="18" charset="0"/>
              </a:rPr>
              <a:t>ზემოქმედება სატრანსპორტო ნაკადებზე</a:t>
            </a:r>
            <a:endParaRPr lang="en-US" dirty="0">
              <a:latin typeface="Sylfaen" pitchFamily="18" charset="0"/>
            </a:endParaRPr>
          </a:p>
          <a:p>
            <a:pPr fontAlgn="t"/>
            <a:r>
              <a:rPr lang="ka-GE" b="1" dirty="0">
                <a:latin typeface="Sylfaen" pitchFamily="18" charset="0"/>
              </a:rPr>
              <a:t>ადგილობრივი მაცხოვრებლების ჯანმრთელობაზე მოსალოდნელი </a:t>
            </a:r>
            <a:r>
              <a:rPr lang="ka-GE" b="1" dirty="0" smtClean="0">
                <a:latin typeface="Sylfaen" pitchFamily="18" charset="0"/>
              </a:rPr>
              <a:t>ზემოქმედება, მოსახლეობის შეწუხება;</a:t>
            </a:r>
            <a:endParaRPr lang="en-US" dirty="0">
              <a:latin typeface="Sylfaen" pitchFamily="18" charset="0"/>
            </a:endParaRPr>
          </a:p>
          <a:p>
            <a:pPr fontAlgn="t"/>
            <a:endParaRPr lang="en-US" dirty="0"/>
          </a:p>
          <a:p>
            <a:endParaRPr lang="en-US" dirty="0"/>
          </a:p>
        </p:txBody>
      </p:sp>
    </p:spTree>
    <p:extLst>
      <p:ext uri="{BB962C8B-B14F-4D97-AF65-F5344CB8AC3E}">
        <p14:creationId xmlns:p14="http://schemas.microsoft.com/office/powerpoint/2010/main" xmlns="" val="305687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საწარმოს ფუნქციონირების პროცესში  ადგილი აქვს საწარმოს უბნებზე მავნე ნივთიერებათა წარმოქმნას და გაფრქვევას ატმოსფეროში.   გაფრქვევის წყაროებს წარმოადგენენ: </a:t>
            </a:r>
            <a:endParaRPr lang="en-US" dirty="0"/>
          </a:p>
          <a:p>
            <a:pPr algn="just"/>
            <a:r>
              <a:rPr lang="ka-GE" dirty="0" smtClean="0"/>
              <a:t>საშრობი </a:t>
            </a:r>
            <a:r>
              <a:rPr lang="ka-GE" dirty="0"/>
              <a:t>დოლი;  ბიტუმსაცავები;   დიზელის საწვავის რეზერვუარი, მინერალური ფხვნილის სილოსი; ინერტული მასალების  ნედლეულის საწყობში  დაყრის ადგილი; ნედლეულის საწყობი; ინერტული მასალების საშრობი დოლის ბუნკერებში ჩაყრის ადგილი; ლენტური ტრანსპორტიორები; ბეტონშემრევის ბუნკერში ჩაყრის ადგილი; ინერტული მასალების და ცემენტის  ბეტონშემრევში ჩაყრის ადგილი; ცემენტის სილოსები;  ავტოგასამართი სადგური; მექანიკური საამქრო.</a:t>
            </a:r>
            <a:endParaRPr lang="en-US" dirty="0"/>
          </a:p>
          <a:p>
            <a:pPr algn="just"/>
            <a:r>
              <a:rPr lang="ka-GE" dirty="0"/>
              <a:t>ჰაერში გაფრქვეულ მავნე ნივთიერებებს წარმოადგენენ: ინერტული მასალის მტვერი, ცემენტის მტვერი, აზოტის დიოქსიდი, ნახშირჟანგი, გოგირდოვანი ანჰიდრიდი; მტვერი(ჭვარტლი); ნაჯერი ნახშირწყალბადები, მანგანუმი და მისი შენაერთები, ქრომის ოქსიდი; ნახშირორჟანგი.</a:t>
            </a:r>
            <a:endParaRPr lang="en-US" dirty="0"/>
          </a:p>
          <a:p>
            <a:endParaRPr lang="en-US" dirty="0"/>
          </a:p>
        </p:txBody>
      </p:sp>
    </p:spTree>
    <p:extLst>
      <p:ext uri="{BB962C8B-B14F-4D97-AF65-F5344CB8AC3E}">
        <p14:creationId xmlns:p14="http://schemas.microsoft.com/office/powerpoint/2010/main" xmlns="" val="414503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562"/>
            <a:ext cx="8596668" cy="1320800"/>
          </a:xfrm>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969962"/>
            <a:ext cx="9166754" cy="5143500"/>
          </a:xfrm>
        </p:spPr>
        <p:txBody>
          <a:bodyPr>
            <a:normAutofit/>
          </a:bodyPr>
          <a:lstStyle/>
          <a:p>
            <a:r>
              <a:rPr lang="ka-GE" dirty="0"/>
              <a:t>საწარმოს ფუნქციონირების პროცესში  ადგილი აქვს საწარმოს უბნებზე მავნე ნივთიერებათა </a:t>
            </a:r>
            <a:r>
              <a:rPr lang="ka-GE" dirty="0" smtClean="0"/>
              <a:t>წარმოქმნას </a:t>
            </a:r>
            <a:r>
              <a:rPr lang="ka-GE" dirty="0"/>
              <a:t>და გაფრქვევას ატმოსფეროში.   </a:t>
            </a:r>
            <a:r>
              <a:rPr lang="ka-GE" dirty="0" smtClean="0"/>
              <a:t>ატმოსფეროში გაფრქვეული მავნე ნივთიერებები იქნება:</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358524960"/>
              </p:ext>
            </p:extLst>
          </p:nvPr>
        </p:nvGraphicFramePr>
        <p:xfrm>
          <a:off x="779490" y="2098619"/>
          <a:ext cx="8019738" cy="4665717"/>
        </p:xfrm>
        <a:graphic>
          <a:graphicData uri="http://schemas.openxmlformats.org/drawingml/2006/table">
            <a:tbl>
              <a:tblPr firstRow="1" firstCol="1" lastRow="1" lastCol="1" bandRow="1" bandCol="1">
                <a:tableStyleId>{5C22544A-7EE6-4342-B048-85BDC9FD1C3A}</a:tableStyleId>
              </a:tblPr>
              <a:tblGrid>
                <a:gridCol w="1462567"/>
                <a:gridCol w="2486361"/>
                <a:gridCol w="1462567"/>
                <a:gridCol w="1170054"/>
                <a:gridCol w="1438189"/>
              </a:tblGrid>
              <a:tr h="524209">
                <a:tc rowSpan="2">
                  <a:txBody>
                    <a:bodyPr/>
                    <a:lstStyle/>
                    <a:p>
                      <a:pPr marL="0" marR="0" algn="just">
                        <a:lnSpc>
                          <a:spcPct val="115000"/>
                        </a:lnSpc>
                        <a:spcBef>
                          <a:spcPts val="0"/>
                        </a:spcBef>
                        <a:spcAft>
                          <a:spcPts val="0"/>
                        </a:spcAft>
                        <a:tabLst>
                          <a:tab pos="342900" algn="l"/>
                        </a:tabLst>
                      </a:pPr>
                      <a:r>
                        <a:rPr lang="ka-GE" sz="1200" dirty="0">
                          <a:effectLst/>
                        </a:rPr>
                        <a:t>კოდი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342900" algn="l"/>
                        </a:tabLst>
                      </a:pPr>
                      <a:r>
                        <a:rPr lang="ka-GE" sz="1200" dirty="0">
                          <a:effectLst/>
                        </a:rPr>
                        <a:t>მავნე ნივთიერებათა დასახელება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tabLst>
                          <a:tab pos="342900" algn="l"/>
                        </a:tabLst>
                      </a:pPr>
                      <a:r>
                        <a:rPr lang="ka-GE" sz="1200" dirty="0">
                          <a:effectLst/>
                        </a:rPr>
                        <a:t>ზღვრულად დასაშვების კონცენტრაცია მგ/მ</a:t>
                      </a:r>
                      <a:r>
                        <a:rPr lang="ka-GE" sz="1200" baseline="300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tabLst>
                          <a:tab pos="342900" algn="l"/>
                        </a:tabLst>
                      </a:pPr>
                      <a:r>
                        <a:rPr lang="ka-GE" sz="1200">
                          <a:effectLst/>
                        </a:rPr>
                        <a:t>მავნე ნივთიერებათა საშიშროების კლასი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928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342900" algn="l"/>
                        </a:tabLst>
                      </a:pPr>
                      <a:r>
                        <a:rPr lang="ka-GE" sz="1200">
                          <a:effectLst/>
                        </a:rPr>
                        <a:t>მაქსიმალური ერთჯერადი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საშუალო დღე-ღამური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r>
              <a:tr h="524209">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2909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ინერტული  მასალის მტვერი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4209">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2908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ცემენტის მტვერი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აზოტის დიოქსიდი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a:t>
                      </a:r>
                      <a:r>
                        <a:rPr lang="en-US" sz="1100" dirty="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აზოტის ოქსიდი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0337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ნახშირჟანგი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0330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გოგირდოვანი ანჰიდრიდი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0328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ჭვარტლი(მტვერი)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2754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ნახშირწყალბადები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ru-RU" sz="1100">
                          <a:effectLst/>
                          <a:latin typeface="Sylfaen" panose="010A0502050306030303" pitchFamily="18" charset="0"/>
                          <a:ea typeface="Times New Roman" panose="02020603050405020304" pitchFamily="18" charset="0"/>
                          <a:cs typeface="Times New Roman" panose="02020603050405020304" pitchFamily="18" charset="0"/>
                        </a:rPr>
                        <a:t>1 </a:t>
                      </a:r>
                      <a:r>
                        <a:rPr lang="ru-RU" sz="1100">
                          <a:effectLst/>
                          <a:latin typeface="Sylfaen" panose="010A0502050306030303" pitchFamily="18" charset="0"/>
                          <a:ea typeface="Times New Roman" panose="02020603050405020304" pitchFamily="18" charset="0"/>
                          <a:cs typeface="Sylfaen" panose="010A0502050306030303" pitchFamily="18" charset="0"/>
                        </a:rPr>
                        <a:t>მგ</a:t>
                      </a:r>
                      <a:r>
                        <a:rPr lang="ru-RU" sz="1100">
                          <a:effectLst/>
                          <a:latin typeface="Sylfaen" panose="010A0502050306030303" pitchFamily="18" charset="0"/>
                          <a:ea typeface="Times New Roman" panose="02020603050405020304" pitchFamily="18" charset="0"/>
                          <a:cs typeface="AcadNusx" pitchFamily="2" charset="0"/>
                        </a:rPr>
                        <a:t>/</a:t>
                      </a:r>
                      <a:r>
                        <a:rPr lang="ru-RU" sz="1100">
                          <a:effectLst/>
                          <a:latin typeface="Sylfaen" panose="010A0502050306030303" pitchFamily="18" charset="0"/>
                          <a:ea typeface="Times New Roman" panose="02020603050405020304" pitchFamily="18" charset="0"/>
                          <a:cs typeface="Sylfaen" panose="010A0502050306030303" pitchFamily="18" charset="0"/>
                        </a:rPr>
                        <a:t>მ</a:t>
                      </a:r>
                      <a:r>
                        <a:rPr lang="ru-RU" sz="1100" baseline="30000">
                          <a:effectLst/>
                          <a:latin typeface="Sylfaen" panose="010A0502050306030303" pitchFamily="18" charset="0"/>
                          <a:ea typeface="Times New Roman" panose="02020603050405020304" pitchFamily="18" charset="0"/>
                          <a:cs typeface="AcadNusx" pitchFamily="2"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0143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მანგანუმის ოქსიდები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l">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        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l">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         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smtClean="0">
                          <a:effectLst/>
                          <a:latin typeface="Sylfaen" panose="010A0502050306030303" pitchFamily="18" charset="0"/>
                          <a:ea typeface="Times New Roman" panose="02020603050405020304" pitchFamily="18" charset="0"/>
                          <a:cs typeface="Times New Roman" panose="02020603050405020304" pitchFamily="18" charset="0"/>
                        </a:rPr>
                        <a:t>  </a:t>
                      </a: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0203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en-US" sz="1100" dirty="0">
                          <a:effectLst/>
                          <a:latin typeface="Sylfaen" panose="010A0502050306030303" pitchFamily="18" charset="0"/>
                          <a:ea typeface="Times New Roman" panose="02020603050405020304" pitchFamily="18" charset="0"/>
                          <a:cs typeface="Times New Roman" panose="02020603050405020304" pitchFamily="18" charset="0"/>
                        </a:rPr>
                        <a:t>Cr</a:t>
                      </a:r>
                      <a:r>
                        <a:rPr lang="en-US" sz="1100" baseline="30000" dirty="0">
                          <a:effectLst/>
                          <a:latin typeface="Sylfaen" panose="010A0502050306030303" pitchFamily="18" charset="0"/>
                          <a:ea typeface="Times New Roman" panose="02020603050405020304" pitchFamily="18"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l">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      </a:t>
                      </a:r>
                      <a:r>
                        <a:rPr lang="ru-RU" sz="11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l">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        </a:t>
                      </a:r>
                      <a:r>
                        <a:rPr lang="ru-RU" sz="1100">
                          <a:effectLst/>
                          <a:latin typeface="Sylfaen" panose="010A0502050306030303" pitchFamily="18" charset="0"/>
                          <a:ea typeface="Times New Roman" panose="02020603050405020304" pitchFamily="18" charset="0"/>
                          <a:cs typeface="Times New Roman" panose="02020603050405020304" pitchFamily="18" charset="0"/>
                        </a:rPr>
                        <a:t>0,0015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100" dirty="0" smtClean="0">
                          <a:effectLst/>
                          <a:latin typeface="Sylfaen" panose="010A0502050306030303" pitchFamily="18" charset="0"/>
                          <a:ea typeface="Times New Roman" panose="02020603050405020304" pitchFamily="18" charset="0"/>
                          <a:cs typeface="Times New Roman" panose="02020603050405020304" pitchFamily="18" charset="0"/>
                        </a:rPr>
                        <a:t>  </a:t>
                      </a:r>
                      <a:r>
                        <a:rPr lang="ru-RU" sz="1100" dirty="0">
                          <a:effectLst/>
                          <a:latin typeface="Sylfaen" panose="010A0502050306030303"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584">
                <a:tc>
                  <a:txBody>
                    <a:bodyPr/>
                    <a:lstStyle/>
                    <a:p>
                      <a:pPr marL="171450" marR="0" algn="ctr">
                        <a:lnSpc>
                          <a:spcPct val="115000"/>
                        </a:lnSpc>
                        <a:spcBef>
                          <a:spcPts val="0"/>
                        </a:spcBef>
                        <a:spcAft>
                          <a:spcPts val="0"/>
                        </a:spcAft>
                        <a:tabLst>
                          <a:tab pos="342900" algn="l"/>
                        </a:tabLst>
                      </a:pPr>
                      <a:r>
                        <a:rPr lang="en-US"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just">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           ნახშირორჟანგი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50592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8125"/>
            <a:ext cx="8596668" cy="1320800"/>
          </a:xfrm>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179882" y="871538"/>
            <a:ext cx="9664206" cy="5769105"/>
          </a:xfrm>
        </p:spPr>
        <p:txBody>
          <a:bodyPr>
            <a:normAutofit fontScale="92500" lnSpcReduction="20000"/>
          </a:bodyPr>
          <a:lstStyle/>
          <a:p>
            <a:pPr>
              <a:buNone/>
            </a:pPr>
            <a:r>
              <a:rPr lang="ka-GE" b="1" dirty="0"/>
              <a:t>ზედაპირულ წყლებზე ზემოქმედებას ადგილი ექნება წარმოშობილი ჩამდინარე  წყლების სახით.</a:t>
            </a:r>
          </a:p>
          <a:p>
            <a:r>
              <a:rPr lang="ka-GE" sz="1900" dirty="0">
                <a:solidFill>
                  <a:schemeClr val="tx1"/>
                </a:solidFill>
              </a:rPr>
              <a:t>ჩამდინარე წყლების კატეგორია შემდეგია:</a:t>
            </a:r>
          </a:p>
          <a:p>
            <a:pPr marL="0" indent="0">
              <a:buNone/>
            </a:pPr>
            <a:r>
              <a:rPr lang="ka-GE" sz="1900" dirty="0" smtClean="0">
                <a:solidFill>
                  <a:schemeClr val="tx1"/>
                </a:solidFill>
              </a:rPr>
              <a:t>        სამეურნეო-საყოფაცხოვრებო </a:t>
            </a:r>
            <a:r>
              <a:rPr lang="ka-GE" sz="1900" dirty="0">
                <a:solidFill>
                  <a:schemeClr val="tx1"/>
                </a:solidFill>
              </a:rPr>
              <a:t>ჩამდინარე წყლები</a:t>
            </a:r>
          </a:p>
          <a:p>
            <a:pPr marL="0" indent="0">
              <a:buNone/>
            </a:pPr>
            <a:r>
              <a:rPr lang="ka-GE" sz="1900" dirty="0" smtClean="0">
                <a:solidFill>
                  <a:schemeClr val="tx1"/>
                </a:solidFill>
              </a:rPr>
              <a:t>        საწარმოო </a:t>
            </a:r>
            <a:r>
              <a:rPr lang="ka-GE" sz="1900" dirty="0">
                <a:solidFill>
                  <a:schemeClr val="tx1"/>
                </a:solidFill>
              </a:rPr>
              <a:t>ჩამდინარე წყლები</a:t>
            </a:r>
          </a:p>
          <a:p>
            <a:pPr marL="0" indent="0">
              <a:buNone/>
            </a:pPr>
            <a:r>
              <a:rPr lang="ka-GE" sz="1900" dirty="0">
                <a:solidFill>
                  <a:schemeClr val="tx1"/>
                </a:solidFill>
              </a:rPr>
              <a:t> </a:t>
            </a:r>
            <a:r>
              <a:rPr lang="ka-GE" sz="1900" dirty="0" smtClean="0">
                <a:solidFill>
                  <a:schemeClr val="tx1"/>
                </a:solidFill>
              </a:rPr>
              <a:t>       სანიაღვრე </a:t>
            </a:r>
            <a:r>
              <a:rPr lang="ka-GE" sz="1900" dirty="0">
                <a:solidFill>
                  <a:schemeClr val="tx1"/>
                </a:solidFill>
              </a:rPr>
              <a:t>ჩამდინარე </a:t>
            </a:r>
            <a:r>
              <a:rPr lang="ka-GE" sz="1900" dirty="0" smtClean="0">
                <a:solidFill>
                  <a:schemeClr val="tx1"/>
                </a:solidFill>
              </a:rPr>
              <a:t>წყლები</a:t>
            </a:r>
          </a:p>
          <a:p>
            <a:pPr algn="just">
              <a:buNone/>
            </a:pPr>
            <a:r>
              <a:rPr lang="ka-GE" sz="1900" dirty="0" smtClean="0">
                <a:solidFill>
                  <a:schemeClr val="tx1"/>
                </a:solidFill>
              </a:rPr>
              <a:t>სწორი </a:t>
            </a:r>
            <a:r>
              <a:rPr lang="ka-GE" sz="1900" dirty="0">
                <a:solidFill>
                  <a:schemeClr val="tx1"/>
                </a:solidFill>
              </a:rPr>
              <a:t>ოპერირების და შემარბილებელი ღონისძიებების გათვალისწინებით ქარხნის ოპერირების პროცესში ზედაპირულ და მიწისქვეშა წყლების ხარისხზე ზემოქმედება, ასევე ზემოქმედება  გრუნტზე  შეიძლება შეფასდეს, როგორც დაბალი  დონის ზემოქმედება.</a:t>
            </a:r>
            <a:r>
              <a:rPr lang="ka-GE" sz="1900" b="1" dirty="0">
                <a:solidFill>
                  <a:schemeClr val="tx1"/>
                </a:solidFill>
              </a:rPr>
              <a:t> </a:t>
            </a:r>
            <a:endParaRPr lang="ka-GE" sz="1900" dirty="0">
              <a:solidFill>
                <a:schemeClr val="tx1"/>
              </a:solidFill>
            </a:endParaRPr>
          </a:p>
          <a:p>
            <a:pPr algn="just"/>
            <a:r>
              <a:rPr lang="ka-GE" sz="1900" dirty="0" smtClean="0">
                <a:solidFill>
                  <a:schemeClr val="tx1"/>
                </a:solidFill>
              </a:rPr>
              <a:t>ხმაურის </a:t>
            </a:r>
            <a:r>
              <a:rPr lang="ka-GE" sz="1900" dirty="0">
                <a:solidFill>
                  <a:schemeClr val="tx1"/>
                </a:solidFill>
              </a:rPr>
              <a:t>გავრცელებასთან დაკავშირებული </a:t>
            </a:r>
            <a:r>
              <a:rPr lang="ka-GE" sz="1900" dirty="0" smtClean="0">
                <a:solidFill>
                  <a:schemeClr val="tx1"/>
                </a:solidFill>
              </a:rPr>
              <a:t>ზემოქმედება - </a:t>
            </a:r>
            <a:r>
              <a:rPr lang="ka-GE" sz="1900" dirty="0">
                <a:solidFill>
                  <a:schemeClr val="tx1"/>
                </a:solidFill>
              </a:rPr>
              <a:t>ხმაურის დონის დასაშვები ნორმის გადაჭარბებას ადგილი ექნება საწარმოს ტერიტორიაზე,     განსაკუთრებით საწარმოს ტერიტორიის აღმოსავლეთ მხარეს. შემარბილებელი </a:t>
            </a:r>
            <a:r>
              <a:rPr lang="ka-GE" sz="1900" dirty="0" smtClean="0">
                <a:solidFill>
                  <a:schemeClr val="tx1"/>
                </a:solidFill>
              </a:rPr>
              <a:t>ღონისძიებების (</a:t>
            </a:r>
            <a:r>
              <a:rPr lang="en-US" sz="1900" dirty="0">
                <a:solidFill>
                  <a:schemeClr val="tx1"/>
                </a:solidFill>
              </a:rPr>
              <a:t>საწარმოში</a:t>
            </a:r>
            <a:r>
              <a:rPr lang="en-US" sz="1900" dirty="0">
                <a:solidFill>
                  <a:schemeClr val="tx1"/>
                </a:solidFill>
              </a:rPr>
              <a:t> </a:t>
            </a:r>
            <a:r>
              <a:rPr lang="en-US" sz="1900" dirty="0">
                <a:solidFill>
                  <a:schemeClr val="tx1"/>
                </a:solidFill>
              </a:rPr>
              <a:t>დასაქმებულთა</a:t>
            </a:r>
            <a:r>
              <a:rPr lang="en-US" sz="1900" dirty="0">
                <a:solidFill>
                  <a:schemeClr val="tx1"/>
                </a:solidFill>
              </a:rPr>
              <a:t> </a:t>
            </a:r>
            <a:r>
              <a:rPr lang="en-US" sz="1900" dirty="0">
                <a:solidFill>
                  <a:schemeClr val="tx1"/>
                </a:solidFill>
              </a:rPr>
              <a:t>ინდივიდუალური</a:t>
            </a:r>
            <a:r>
              <a:rPr lang="en-US" sz="1900" dirty="0">
                <a:solidFill>
                  <a:schemeClr val="tx1"/>
                </a:solidFill>
              </a:rPr>
              <a:t> </a:t>
            </a:r>
            <a:r>
              <a:rPr lang="en-US" sz="1900" dirty="0">
                <a:solidFill>
                  <a:schemeClr val="tx1"/>
                </a:solidFill>
              </a:rPr>
              <a:t>დამცავი</a:t>
            </a:r>
            <a:r>
              <a:rPr lang="en-US" sz="1900" dirty="0">
                <a:solidFill>
                  <a:schemeClr val="tx1"/>
                </a:solidFill>
              </a:rPr>
              <a:t> </a:t>
            </a:r>
            <a:r>
              <a:rPr lang="ka-GE" sz="1900" dirty="0" smtClean="0">
                <a:solidFill>
                  <a:schemeClr val="tx1"/>
                </a:solidFill>
              </a:rPr>
              <a:t>საშუალებებით</a:t>
            </a:r>
            <a:r>
              <a:rPr lang="en-US" sz="1900" dirty="0" smtClean="0">
                <a:solidFill>
                  <a:schemeClr val="tx1"/>
                </a:solidFill>
              </a:rPr>
              <a:t> </a:t>
            </a:r>
            <a:r>
              <a:rPr lang="ka-GE" sz="1900" dirty="0">
                <a:solidFill>
                  <a:schemeClr val="tx1"/>
                </a:solidFill>
              </a:rPr>
              <a:t>- </a:t>
            </a:r>
            <a:r>
              <a:rPr lang="en-US" sz="1900" dirty="0">
                <a:solidFill>
                  <a:schemeClr val="tx1"/>
                </a:solidFill>
              </a:rPr>
              <a:t>სპეციალური</a:t>
            </a:r>
            <a:r>
              <a:rPr lang="en-US" sz="1900" dirty="0">
                <a:solidFill>
                  <a:schemeClr val="tx1"/>
                </a:solidFill>
              </a:rPr>
              <a:t> </a:t>
            </a:r>
            <a:r>
              <a:rPr lang="en-US" sz="1900" dirty="0">
                <a:solidFill>
                  <a:schemeClr val="tx1"/>
                </a:solidFill>
              </a:rPr>
              <a:t>ყურსაცმებით</a:t>
            </a:r>
            <a:r>
              <a:rPr lang="en-US" sz="1900" dirty="0">
                <a:solidFill>
                  <a:schemeClr val="tx1"/>
                </a:solidFill>
              </a:rPr>
              <a:t> </a:t>
            </a:r>
            <a:r>
              <a:rPr lang="en-US" sz="1900" dirty="0">
                <a:solidFill>
                  <a:schemeClr val="tx1"/>
                </a:solidFill>
              </a:rPr>
              <a:t>აღჭურვა</a:t>
            </a:r>
            <a:r>
              <a:rPr lang="en-US" sz="1900" dirty="0">
                <a:solidFill>
                  <a:schemeClr val="tx1"/>
                </a:solidFill>
              </a:rPr>
              <a:t> </a:t>
            </a:r>
            <a:r>
              <a:rPr lang="en-US" sz="1900" dirty="0">
                <a:solidFill>
                  <a:schemeClr val="tx1"/>
                </a:solidFill>
              </a:rPr>
              <a:t>და</a:t>
            </a:r>
            <a:r>
              <a:rPr lang="en-US" sz="1900" dirty="0">
                <a:solidFill>
                  <a:schemeClr val="tx1"/>
                </a:solidFill>
              </a:rPr>
              <a:t> </a:t>
            </a:r>
            <a:r>
              <a:rPr lang="en-US" sz="1900" dirty="0">
                <a:solidFill>
                  <a:schemeClr val="tx1"/>
                </a:solidFill>
              </a:rPr>
              <a:t>მათთვის</a:t>
            </a:r>
            <a:r>
              <a:rPr lang="en-US" sz="1900" dirty="0">
                <a:solidFill>
                  <a:schemeClr val="tx1"/>
                </a:solidFill>
              </a:rPr>
              <a:t> </a:t>
            </a:r>
            <a:r>
              <a:rPr lang="en-US" sz="1900" dirty="0">
                <a:solidFill>
                  <a:schemeClr val="tx1"/>
                </a:solidFill>
              </a:rPr>
              <a:t>შესაბამისი</a:t>
            </a:r>
            <a:r>
              <a:rPr lang="en-US" sz="1900" dirty="0">
                <a:solidFill>
                  <a:schemeClr val="tx1"/>
                </a:solidFill>
              </a:rPr>
              <a:t> </a:t>
            </a:r>
            <a:r>
              <a:rPr lang="en-US" sz="1900" dirty="0">
                <a:solidFill>
                  <a:schemeClr val="tx1"/>
                </a:solidFill>
              </a:rPr>
              <a:t>ინსტრუქტაჟის</a:t>
            </a:r>
            <a:r>
              <a:rPr lang="en-US" sz="1900" dirty="0">
                <a:solidFill>
                  <a:schemeClr val="tx1"/>
                </a:solidFill>
              </a:rPr>
              <a:t> </a:t>
            </a:r>
            <a:r>
              <a:rPr lang="en-US" sz="1900" dirty="0">
                <a:solidFill>
                  <a:schemeClr val="tx1"/>
                </a:solidFill>
              </a:rPr>
              <a:t>პერიოდული</a:t>
            </a:r>
            <a:r>
              <a:rPr lang="en-US" sz="1900" dirty="0">
                <a:solidFill>
                  <a:schemeClr val="tx1"/>
                </a:solidFill>
              </a:rPr>
              <a:t> </a:t>
            </a:r>
            <a:r>
              <a:rPr lang="en-US" sz="1900" dirty="0">
                <a:solidFill>
                  <a:schemeClr val="tx1"/>
                </a:solidFill>
              </a:rPr>
              <a:t>ჩატარება</a:t>
            </a:r>
            <a:r>
              <a:rPr lang="ka-GE" sz="1900" dirty="0">
                <a:solidFill>
                  <a:schemeClr val="tx1"/>
                </a:solidFill>
              </a:rPr>
              <a:t>) გათვალისწინებით, ზემოქმედება შეიძლება ჩაითვალოს საშუალო დონის ზემოქმედებად. </a:t>
            </a:r>
          </a:p>
          <a:p>
            <a:pPr algn="just"/>
            <a:r>
              <a:rPr lang="ka-GE" sz="1900" dirty="0" smtClean="0">
                <a:solidFill>
                  <a:schemeClr val="tx1"/>
                </a:solidFill>
              </a:rPr>
              <a:t>ვიბრაციით </a:t>
            </a:r>
            <a:r>
              <a:rPr lang="ka-GE" sz="1900" dirty="0">
                <a:solidFill>
                  <a:schemeClr val="tx1"/>
                </a:solidFill>
              </a:rPr>
              <a:t>და ელექტრომაგნიტური გამოსხივებით </a:t>
            </a:r>
            <a:r>
              <a:rPr lang="ka-GE" sz="1900" dirty="0" smtClean="0">
                <a:solidFill>
                  <a:schemeClr val="tx1"/>
                </a:solidFill>
              </a:rPr>
              <a:t>გამოწვეულ ზემოქმედებას ადგილი არ ექნება;</a:t>
            </a:r>
            <a:endParaRPr lang="ka-GE" sz="1900" dirty="0">
              <a:solidFill>
                <a:schemeClr val="tx1"/>
              </a:solidFill>
            </a:endParaRPr>
          </a:p>
          <a:p>
            <a:pPr algn="just"/>
            <a:r>
              <a:rPr lang="ka-GE" sz="1900" dirty="0" smtClean="0">
                <a:solidFill>
                  <a:schemeClr val="tx1"/>
                </a:solidFill>
              </a:rPr>
              <a:t>ზემოქმედება </a:t>
            </a:r>
            <a:r>
              <a:rPr lang="ka-GE" sz="1900" dirty="0">
                <a:solidFill>
                  <a:schemeClr val="tx1"/>
                </a:solidFill>
              </a:rPr>
              <a:t>გეოლოგიურ გარემოზე </a:t>
            </a:r>
            <a:r>
              <a:rPr lang="ka-GE" sz="1900" dirty="0" smtClean="0">
                <a:solidFill>
                  <a:schemeClr val="tx1"/>
                </a:solidFill>
              </a:rPr>
              <a:t>- </a:t>
            </a:r>
            <a:r>
              <a:rPr lang="ka-GE" sz="1900" dirty="0">
                <a:solidFill>
                  <a:schemeClr val="tx1"/>
                </a:solidFill>
              </a:rPr>
              <a:t>შემარბილებელი ღონისძიებების გატარების შედეგად ზემოქმედება  ნიადაგზე და გრუნტის ხარისხზე მოსალოდნელი არ იქნება.;</a:t>
            </a:r>
          </a:p>
          <a:p>
            <a:pPr marL="0" indent="0">
              <a:buNone/>
            </a:pPr>
            <a:endParaRPr lang="ka-GE" dirty="0"/>
          </a:p>
        </p:txBody>
      </p:sp>
    </p:spTree>
    <p:extLst>
      <p:ext uri="{BB962C8B-B14F-4D97-AF65-F5344CB8AC3E}">
        <p14:creationId xmlns:p14="http://schemas.microsoft.com/office/powerpoint/2010/main" xmlns="" val="188570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288"/>
            <a:ext cx="8596668" cy="560716"/>
          </a:xfrm>
        </p:spPr>
        <p:txBody>
          <a:bodyPr>
            <a:normAutofit/>
          </a:bodyPr>
          <a:lstStyle/>
          <a:p>
            <a:pPr algn="ctr"/>
            <a:r>
              <a:rPr lang="ka-GE" sz="2400" b="1" dirty="0" smtClean="0">
                <a:solidFill>
                  <a:schemeClr val="tx1"/>
                </a:solidFill>
              </a:rPr>
              <a:t>საკანონმდებლო მოთხოვნები</a:t>
            </a:r>
            <a:endParaRPr lang="en-US" sz="2400" b="1" dirty="0">
              <a:solidFill>
                <a:schemeClr val="tx1"/>
              </a:solidFill>
            </a:endParaRPr>
          </a:p>
        </p:txBody>
      </p:sp>
      <p:sp>
        <p:nvSpPr>
          <p:cNvPr id="3" name="Content Placeholder 2"/>
          <p:cNvSpPr>
            <a:spLocks noGrp="1"/>
          </p:cNvSpPr>
          <p:nvPr>
            <p:ph idx="1"/>
          </p:nvPr>
        </p:nvSpPr>
        <p:spPr>
          <a:xfrm>
            <a:off x="0" y="901249"/>
            <a:ext cx="10194212" cy="5564038"/>
          </a:xfrm>
        </p:spPr>
        <p:txBody>
          <a:bodyPr>
            <a:normAutofit/>
          </a:bodyPr>
          <a:lstStyle/>
          <a:p>
            <a:pPr marL="0" indent="0">
              <a:buNone/>
            </a:pPr>
            <a:r>
              <a:rPr lang="ka-GE" sz="2000" dirty="0" smtClean="0"/>
              <a:t>საქართველოს კანონის ,,გარემოსდაცვითი შეფასების კოდექსი’’-ს მე-10 მუხლის თანახმად გზშ ანგარიში უნდა მოიცავდეს:</a:t>
            </a:r>
            <a:endParaRPr lang="en-US" sz="2000" dirty="0"/>
          </a:p>
          <a:p>
            <a:pPr algn="just"/>
            <a:r>
              <a:rPr lang="ka-GE" sz="2000" dirty="0" smtClean="0"/>
              <a:t>მოკლე ინფორმაციას დაგეგმილი საქმიანობის, მისი </a:t>
            </a:r>
            <a:r>
              <a:rPr lang="ka-GE" sz="2000" dirty="0"/>
              <a:t>განხორციელების </a:t>
            </a:r>
            <a:r>
              <a:rPr lang="ka-GE" sz="2000" dirty="0" smtClean="0"/>
              <a:t>ადგილის, ფიზიკური </a:t>
            </a:r>
            <a:r>
              <a:rPr lang="ka-GE" sz="2000" dirty="0"/>
              <a:t>მახასიათებლების </a:t>
            </a:r>
            <a:r>
              <a:rPr lang="ka-GE" sz="2000" dirty="0" smtClean="0"/>
              <a:t>და ალტერნატივების შესახებ;</a:t>
            </a:r>
          </a:p>
          <a:p>
            <a:pPr algn="just"/>
            <a:r>
              <a:rPr lang="ka-GE" sz="2000" dirty="0" smtClean="0"/>
              <a:t>ზოგად ინფორმაციას </a:t>
            </a:r>
            <a:r>
              <a:rPr lang="ka-GE" sz="2000" dirty="0"/>
              <a:t>დაგეგმილი საქმიანობის განხორციელებით </a:t>
            </a:r>
            <a:r>
              <a:rPr lang="ka-GE" sz="2000" dirty="0" smtClean="0"/>
              <a:t>გარემოზე, ადამიანის ჯანმრთელობაზე, </a:t>
            </a:r>
            <a:r>
              <a:rPr lang="ka-GE" sz="2000" dirty="0"/>
              <a:t>მის სოციალურ გარემოზე, </a:t>
            </a:r>
            <a:r>
              <a:rPr lang="ka-GE" sz="2000" dirty="0" smtClean="0"/>
              <a:t>დაცულ ტერიტორიებზე, კულტურული </a:t>
            </a:r>
            <a:r>
              <a:rPr lang="ka-GE" sz="2000" dirty="0"/>
              <a:t>მემკვიდრეობის ძეგლებზე და სხვა ობიექტზე </a:t>
            </a:r>
            <a:r>
              <a:rPr lang="ka-GE" sz="2000" dirty="0" smtClean="0"/>
              <a:t>შესაძლო </a:t>
            </a:r>
            <a:r>
              <a:rPr lang="ka-GE" sz="2000" dirty="0"/>
              <a:t>ზემოქმედების და მისი სახეების </a:t>
            </a:r>
            <a:r>
              <a:rPr lang="ka-GE" sz="2000" dirty="0" smtClean="0"/>
              <a:t>შესახებ, რომლებიც </a:t>
            </a:r>
            <a:r>
              <a:rPr lang="ka-GE" sz="2000" dirty="0"/>
              <a:t>შესწავლილი იქნება გზშ-ის </a:t>
            </a:r>
            <a:r>
              <a:rPr lang="ka-GE" sz="2000" dirty="0" smtClean="0"/>
              <a:t>პროცესში;</a:t>
            </a:r>
          </a:p>
          <a:p>
            <a:pPr algn="just"/>
            <a:r>
              <a:rPr lang="ka-GE" sz="2000" dirty="0"/>
              <a:t>ინფორმაციას გზშ-ის ანგარიშის მომზადებისთვის </a:t>
            </a:r>
            <a:r>
              <a:rPr lang="ka-GE" sz="2000" dirty="0" smtClean="0"/>
              <a:t>ჩატარებელი </a:t>
            </a:r>
            <a:r>
              <a:rPr lang="ka-GE" sz="2000" dirty="0"/>
              <a:t>საბაზისო/საძიებო კვლევებისა და </a:t>
            </a:r>
            <a:r>
              <a:rPr lang="ka-GE" sz="2000" dirty="0" smtClean="0"/>
              <a:t>საჭირო </a:t>
            </a:r>
            <a:r>
              <a:rPr lang="ka-GE" sz="2000" dirty="0"/>
              <a:t>მეთოდების შესახებ;</a:t>
            </a:r>
          </a:p>
          <a:p>
            <a:pPr algn="just"/>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2000" dirty="0" smtClean="0"/>
              <a:t>შერბილებისათვის.</a:t>
            </a:r>
          </a:p>
          <a:p>
            <a:pPr algn="just"/>
            <a:endParaRPr lang="ka-GE" sz="2000" dirty="0" smtClean="0"/>
          </a:p>
          <a:p>
            <a:endParaRPr lang="ka-GE" sz="2000" dirty="0"/>
          </a:p>
          <a:p>
            <a:pPr marL="0" indent="0">
              <a:buNone/>
            </a:pPr>
            <a:endParaRPr lang="ka-GE" dirty="0"/>
          </a:p>
          <a:p>
            <a:endParaRPr lang="ka-GE" dirty="0" smtClean="0"/>
          </a:p>
        </p:txBody>
      </p:sp>
    </p:spTree>
    <p:extLst>
      <p:ext uri="{BB962C8B-B14F-4D97-AF65-F5344CB8AC3E}">
        <p14:creationId xmlns:p14="http://schemas.microsoft.com/office/powerpoint/2010/main" xmlns="" val="216669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562"/>
            <a:ext cx="8596668" cy="1320800"/>
          </a:xfrm>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885824"/>
            <a:ext cx="9166754" cy="5972175"/>
          </a:xfrm>
        </p:spPr>
        <p:txBody>
          <a:bodyPr>
            <a:normAutofit lnSpcReduction="10000"/>
          </a:bodyPr>
          <a:lstStyle/>
          <a:p>
            <a:pPr algn="just"/>
            <a:r>
              <a:rPr lang="ka-GE" dirty="0" smtClean="0"/>
              <a:t>ზემოქმედება ატმოსფერულ ჰაერზე - </a:t>
            </a:r>
            <a:r>
              <a:rPr lang="ka-GE" dirty="0"/>
              <a:t>წარმოდგენილი გათვლების შედეგების ანალიზი გვიჩვენებს, რომ წარმოების პროცესში  ჰაერში გაფრქვეული მავნე ნივთიერებების კონცენტრაცია უახლოეს დასახლებულ პუნქტთან არ გადააჭარბებს მავნე ნივთიერებათა ზღვრულად დასაშვებ კონცენტრაციას. </a:t>
            </a:r>
            <a:endParaRPr lang="ka-GE" dirty="0" smtClean="0"/>
          </a:p>
          <a:p>
            <a:pPr algn="just"/>
            <a:r>
              <a:rPr lang="ka-GE" dirty="0" smtClean="0"/>
              <a:t>ზემოქმედება </a:t>
            </a:r>
            <a:r>
              <a:rPr lang="ka-GE" dirty="0"/>
              <a:t>ბიოლოგიურ გარემოზე (ფლორა, ფაუნა, დაცული ტერიტორიები)  - </a:t>
            </a:r>
            <a:r>
              <a:rPr lang="en-US" dirty="0"/>
              <a:t>შემარბილებელი</a:t>
            </a:r>
            <a:r>
              <a:rPr lang="en-US" dirty="0"/>
              <a:t> </a:t>
            </a:r>
            <a:r>
              <a:rPr lang="en-US" dirty="0"/>
              <a:t>ღონისძიებები</a:t>
            </a:r>
            <a:r>
              <a:rPr lang="ka-GE" dirty="0"/>
              <a:t>ს გათვალისწინებით, ფლორასა და ფაუნაზე ზემოქმედება შეიძლება შეფასდეს როგორ დაბალი დონის ზემოქმედება.</a:t>
            </a:r>
            <a:endParaRPr lang="en-US" dirty="0"/>
          </a:p>
          <a:p>
            <a:pPr algn="just"/>
            <a:r>
              <a:rPr lang="ka-GE" dirty="0" smtClean="0"/>
              <a:t>ნარჩენების </a:t>
            </a:r>
            <a:r>
              <a:rPr lang="ka-GE" dirty="0"/>
              <a:t>წარმოქმნით და გავრცელებით მოსალოდნელი ზემოქმედება -  ნარჩენების მართვის გეგმით გათვალისწინებული ღონისძიებების შესრულების პირობებში ნარჩენების წარმოქმნით და გავრცელებით გამოწვეული ზემოქმედება  შეიძლება შეფასდეს როგორ დაბალი დონის ზემოქმედება.</a:t>
            </a:r>
            <a:endParaRPr lang="en-US" dirty="0"/>
          </a:p>
          <a:p>
            <a:pPr algn="just"/>
            <a:r>
              <a:rPr lang="ru-RU" dirty="0"/>
              <a:t>ზემოქმედება ვიზუალურ-ლანდშაფტურ </a:t>
            </a:r>
            <a:r>
              <a:rPr lang="ru-RU" dirty="0" smtClean="0"/>
              <a:t>გარემოზე</a:t>
            </a:r>
            <a:r>
              <a:rPr lang="ka-GE" dirty="0" smtClean="0"/>
              <a:t> - </a:t>
            </a:r>
            <a:r>
              <a:rPr lang="ka-GE" dirty="0"/>
              <a:t>შემარბილებელი ღონისძიებების გათვალისწინებით, ზემოქმედება ვიზუალურ-ლანდშაფტურ გარემოზე შეიძლება შეფასდეს, როგორც დაბალი დონის ზემოქმედება.</a:t>
            </a:r>
            <a:endParaRPr lang="ka-GE" dirty="0" smtClean="0"/>
          </a:p>
          <a:p>
            <a:pPr algn="just"/>
            <a:r>
              <a:rPr lang="ka-GE" dirty="0" smtClean="0"/>
              <a:t>ზემოქმედება </a:t>
            </a:r>
            <a:r>
              <a:rPr lang="ka-GE" dirty="0"/>
              <a:t>კულტურულ და არქეოლოგიურ ძეგლებზე - მშენებლობის ეტაპზე შესასრულებელი </a:t>
            </a:r>
            <a:r>
              <a:rPr lang="en-US" dirty="0"/>
              <a:t>მიწის</a:t>
            </a:r>
            <a:r>
              <a:rPr lang="en-US" dirty="0"/>
              <a:t> </a:t>
            </a:r>
            <a:r>
              <a:rPr lang="en-US" dirty="0"/>
              <a:t>სამუშაოების</a:t>
            </a:r>
            <a:r>
              <a:rPr lang="en-US" dirty="0"/>
              <a:t> </a:t>
            </a:r>
            <a:r>
              <a:rPr lang="ka-GE" dirty="0"/>
              <a:t>მასშტაბებიდან გამომდინარე მათი გამოვლენის შემთხვევაში საწარმოს ხელმძღვანელობა ვალდებულია </a:t>
            </a:r>
            <a:r>
              <a:rPr lang="en-US" dirty="0"/>
              <a:t>მოიწვიოს</a:t>
            </a:r>
            <a:r>
              <a:rPr lang="en-US" dirty="0"/>
              <a:t> </a:t>
            </a:r>
            <a:r>
              <a:rPr lang="en-US" dirty="0"/>
              <a:t>ამ</a:t>
            </a:r>
            <a:r>
              <a:rPr lang="en-US" dirty="0"/>
              <a:t> </a:t>
            </a:r>
            <a:r>
              <a:rPr lang="en-US" dirty="0"/>
              <a:t>საქმიანობაზე</a:t>
            </a:r>
            <a:r>
              <a:rPr lang="en-US" dirty="0"/>
              <a:t> </a:t>
            </a:r>
            <a:r>
              <a:rPr lang="en-US" dirty="0"/>
              <a:t>საქართველოს</a:t>
            </a:r>
            <a:r>
              <a:rPr lang="en-US" dirty="0"/>
              <a:t> </a:t>
            </a:r>
            <a:r>
              <a:rPr lang="en-US" dirty="0"/>
              <a:t>კანონმდებლობით</a:t>
            </a:r>
            <a:r>
              <a:rPr lang="en-US" dirty="0"/>
              <a:t> </a:t>
            </a:r>
            <a:r>
              <a:rPr lang="en-US" dirty="0"/>
              <a:t>უფლებამოსილი</a:t>
            </a:r>
            <a:r>
              <a:rPr lang="en-US" dirty="0"/>
              <a:t> </a:t>
            </a:r>
            <a:r>
              <a:rPr lang="en-US" dirty="0"/>
              <a:t>ორგანოს</a:t>
            </a:r>
            <a:r>
              <a:rPr lang="en-US" dirty="0"/>
              <a:t> </a:t>
            </a:r>
            <a:r>
              <a:rPr lang="en-US" dirty="0"/>
              <a:t>სპეციალისტები</a:t>
            </a:r>
            <a:r>
              <a:rPr lang="en-US" dirty="0"/>
              <a:t> </a:t>
            </a:r>
            <a:r>
              <a:rPr lang="en-US" dirty="0"/>
              <a:t>არქეოლოგიური</a:t>
            </a:r>
            <a:r>
              <a:rPr lang="en-US" dirty="0"/>
              <a:t> </a:t>
            </a:r>
            <a:r>
              <a:rPr lang="en-US" dirty="0"/>
              <a:t>ძეგლის</a:t>
            </a:r>
            <a:r>
              <a:rPr lang="en-US" dirty="0"/>
              <a:t> </a:t>
            </a:r>
            <a:r>
              <a:rPr lang="en-US" dirty="0"/>
              <a:t>მნიშვნელობის</a:t>
            </a:r>
            <a:r>
              <a:rPr lang="en-US" dirty="0"/>
              <a:t> </a:t>
            </a:r>
            <a:r>
              <a:rPr lang="en-US" dirty="0"/>
              <a:t>დადგენისა</a:t>
            </a:r>
            <a:r>
              <a:rPr lang="en-US" dirty="0"/>
              <a:t> </a:t>
            </a:r>
            <a:r>
              <a:rPr lang="en-US" dirty="0"/>
              <a:t>და</a:t>
            </a:r>
            <a:r>
              <a:rPr lang="en-US" dirty="0"/>
              <a:t> </a:t>
            </a:r>
            <a:r>
              <a:rPr lang="en-US" dirty="0"/>
              <a:t>სამუშაოების</a:t>
            </a:r>
            <a:r>
              <a:rPr lang="en-US" dirty="0"/>
              <a:t> </a:t>
            </a:r>
            <a:r>
              <a:rPr lang="en-US" dirty="0"/>
              <a:t>გაგრძელების</a:t>
            </a:r>
            <a:r>
              <a:rPr lang="en-US" dirty="0"/>
              <a:t> </a:t>
            </a:r>
            <a:r>
              <a:rPr lang="en-US" dirty="0"/>
              <a:t>თაობაზე</a:t>
            </a:r>
            <a:r>
              <a:rPr lang="en-US" dirty="0"/>
              <a:t> </a:t>
            </a:r>
            <a:r>
              <a:rPr lang="en-US" dirty="0"/>
              <a:t>გადაწყვეტილების</a:t>
            </a:r>
            <a:r>
              <a:rPr lang="en-US" dirty="0"/>
              <a:t> </a:t>
            </a:r>
            <a:r>
              <a:rPr lang="en-US" dirty="0"/>
              <a:t>მიღებისათვის</a:t>
            </a:r>
            <a:r>
              <a:rPr lang="en-US" dirty="0"/>
              <a:t>.  </a:t>
            </a:r>
          </a:p>
          <a:p>
            <a:endParaRPr lang="ka-GE" dirty="0"/>
          </a:p>
        </p:txBody>
      </p:sp>
    </p:spTree>
    <p:extLst>
      <p:ext uri="{BB962C8B-B14F-4D97-AF65-F5344CB8AC3E}">
        <p14:creationId xmlns:p14="http://schemas.microsoft.com/office/powerpoint/2010/main" xmlns="" val="99547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562"/>
            <a:ext cx="8596668" cy="1320800"/>
          </a:xfrm>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885824"/>
            <a:ext cx="9166754" cy="5972175"/>
          </a:xfrm>
        </p:spPr>
        <p:txBody>
          <a:bodyPr>
            <a:normAutofit/>
          </a:bodyPr>
          <a:lstStyle/>
          <a:p>
            <a:pPr algn="just"/>
            <a:r>
              <a:rPr lang="ka-GE" dirty="0" smtClean="0">
                <a:solidFill>
                  <a:schemeClr val="tx1"/>
                </a:solidFill>
              </a:rPr>
              <a:t>ზემოქმედება </a:t>
            </a:r>
            <a:r>
              <a:rPr lang="ka-GE" dirty="0">
                <a:solidFill>
                  <a:schemeClr val="tx1"/>
                </a:solidFill>
              </a:rPr>
              <a:t>სოციალურ-ეკონომიკურ გარემოზე - დადებითი;</a:t>
            </a:r>
          </a:p>
          <a:p>
            <a:pPr algn="just"/>
            <a:r>
              <a:rPr lang="ka-GE" dirty="0">
                <a:solidFill>
                  <a:schemeClr val="tx1"/>
                </a:solidFill>
              </a:rPr>
              <a:t>ზემოქმედება სატრანსპორტო ნაკადებზე - სატრანსპორტო მოძრაობის ნაკადებზე ზემოქმედება შეიძლება შეფასდეს დაბალი დონის ზემოქმედება.</a:t>
            </a:r>
            <a:endParaRPr lang="en-US" dirty="0">
              <a:solidFill>
                <a:schemeClr val="tx1"/>
              </a:solidFill>
            </a:endParaRPr>
          </a:p>
          <a:p>
            <a:pPr algn="just"/>
            <a:r>
              <a:rPr lang="ka-GE" dirty="0" smtClean="0">
                <a:solidFill>
                  <a:schemeClr val="tx1"/>
                </a:solidFill>
              </a:rPr>
              <a:t>ზემოქმედება </a:t>
            </a:r>
            <a:r>
              <a:rPr lang="ka-GE" dirty="0">
                <a:solidFill>
                  <a:schemeClr val="tx1"/>
                </a:solidFill>
              </a:rPr>
              <a:t>ადამიანის ჯანმრთელობაზე და უსაფრთხოებასთან დაკავშირებული რისკები - </a:t>
            </a:r>
            <a:r>
              <a:rPr lang="ka-GE" dirty="0" smtClean="0">
                <a:solidFill>
                  <a:schemeClr val="tx1"/>
                </a:solidFill>
              </a:rPr>
              <a:t>უზრუნველყოფილი იქნება შესაბამისი პრევენცია;</a:t>
            </a:r>
          </a:p>
          <a:p>
            <a:pPr algn="just"/>
            <a:r>
              <a:rPr lang="ka-GE" dirty="0" smtClean="0">
                <a:solidFill>
                  <a:schemeClr val="tx1"/>
                </a:solidFill>
              </a:rPr>
              <a:t>კუმულაციური ზემოქმედება - </a:t>
            </a:r>
            <a:r>
              <a:rPr lang="en-US" dirty="0">
                <a:solidFill>
                  <a:schemeClr val="tx1"/>
                </a:solidFill>
              </a:rPr>
              <a:t>საქმიანობის</a:t>
            </a:r>
            <a:r>
              <a:rPr lang="en-US" dirty="0">
                <a:solidFill>
                  <a:schemeClr val="tx1"/>
                </a:solidFill>
              </a:rPr>
              <a:t> </a:t>
            </a:r>
            <a:r>
              <a:rPr lang="en-US" dirty="0">
                <a:solidFill>
                  <a:schemeClr val="tx1"/>
                </a:solidFill>
              </a:rPr>
              <a:t>სპეციფიკიდან</a:t>
            </a:r>
            <a:r>
              <a:rPr lang="en-US" dirty="0">
                <a:solidFill>
                  <a:schemeClr val="tx1"/>
                </a:solidFill>
              </a:rPr>
              <a:t> </a:t>
            </a:r>
            <a:r>
              <a:rPr lang="en-US" dirty="0">
                <a:solidFill>
                  <a:schemeClr val="tx1"/>
                </a:solidFill>
              </a:rPr>
              <a:t>და</a:t>
            </a:r>
            <a:r>
              <a:rPr lang="en-US" dirty="0">
                <a:solidFill>
                  <a:schemeClr val="tx1"/>
                </a:solidFill>
              </a:rPr>
              <a:t> </a:t>
            </a:r>
            <a:r>
              <a:rPr lang="en-US" dirty="0">
                <a:solidFill>
                  <a:schemeClr val="tx1"/>
                </a:solidFill>
              </a:rPr>
              <a:t>განთავსების</a:t>
            </a:r>
            <a:r>
              <a:rPr lang="en-US" dirty="0">
                <a:solidFill>
                  <a:schemeClr val="tx1"/>
                </a:solidFill>
              </a:rPr>
              <a:t> </a:t>
            </a:r>
            <a:r>
              <a:rPr lang="en-US" dirty="0">
                <a:solidFill>
                  <a:schemeClr val="tx1"/>
                </a:solidFill>
              </a:rPr>
              <a:t>ადგილიდან</a:t>
            </a:r>
            <a:r>
              <a:rPr lang="en-US" dirty="0">
                <a:solidFill>
                  <a:schemeClr val="tx1"/>
                </a:solidFill>
              </a:rPr>
              <a:t> </a:t>
            </a:r>
            <a:r>
              <a:rPr lang="en-US" dirty="0">
                <a:solidFill>
                  <a:schemeClr val="tx1"/>
                </a:solidFill>
              </a:rPr>
              <a:t>გამომდინარე</a:t>
            </a:r>
            <a:r>
              <a:rPr lang="en-US" dirty="0">
                <a:solidFill>
                  <a:schemeClr val="tx1"/>
                </a:solidFill>
              </a:rPr>
              <a:t>, </a:t>
            </a:r>
            <a:r>
              <a:rPr lang="en-US" dirty="0">
                <a:solidFill>
                  <a:schemeClr val="tx1"/>
                </a:solidFill>
              </a:rPr>
              <a:t>კუმულაციურ</a:t>
            </a:r>
            <a:r>
              <a:rPr lang="en-US" dirty="0">
                <a:solidFill>
                  <a:schemeClr val="tx1"/>
                </a:solidFill>
              </a:rPr>
              <a:t> </a:t>
            </a:r>
            <a:r>
              <a:rPr lang="en-US" dirty="0" err="1">
                <a:solidFill>
                  <a:schemeClr val="tx1"/>
                </a:solidFill>
              </a:rPr>
              <a:t>ზემოქმედებ</a:t>
            </a:r>
            <a:r>
              <a:rPr lang="ka-GE" dirty="0">
                <a:solidFill>
                  <a:schemeClr val="tx1"/>
                </a:solidFill>
              </a:rPr>
              <a:t>ა</a:t>
            </a:r>
            <a:r>
              <a:rPr lang="en-US" dirty="0">
                <a:solidFill>
                  <a:schemeClr val="tx1"/>
                </a:solidFill>
              </a:rPr>
              <a:t>ს </a:t>
            </a:r>
            <a:r>
              <a:rPr lang="ka-GE" dirty="0">
                <a:solidFill>
                  <a:schemeClr val="tx1"/>
                </a:solidFill>
              </a:rPr>
              <a:t>ადგილი არ </a:t>
            </a:r>
            <a:r>
              <a:rPr lang="ka-GE" dirty="0" smtClean="0">
                <a:solidFill>
                  <a:schemeClr val="tx1"/>
                </a:solidFill>
              </a:rPr>
              <a:t>ექნება;</a:t>
            </a:r>
          </a:p>
          <a:p>
            <a:pPr algn="just"/>
            <a:r>
              <a:rPr lang="ka-GE" dirty="0">
                <a:solidFill>
                  <a:schemeClr val="tx1"/>
                </a:solidFill>
              </a:rPr>
              <a:t>ტრანსსასაზღვრო </a:t>
            </a:r>
            <a:r>
              <a:rPr lang="ka-GE" dirty="0" smtClean="0">
                <a:solidFill>
                  <a:schemeClr val="tx1"/>
                </a:solidFill>
              </a:rPr>
              <a:t>ზემოქმედება - მოსალოდნელი არ არის;</a:t>
            </a:r>
          </a:p>
          <a:p>
            <a:endParaRPr lang="ka-GE" dirty="0"/>
          </a:p>
        </p:txBody>
      </p:sp>
    </p:spTree>
    <p:extLst>
      <p:ext uri="{BB962C8B-B14F-4D97-AF65-F5344CB8AC3E}">
        <p14:creationId xmlns:p14="http://schemas.microsoft.com/office/powerpoint/2010/main" xmlns="" val="97861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942"/>
            <a:ext cx="9698635" cy="504825"/>
          </a:xfrm>
        </p:spPr>
        <p:txBody>
          <a:bodyPr>
            <a:noAutofit/>
          </a:bodyPr>
          <a:lstStyle/>
          <a:p>
            <a:pPr algn="ctr"/>
            <a:r>
              <a:rPr lang="ka-GE" sz="2000" b="1" dirty="0"/>
              <a:t>გარემოზე მოსალოდნელი შემარბილებელი </a:t>
            </a:r>
            <a:r>
              <a:rPr lang="ka-GE" sz="2000" b="1" dirty="0" smtClean="0"/>
              <a:t>ღონისძიებები (ექსპლუატაციის ეტაპი)</a:t>
            </a:r>
            <a:endParaRPr lang="en-US" sz="2000" dirty="0"/>
          </a:p>
        </p:txBody>
      </p:sp>
      <p:graphicFrame>
        <p:nvGraphicFramePr>
          <p:cNvPr id="5" name="Content Placeholder 4"/>
          <p:cNvGraphicFramePr>
            <a:graphicFrameLocks noGrp="1"/>
          </p:cNvGraphicFramePr>
          <p:nvPr>
            <p:ph idx="1"/>
            <p:extLst/>
          </p:nvPr>
        </p:nvGraphicFramePr>
        <p:xfrm>
          <a:off x="254834" y="939800"/>
          <a:ext cx="11347554" cy="5610902"/>
        </p:xfrm>
        <a:graphic>
          <a:graphicData uri="http://schemas.openxmlformats.org/drawingml/2006/table">
            <a:tbl>
              <a:tblPr firstRow="1" firstCol="1" bandRow="1">
                <a:tableStyleId>{5C22544A-7EE6-4342-B048-85BDC9FD1C3A}</a:tableStyleId>
              </a:tblPr>
              <a:tblGrid>
                <a:gridCol w="2505771"/>
                <a:gridCol w="8841783"/>
              </a:tblGrid>
              <a:tr h="5610902">
                <a:tc>
                  <a:txBody>
                    <a:bodyPr/>
                    <a:lstStyle/>
                    <a:p>
                      <a:pPr marL="0" marR="0">
                        <a:lnSpc>
                          <a:spcPct val="115000"/>
                        </a:lnSpc>
                        <a:spcBef>
                          <a:spcPts val="0"/>
                        </a:spcBef>
                        <a:spcAft>
                          <a:spcPts val="0"/>
                        </a:spcAft>
                      </a:pPr>
                      <a:r>
                        <a:rPr lang="en-US" sz="16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6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6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6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6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6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6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6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6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6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ექსპლუატაციის ეტაპზე გამოყენებული ტექნიკა და სატრანსპორტო საშუალებები უნდა აკმაყოფილებდნენ გარემოს დაცვისა და ტექნიკური უსაფრთხოების მოთხოვნებს;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გზების მორწყვის ან მტვრის შემამცირებელი სხვა საშუალებებით;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ტრანსპორტირებისას მანქანებზე განთავსებული ნაყარი ტვირთების სპეციალური საფარით დაფარვა;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ტერიტორიაზე შემოტანილი ნედლეულის გადმოტვირთვის, მათი მიმღებ ბუნკერებში მიწოდების და მზა პროდუქციის სატვირთო ავტომანქანებში ჩატვირთვისას ვარდნის სიმაღლის შეძლებისდაგვარად შემცირება;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ტერიტორიაზე დასაწყობებული ინერტული მასალების საწყობების ფართობების შეძლებისდაგვარად შემცირება; </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mn-lt"/>
                          <a:ea typeface="Calibri" panose="020F0502020204030204" pitchFamily="34" charset="0"/>
                          <a:cs typeface="Times New Roman" panose="02020603050405020304" pitchFamily="18" charset="0"/>
                        </a:rPr>
                        <a:t>ატმოსფერულ ჰაერში მტვრის ავარიული გაფრქვევის რისკების მინიმიზაციის მიზნით, სისტემატიურად მოხდეს ქარხნის მტვერდამჭერი მოწყობილობის და ტექნოლოგიური დანადგარების ტექნიკურ მდომარეობის კონტროლი. მტვერდამჭერი მოწყობილობის გაუმართაობის შემთხვევაში საქმიანობის დაუყოვნებელი შეჩერება სარემონტო-პროფილაქტიკური სამუშაოების ჩატარებამდე.</a:t>
                      </a:r>
                      <a:endParaRPr lang="ka-GE" sz="16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xmlns="" val="4111390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65881" cy="504825"/>
          </a:xfrm>
        </p:spPr>
        <p:txBody>
          <a:bodyPr>
            <a:noAutofit/>
          </a:bodyPr>
          <a:lstStyle/>
          <a:p>
            <a:r>
              <a:rPr lang="ka-GE" sz="2000" b="1" dirty="0"/>
              <a:t>გარემოზე მოსალოდნელი შემარბილებელი </a:t>
            </a:r>
            <a:r>
              <a:rPr lang="ka-GE" sz="2000" b="1" dirty="0" smtClean="0"/>
              <a:t>ღონისძიებები (ექსპლუატაციის ეტაპი)</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61453446"/>
              </p:ext>
            </p:extLst>
          </p:nvPr>
        </p:nvGraphicFramePr>
        <p:xfrm>
          <a:off x="0" y="741629"/>
          <a:ext cx="12007121" cy="5846219"/>
        </p:xfrm>
        <a:graphic>
          <a:graphicData uri="http://schemas.openxmlformats.org/drawingml/2006/table">
            <a:tbl>
              <a:tblPr firstRow="1" firstCol="1" bandRow="1">
                <a:tableStyleId>{5C22544A-7EE6-4342-B048-85BDC9FD1C3A}</a:tableStyleId>
              </a:tblPr>
              <a:tblGrid>
                <a:gridCol w="1764376"/>
                <a:gridCol w="10242745"/>
              </a:tblGrid>
              <a:tr h="2617113">
                <a:tc>
                  <a:txBody>
                    <a:bodyPr/>
                    <a:lstStyle/>
                    <a:p>
                      <a:pPr marL="0" marR="0">
                        <a:lnSpc>
                          <a:spcPct val="115000"/>
                        </a:lnSpc>
                        <a:spcBef>
                          <a:spcPts val="0"/>
                        </a:spcBef>
                        <a:spcAft>
                          <a:spcPts val="0"/>
                        </a:spcAft>
                      </a:pPr>
                      <a:r>
                        <a:rPr lang="ka-GE" sz="1400" b="0" dirty="0" smtClean="0">
                          <a:solidFill>
                            <a:srgbClr val="000000"/>
                          </a:solidFill>
                          <a:effectLst/>
                          <a:latin typeface="Sylfaen" pitchFamily="18" charset="0"/>
                          <a:ea typeface="Calibri" panose="020F0502020204030204" pitchFamily="34" charset="0"/>
                          <a:cs typeface="Times New Roman" panose="02020603050405020304" pitchFamily="18" charset="0"/>
                        </a:rPr>
                        <a:t>ხმაურის გავრცელება</a:t>
                      </a:r>
                      <a:endParaRPr lang="en-US" sz="1400" b="0" dirty="0">
                        <a:effectLst/>
                        <a:latin typeface="Sylfaen"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Sylfaen"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მოხდეს მხოლოდ დღის საათებში;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Sylfaen"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Sylfaen" pitchFamily="18" charset="0"/>
                          <a:ea typeface="Calibri" panose="020F0502020204030204" pitchFamily="34" charset="0"/>
                          <a:cs typeface="Times New Roman" panose="02020603050405020304" pitchFamily="18" charset="0"/>
                        </a:rPr>
                        <a:t>საწარმოში დასაქმებულთა ინდივიდუალური დამცავი საშუალებებით - სპეციალური ყურსაცმებით აღჭურვა და მათთვის შესაბამისი ინსტრუქტაჟის პერიოდული ჩატარება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600" b="0" dirty="0" smtClean="0">
                          <a:solidFill>
                            <a:srgbClr val="000000"/>
                          </a:solidFill>
                          <a:effectLst/>
                          <a:latin typeface="Sylfaen" pitchFamily="18" charset="0"/>
                          <a:ea typeface="Calibri" panose="020F0502020204030204" pitchFamily="34" charset="0"/>
                          <a:cs typeface="Times New Roman" panose="02020603050405020304" pitchFamily="18" charset="0"/>
                        </a:rPr>
                        <a:t>ქარხნის დირექცია მოვალეა განახორციელოს ხმაურის დონის ინსტრუმენტალური გაზომვა მომსახურე პერსონალის ან მოსახლეობის მხრიდან საჩივრების არსებობის შემთხვევაშიდა. კანონით დადგენილი ზღვრული ნორმების გადაჭარბების შემთხვევაში განახორციელოს ხმაურის გავრცელების საწინააღმდეგო ღონისძიებები;</a:t>
                      </a:r>
                    </a:p>
                  </a:txBody>
                  <a:tcPr marL="68580" marR="68580" marT="0" marB="0">
                    <a:solidFill>
                      <a:schemeClr val="bg2"/>
                    </a:solidFill>
                  </a:tcPr>
                </a:tc>
              </a:tr>
              <a:tr h="3042059">
                <a:tc>
                  <a:txBody>
                    <a:bodyPr/>
                    <a:lstStyle/>
                    <a:p>
                      <a:pPr marL="0" marR="0" algn="l" defTabSz="457200" rtl="0" eaLnBrk="1" latinLnBrk="0" hangingPunct="1">
                        <a:lnSpc>
                          <a:spcPct val="115000"/>
                        </a:lnSpc>
                        <a:spcBef>
                          <a:spcPts val="0"/>
                        </a:spcBef>
                        <a:spcAft>
                          <a:spcPts val="0"/>
                        </a:spcAft>
                      </a:pPr>
                      <a:r>
                        <a:rPr lang="ka-GE" sz="1400" b="0" kern="1200" dirty="0" smtClean="0">
                          <a:solidFill>
                            <a:srgbClr val="000000"/>
                          </a:solidFill>
                          <a:effectLst/>
                          <a:latin typeface="Sylfaen" pitchFamily="18" charset="0"/>
                          <a:ea typeface="Calibri" panose="020F0502020204030204" pitchFamily="34" charset="0"/>
                          <a:cs typeface="Times New Roman" panose="02020603050405020304" pitchFamily="18" charset="0"/>
                        </a:rPr>
                        <a:t>ნიადაგის/გრუნტის  ხარისხის გაუარესება</a:t>
                      </a:r>
                      <a:endParaRPr lang="en-US" sz="1400" b="0" kern="1200" dirty="0">
                        <a:solidFill>
                          <a:srgbClr val="000000"/>
                        </a:solidFill>
                        <a:effectLst/>
                        <a:latin typeface="Sylfaen"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წარმოებაში </a:t>
                      </a:r>
                      <a:r>
                        <a:rPr lang="ka-GE" sz="1600" kern="1200" dirty="0" smtClean="0">
                          <a:solidFill>
                            <a:schemeClr val="dk1"/>
                          </a:solidFill>
                          <a:effectLst/>
                          <a:latin typeface="Sylfaen" pitchFamily="18" charset="0"/>
                          <a:ea typeface="+mn-ea"/>
                          <a:cs typeface="+mn-cs"/>
                        </a:rPr>
                        <a:t>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endParaRPr lang="en-US" sz="1600" kern="1200" dirty="0" smtClean="0">
                        <a:solidFill>
                          <a:schemeClr val="dk1"/>
                        </a:solidFill>
                        <a:effectLst/>
                        <a:latin typeface="Sylfaen" pitchFamily="18" charset="0"/>
                        <a:ea typeface="+mn-ea"/>
                        <a:cs typeface="+mn-cs"/>
                      </a:endParaRPr>
                    </a:p>
                    <a:p>
                      <a:pPr marL="285750" lvl="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საწარმოო ტერიტორიაზე სანიტარიული პირობების დაცვა – უნდა აიკრძალოს ნედლეულის, მზა პროდუქციის ან სხვა მასალების ტერიტორიაზე მიმოფანტვა;</a:t>
                      </a:r>
                      <a:endParaRPr lang="en-US" sz="1600" kern="1200" dirty="0" smtClean="0">
                        <a:solidFill>
                          <a:schemeClr val="dk1"/>
                        </a:solidFill>
                        <a:effectLst/>
                        <a:latin typeface="Sylfaen" pitchFamily="18" charset="0"/>
                        <a:ea typeface="+mn-ea"/>
                        <a:cs typeface="+mn-cs"/>
                      </a:endParaRPr>
                    </a:p>
                    <a:p>
                      <a:pPr marL="285750" lvl="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ნებისმიერი სახის ნარჩენების სათანადო მენეჯმენტი;</a:t>
                      </a:r>
                      <a:endParaRPr lang="en-US" sz="1600" kern="1200" dirty="0" smtClean="0">
                        <a:solidFill>
                          <a:schemeClr val="dk1"/>
                        </a:solidFill>
                        <a:effectLst/>
                        <a:latin typeface="Sylfaen" pitchFamily="18" charset="0"/>
                        <a:ea typeface="+mn-ea"/>
                        <a:cs typeface="+mn-cs"/>
                      </a:endParaRPr>
                    </a:p>
                    <a:p>
                      <a:pPr marL="285750" lvl="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სანიაღვრე წყლების წყალარინების სიტემის ტექნიკური გამართულობის კონტროლი და დაზიანების შემთხვევაში მისი დროული აღდგენა;</a:t>
                      </a:r>
                      <a:endParaRPr lang="en-US" sz="1600" kern="1200" dirty="0" smtClean="0">
                        <a:solidFill>
                          <a:schemeClr val="dk1"/>
                        </a:solidFill>
                        <a:effectLst/>
                        <a:latin typeface="Sylfaen" pitchFamily="18" charset="0"/>
                        <a:ea typeface="+mn-ea"/>
                        <a:cs typeface="+mn-cs"/>
                      </a:endParaRPr>
                    </a:p>
                    <a:p>
                      <a:pPr marL="285750" lvl="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ბიტუმსაცავის ტექნიკურ გამართულობაზე მუდმივი მეთვალყურეობა და მისი ჰერმეტულობის დარღვევის შემთხვევაში სათანადო ზომების დროული მიღება;</a:t>
                      </a:r>
                      <a:endParaRPr lang="en-US" sz="1600" kern="1200" dirty="0" smtClean="0">
                        <a:solidFill>
                          <a:schemeClr val="dk1"/>
                        </a:solidFill>
                        <a:effectLst/>
                        <a:latin typeface="Sylfaen" pitchFamily="18" charset="0"/>
                        <a:ea typeface="+mn-ea"/>
                        <a:cs typeface="+mn-cs"/>
                      </a:endParaRPr>
                    </a:p>
                    <a:p>
                      <a:pPr marL="285750" indent="-285750" algn="just">
                        <a:buFont typeface="Arial" panose="020B0604020202020204" pitchFamily="34" charset="0"/>
                        <a:buChar char="•"/>
                      </a:pPr>
                      <a:r>
                        <a:rPr lang="ka-GE" sz="1600" kern="1200" dirty="0" smtClean="0">
                          <a:solidFill>
                            <a:schemeClr val="dk1"/>
                          </a:solidFill>
                          <a:effectLst/>
                          <a:latin typeface="Sylfaen" pitchFamily="18" charset="0"/>
                          <a:ea typeface="+mn-ea"/>
                          <a:cs typeface="+mn-cs"/>
                        </a:rPr>
                        <a:t>ნავთობპროდუქტების დაღვრის შემთხვევაში, ნიადაგის დაბინძურებული ფენის მოხსნა და რემედიაცია (სპეციალური ნებართვის მქონე კონტრაქტორის მიერ).</a:t>
                      </a:r>
                      <a:endParaRPr lang="ka-GE"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xmlns="" val="438603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98839"/>
            <a:ext cx="9848538" cy="388937"/>
          </a:xfrm>
        </p:spPr>
        <p:txBody>
          <a:bodyPr>
            <a:noAutofit/>
          </a:bodyPr>
          <a:lstStyle/>
          <a:p>
            <a:pPr algn="ctr"/>
            <a:r>
              <a:rPr lang="ka-GE" sz="2000" b="1" dirty="0"/>
              <a:t>გარემოზე მოსალოდნელი შემარბილებელი </a:t>
            </a:r>
            <a:r>
              <a:rPr lang="ka-GE" sz="2000" b="1" dirty="0" smtClean="0"/>
              <a:t>ღონისძიებები (ექსპლუატაციის ეტაპი)</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99724509"/>
              </p:ext>
            </p:extLst>
          </p:nvPr>
        </p:nvGraphicFramePr>
        <p:xfrm>
          <a:off x="1" y="554636"/>
          <a:ext cx="12192000" cy="6106172"/>
        </p:xfrm>
        <a:graphic>
          <a:graphicData uri="http://schemas.openxmlformats.org/drawingml/2006/table">
            <a:tbl>
              <a:tblPr firstRow="1" firstCol="1" bandRow="1">
                <a:tableStyleId>{5C22544A-7EE6-4342-B048-85BDC9FD1C3A}</a:tableStyleId>
              </a:tblPr>
              <a:tblGrid>
                <a:gridCol w="1645839"/>
                <a:gridCol w="10546161"/>
              </a:tblGrid>
              <a:tr h="1739818">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mn-lt"/>
                          <a:ea typeface="Times New Roman" panose="02020603050405020304" pitchFamily="18" charset="0"/>
                          <a:cs typeface="Times New Roman" panose="02020603050405020304" pitchFamily="18" charset="0"/>
                        </a:rPr>
                        <a:t>ზემოქმედება ზედაპირული წყლების ხარისხზე</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buFont typeface="Arial" panose="020B0604020202020204" pitchFamily="34" charset="0"/>
                        <a:buChar char="•"/>
                      </a:pPr>
                      <a:r>
                        <a:rPr lang="ka-GE" sz="1400" b="0" kern="1200" dirty="0" smtClean="0">
                          <a:solidFill>
                            <a:srgbClr val="000000"/>
                          </a:solidFill>
                          <a:effectLst/>
                          <a:latin typeface="+mn-lt"/>
                          <a:ea typeface="Times New Roman" panose="02020603050405020304" pitchFamily="18" charset="0"/>
                          <a:cs typeface="Times New Roman" panose="02020603050405020304" pitchFamily="18" charset="0"/>
                        </a:rPr>
                        <a:t>წარმოებაში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endParaRPr lang="en-US" sz="1400" b="0" kern="1200" dirty="0" smtClean="0">
                        <a:solidFill>
                          <a:srgbClr val="000000"/>
                        </a:solidFill>
                        <a:effectLst/>
                        <a:latin typeface="+mn-lt"/>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ka-GE" sz="1400" b="0" kern="1200" dirty="0" smtClean="0">
                          <a:solidFill>
                            <a:srgbClr val="000000"/>
                          </a:solidFill>
                          <a:effectLst/>
                          <a:latin typeface="+mn-lt"/>
                          <a:ea typeface="Times New Roman" panose="02020603050405020304" pitchFamily="18" charset="0"/>
                          <a:cs typeface="Times New Roman" panose="02020603050405020304" pitchFamily="18" charset="0"/>
                        </a:rPr>
                        <a:t>სანიაღვრე წყლების წყალარინების სიტემის ტექნიკური გამართულობის კონტროლი და დაზიანების შემთხვევაში მისი დროული აღდგენა;</a:t>
                      </a:r>
                      <a:endParaRPr lang="en-US" sz="1400" b="0" kern="1200" dirty="0" smtClean="0">
                        <a:solidFill>
                          <a:srgbClr val="000000"/>
                        </a:solidFill>
                        <a:effectLst/>
                        <a:latin typeface="+mn-lt"/>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ka-GE" sz="1400" b="0" kern="1200" dirty="0" smtClean="0">
                          <a:solidFill>
                            <a:srgbClr val="000000"/>
                          </a:solidFill>
                          <a:effectLst/>
                          <a:latin typeface="+mn-lt"/>
                          <a:ea typeface="Times New Roman" panose="02020603050405020304" pitchFamily="18" charset="0"/>
                          <a:cs typeface="Times New Roman" panose="02020603050405020304" pitchFamily="18" charset="0"/>
                        </a:rPr>
                        <a:t>ნებისმიერი სახის ნარჩენების სათანადო მენეჯმენტი და სანიტარიული პირობების მკაცრი დაცვა – ნებისმიერი სახის მასალის წყალში გადაყრა კატეგორიულად დაუშვებელია;</a:t>
                      </a:r>
                      <a:endParaRPr lang="en-US" sz="1400" b="0" kern="1200" dirty="0" smtClean="0">
                        <a:solidFill>
                          <a:srgbClr val="000000"/>
                        </a:solidFill>
                        <a:effectLst/>
                        <a:latin typeface="+mn-l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ka-GE" sz="1400" b="0" kern="1200" dirty="0" smtClean="0">
                          <a:solidFill>
                            <a:srgbClr val="000000"/>
                          </a:solidFill>
                          <a:effectLst/>
                          <a:latin typeface="+mn-lt"/>
                          <a:ea typeface="Times New Roman" panose="02020603050405020304" pitchFamily="18" charset="0"/>
                          <a:cs typeface="Times New Roman" panose="02020603050405020304" pitchFamily="18" charset="0"/>
                        </a:rPr>
                        <a:t>სალექრების ექსპლუატაციის პირობების დაცვა.</a:t>
                      </a:r>
                      <a:endParaRPr lang="en-US" sz="14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r h="733559">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mn-lt"/>
                          <a:ea typeface="Times New Roman" panose="02020603050405020304" pitchFamily="18" charset="0"/>
                          <a:cs typeface="Times New Roman" panose="02020603050405020304" pitchFamily="18" charset="0"/>
                        </a:rPr>
                        <a:t>მიწისქვეშა </a:t>
                      </a:r>
                      <a:r>
                        <a:rPr lang="ka-GE" sz="1400" b="0" dirty="0" smtClean="0">
                          <a:solidFill>
                            <a:srgbClr val="000000"/>
                          </a:solidFill>
                          <a:effectLst/>
                          <a:latin typeface="+mn-lt"/>
                          <a:ea typeface="Times New Roman" panose="02020603050405020304" pitchFamily="18" charset="0"/>
                          <a:cs typeface="Times New Roman" panose="02020603050405020304" pitchFamily="18" charset="0"/>
                        </a:rPr>
                        <a:t>წყლებზე</a:t>
                      </a:r>
                      <a:r>
                        <a:rPr lang="ka-GE" sz="1400" b="0" baseline="0" dirty="0" smtClean="0">
                          <a:solidFill>
                            <a:srgbClr val="000000"/>
                          </a:solidFill>
                          <a:effectLst/>
                          <a:latin typeface="+mn-lt"/>
                          <a:ea typeface="Times New Roman" panose="02020603050405020304" pitchFamily="18" charset="0"/>
                          <a:cs typeface="Times New Roman" panose="02020603050405020304" pitchFamily="18" charset="0"/>
                        </a:rPr>
                        <a:t> ზემოქმედება</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mn-lt"/>
                          <a:ea typeface="Times New Roman" panose="02020603050405020304" pitchFamily="18" charset="0"/>
                          <a:cs typeface="Sylfaen" panose="010A0502050306030303" pitchFamily="18" charset="0"/>
                        </a:rPr>
                        <a:t>დიზელის საწვავის რეზერვუარის</a:t>
                      </a:r>
                      <a:r>
                        <a:rPr lang="ka-GE" sz="1400" b="0" dirty="0">
                          <a:solidFill>
                            <a:srgbClr val="000000"/>
                          </a:solidFill>
                          <a:effectLst/>
                          <a:latin typeface="+mn-lt"/>
                          <a:ea typeface="Times New Roman" panose="02020603050405020304" pitchFamily="18" charset="0"/>
                          <a:cs typeface="Times New Roman" panose="02020603050405020304" pitchFamily="18" charset="0"/>
                        </a:rPr>
                        <a:t> ტექნიკურ გამართულობაზე მუდმივი მეთვალყურეობა და მისი ჰერმეტულობის დარღვვევის შემთხვევაში სათანადო  ზომების დროული მიღება.</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r h="698064">
                <a:tc>
                  <a:txBody>
                    <a:bodyPr/>
                    <a:lstStyle/>
                    <a:p>
                      <a:pPr marL="0" marR="0" algn="just">
                        <a:lnSpc>
                          <a:spcPct val="107000"/>
                        </a:lnSpc>
                        <a:spcBef>
                          <a:spcPts val="0"/>
                        </a:spcBef>
                        <a:spcAft>
                          <a:spcPts val="0"/>
                        </a:spcAft>
                        <a:tabLst>
                          <a:tab pos="342900" algn="l"/>
                        </a:tabLst>
                      </a:pPr>
                      <a:r>
                        <a:rPr lang="ka-GE" sz="1400" b="0">
                          <a:solidFill>
                            <a:srgbClr val="000000"/>
                          </a:solidFill>
                          <a:effectLst/>
                          <a:latin typeface="+mn-lt"/>
                          <a:ea typeface="Times New Roman" panose="02020603050405020304" pitchFamily="18" charset="0"/>
                          <a:cs typeface="Times New Roman" panose="02020603050405020304" pitchFamily="18" charset="0"/>
                        </a:rPr>
                        <a:t>ზემოქმედება ბიოლოგიურ გარემოზე</a:t>
                      </a:r>
                      <a:endParaRPr lang="en-US"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mn-lt"/>
                          <a:ea typeface="Times New Roman" panose="02020603050405020304" pitchFamily="18" charset="0"/>
                          <a:cs typeface="Sylfaen" panose="010A0502050306030303" pitchFamily="18" charset="0"/>
                        </a:rPr>
                        <a:t>დაგეგმილი</a:t>
                      </a:r>
                      <a:r>
                        <a:rPr lang="ka-GE" sz="1400" b="0" dirty="0">
                          <a:solidFill>
                            <a:srgbClr val="000000"/>
                          </a:solidFill>
                          <a:effectLst/>
                          <a:latin typeface="+mn-lt"/>
                          <a:ea typeface="Times New Roman" panose="02020603050405020304" pitchFamily="18" charset="0"/>
                          <a:cs typeface="Times New Roman" panose="02020603050405020304" pitchFamily="18" charset="0"/>
                        </a:rPr>
                        <a:t> საქმიანობის პროცესში მცენარეულ და ცხოველურ სამყაროზე უარყოფითი ზემოქმედების ალბათობა მცირეა, შესაბამისად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r h="764553">
                <a:tc>
                  <a:txBody>
                    <a:bodyPr/>
                    <a:lstStyle/>
                    <a:p>
                      <a:pPr marL="0" marR="0" algn="just">
                        <a:lnSpc>
                          <a:spcPct val="107000"/>
                        </a:lnSpc>
                        <a:spcBef>
                          <a:spcPts val="0"/>
                        </a:spcBef>
                        <a:spcAft>
                          <a:spcPts val="0"/>
                        </a:spcAft>
                        <a:tabLst>
                          <a:tab pos="342900" algn="l"/>
                        </a:tabLst>
                      </a:pPr>
                      <a:r>
                        <a:rPr lang="ka-GE" sz="1400" b="0">
                          <a:solidFill>
                            <a:srgbClr val="000000"/>
                          </a:solidFill>
                          <a:effectLst/>
                          <a:latin typeface="+mn-lt"/>
                          <a:ea typeface="Times New Roman" panose="02020603050405020304" pitchFamily="18" charset="0"/>
                          <a:cs typeface="Times New Roman" panose="02020603050405020304" pitchFamily="18" charset="0"/>
                        </a:rPr>
                        <a:t>არქეოლოგიური ძეგლების დაზიანება</a:t>
                      </a:r>
                      <a:endParaRPr lang="en-US"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mn-lt"/>
                          <a:ea typeface="Times New Roman" panose="02020603050405020304" pitchFamily="18" charset="0"/>
                          <a:cs typeface="Sylfaen" panose="010A0502050306030303" pitchFamily="18" charset="0"/>
                        </a:rPr>
                        <a:t>ქარხნის</a:t>
                      </a:r>
                      <a:r>
                        <a:rPr lang="ka-GE" sz="1400" b="0" dirty="0">
                          <a:solidFill>
                            <a:srgbClr val="000000"/>
                          </a:solidFill>
                          <a:effectLst/>
                          <a:latin typeface="+mn-lt"/>
                          <a:ea typeface="Times New Roman" panose="02020603050405020304" pitchFamily="18" charset="0"/>
                          <a:cs typeface="Times New Roman" panose="02020603050405020304" pitchFamily="18" charset="0"/>
                        </a:rPr>
                        <a:t> ექსპლუატაციის ეტაპზე რაიმე სახის მიწის სამუშაოები არ იგეგმება. ამ ეტაპზე შემარბილებელი ზომების გატარება არქეოლოგიური ძეგლების დაზიანების რისკების შემცირების თვალსაზრისით აუცილებელი არ არის.</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r h="1021950">
                <a:tc>
                  <a:txBody>
                    <a:bodyPr/>
                    <a:lstStyle/>
                    <a:p>
                      <a:pPr marL="0" marR="0" algn="just">
                        <a:lnSpc>
                          <a:spcPct val="107000"/>
                        </a:lnSpc>
                        <a:spcBef>
                          <a:spcPts val="0"/>
                        </a:spcBef>
                        <a:spcAft>
                          <a:spcPts val="0"/>
                        </a:spcAft>
                        <a:tabLst>
                          <a:tab pos="342900" algn="l"/>
                        </a:tabLst>
                      </a:pPr>
                      <a:r>
                        <a:rPr lang="ka-GE" sz="1400" b="0" dirty="0">
                          <a:solidFill>
                            <a:srgbClr val="000000"/>
                          </a:solidFill>
                          <a:effectLst/>
                          <a:latin typeface="+mn-lt"/>
                          <a:ea typeface="Times New Roman" panose="02020603050405020304" pitchFamily="18" charset="0"/>
                          <a:cs typeface="Times New Roman" panose="02020603050405020304" pitchFamily="18" charset="0"/>
                        </a:rPr>
                        <a:t>ზემოქმედება სატრანსპორტო ნაკადებზე</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None/>
                        <a:tabLst>
                          <a:tab pos="342900" algn="l"/>
                        </a:tabLst>
                      </a:pPr>
                      <a:r>
                        <a:rPr lang="ru-RU" sz="1400" kern="1200" dirty="0" smtClean="0">
                          <a:solidFill>
                            <a:schemeClr val="dk1"/>
                          </a:solidFill>
                          <a:effectLst/>
                          <a:latin typeface="+mn-lt"/>
                          <a:ea typeface="+mn-ea"/>
                          <a:cs typeface="+mn-cs"/>
                        </a:rPr>
                        <a:t>აღნიშნული </a:t>
                      </a:r>
                      <a:r>
                        <a:rPr lang="ru-RU" sz="1400" kern="1200" dirty="0" smtClean="0">
                          <a:solidFill>
                            <a:schemeClr val="dk1"/>
                          </a:solidFill>
                          <a:effectLst/>
                          <a:latin typeface="+mn-lt"/>
                          <a:ea typeface="+mn-ea"/>
                          <a:cs typeface="+mn-cs"/>
                        </a:rPr>
                        <a:t>ოპერაციები არ გამოიწვევს მოძრაობის ინტენსივობის მნიშვნელოვან ზრდას თბილისი-სენაკი-ლესელიძის ავტომაგისტრალზე, სადაც მოძრაობის ინტენსივობა ისედაც მაღალია, ხოლო რაც შეეხება საწარმომდე მისასვლელ გრუნტის გზას - სადაც მოძრაობის ინტენსივობა დაბალია, გამოწვეული იქნება მოძრაობის ინტენსივობის ერთგვარი მომატება, თუმცა საჭირო იქნება მოძრავი ტრანსპორტის სიჩქარის კონტროლი.</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r h="1148228">
                <a:tc>
                  <a:txBody>
                    <a:bodyPr/>
                    <a:lstStyle/>
                    <a:p>
                      <a:pPr marL="0" marR="0" algn="just">
                        <a:lnSpc>
                          <a:spcPct val="107000"/>
                        </a:lnSpc>
                        <a:spcBef>
                          <a:spcPts val="0"/>
                        </a:spcBef>
                        <a:spcAft>
                          <a:spcPts val="0"/>
                        </a:spcAft>
                        <a:tabLst>
                          <a:tab pos="342900" algn="l"/>
                        </a:tabLst>
                      </a:pPr>
                      <a:r>
                        <a:rPr lang="en-US" sz="1400" b="0">
                          <a:solidFill>
                            <a:srgbClr val="000000"/>
                          </a:solidFill>
                          <a:effectLst/>
                          <a:latin typeface="+mn-lt"/>
                          <a:ea typeface="Times New Roman" panose="02020603050405020304" pitchFamily="18" charset="0"/>
                          <a:cs typeface="Times New Roman" panose="02020603050405020304" pitchFamily="18" charset="0"/>
                        </a:rPr>
                        <a:t>ადგილობრივი გზების საფარი</a:t>
                      </a:r>
                      <a:r>
                        <a:rPr lang="ka-GE" sz="1400" b="0">
                          <a:solidFill>
                            <a:srgbClr val="000000"/>
                          </a:solidFill>
                          <a:effectLst/>
                          <a:latin typeface="+mn-lt"/>
                          <a:ea typeface="Times New Roman" panose="02020603050405020304" pitchFamily="18" charset="0"/>
                          <a:cs typeface="Times New Roman" panose="02020603050405020304" pitchFamily="18" charset="0"/>
                        </a:rPr>
                        <a:t>ს დაზიანება</a:t>
                      </a:r>
                      <a:endParaRPr lang="en-US"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400" b="0" dirty="0">
                          <a:solidFill>
                            <a:srgbClr val="000000"/>
                          </a:solidFill>
                          <a:effectLst/>
                          <a:latin typeface="+mn-lt"/>
                          <a:ea typeface="Times New Roman" panose="02020603050405020304" pitchFamily="18" charset="0"/>
                          <a:cs typeface="Times New Roman" panose="02020603050405020304" pitchFamily="18" charset="0"/>
                        </a:rPr>
                        <a:t>ქარხნის დირექცია მოვალეა უზრუნველყოს ყველა იმ ადგილობრივი გზის უსაფრთხოება, რომელსაც გამოიყენებს ნედლეულის, დამხმარე მასალების  და პროდუქციის ტრანსპორტირებისათვის და იქონიოს ისინი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en-US" sz="1400" b="0" dirty="0">
                        <a:effectLst/>
                        <a:latin typeface="+mn-l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342900" algn="l"/>
                        </a:tabLst>
                      </a:pPr>
                      <a:r>
                        <a:rPr lang="ka-GE" sz="1400" b="0" dirty="0">
                          <a:effectLst/>
                          <a:latin typeface="+mn-lt"/>
                          <a:ea typeface="Times New Roman" panose="02020603050405020304" pitchFamily="18" charset="0"/>
                          <a:cs typeface="Times New Roman" panose="02020603050405020304" pitchFamily="18" charset="0"/>
                        </a:rPr>
                        <a:t>სატრანსპორტო მარშრუტების მკაცრი დაცვა.</a:t>
                      </a:r>
                      <a:endParaRPr lang="en-US" sz="1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xmlns="" val="3870320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3" y="179883"/>
            <a:ext cx="10163330" cy="412824"/>
          </a:xfrm>
        </p:spPr>
        <p:txBody>
          <a:bodyPr>
            <a:noAutofit/>
          </a:bodyPr>
          <a:lstStyle/>
          <a:p>
            <a:r>
              <a:rPr lang="ka-GE" sz="2000" b="1" dirty="0"/>
              <a:t>გარემოზე მოსალოდნელი შემარბილებელი </a:t>
            </a:r>
            <a:r>
              <a:rPr lang="ka-GE" sz="2000" b="1" dirty="0" smtClean="0"/>
              <a:t>ღონისძიებები (ექსპლუატაციის ეტაპი)</a:t>
            </a:r>
            <a:endParaRPr lang="en-US" sz="2000" dirty="0"/>
          </a:p>
        </p:txBody>
      </p:sp>
      <p:graphicFrame>
        <p:nvGraphicFramePr>
          <p:cNvPr id="5" name="Content Placeholder 4"/>
          <p:cNvGraphicFramePr>
            <a:graphicFrameLocks noGrp="1"/>
          </p:cNvGraphicFramePr>
          <p:nvPr>
            <p:ph idx="1"/>
            <p:extLst/>
          </p:nvPr>
        </p:nvGraphicFramePr>
        <p:xfrm>
          <a:off x="463357" y="794478"/>
          <a:ext cx="11273941" cy="5919585"/>
        </p:xfrm>
        <a:graphic>
          <a:graphicData uri="http://schemas.openxmlformats.org/drawingml/2006/table">
            <a:tbl>
              <a:tblPr firstRow="1" firstCol="1" bandRow="1">
                <a:tableStyleId>{5C22544A-7EE6-4342-B048-85BDC9FD1C3A}</a:tableStyleId>
              </a:tblPr>
              <a:tblGrid>
                <a:gridCol w="2054991"/>
                <a:gridCol w="9218950"/>
              </a:tblGrid>
              <a:tr h="3344533">
                <a:tc>
                  <a:txBody>
                    <a:bodyPr/>
                    <a:lstStyle/>
                    <a:p>
                      <a:pPr marL="0" marR="0" algn="just">
                        <a:lnSpc>
                          <a:spcPct val="107000"/>
                        </a:lnSpc>
                        <a:spcBef>
                          <a:spcPts val="0"/>
                        </a:spcBef>
                        <a:spcAft>
                          <a:spcPts val="0"/>
                        </a:spcAft>
                        <a:tabLst>
                          <a:tab pos="342900" algn="l"/>
                        </a:tabLst>
                      </a:pPr>
                      <a:r>
                        <a:rPr lang="en-US" sz="1600" b="0" dirty="0" err="1">
                          <a:solidFill>
                            <a:srgbClr val="000000"/>
                          </a:solidFill>
                          <a:effectLst/>
                          <a:latin typeface="Sylfaen" pitchFamily="18" charset="0"/>
                          <a:ea typeface="Times New Roman" panose="02020603050405020304" pitchFamily="18" charset="0"/>
                          <a:cs typeface="Times New Roman" panose="02020603050405020304" pitchFamily="18" charset="0"/>
                        </a:rPr>
                        <a:t>ნარჩენების</a:t>
                      </a:r>
                      <a:r>
                        <a:rPr lang="en-US" sz="1600" b="0" dirty="0">
                          <a:solidFill>
                            <a:srgbClr val="000000"/>
                          </a:solidFill>
                          <a:effectLst/>
                          <a:latin typeface="Sylfaen" pitchFamily="18" charset="0"/>
                          <a:ea typeface="Times New Roman" panose="02020603050405020304" pitchFamily="18" charset="0"/>
                          <a:cs typeface="Times New Roman" panose="02020603050405020304" pitchFamily="18" charset="0"/>
                        </a:rPr>
                        <a:t> </a:t>
                      </a:r>
                      <a:r>
                        <a:rPr lang="en-US" sz="1600" b="0" dirty="0" err="1">
                          <a:solidFill>
                            <a:srgbClr val="000000"/>
                          </a:solidFill>
                          <a:effectLst/>
                          <a:latin typeface="Sylfaen" pitchFamily="18" charset="0"/>
                          <a:ea typeface="Times New Roman" panose="02020603050405020304" pitchFamily="18" charset="0"/>
                          <a:cs typeface="Times New Roman" panose="02020603050405020304" pitchFamily="18" charset="0"/>
                        </a:rPr>
                        <a:t>წარმოქმნა</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ნარჩენების სეგრეგაცია, აკრძალულია ექსპლუატაციის დროს წარმოქმნილი ნარჩენების ერთმანეთში არევა;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ნარჩენების სახეობების მიხედვით, დროებითი დასაწყობების მიზნით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სასაწყობო ტერიტორიაზე სპეციალური გამაფრთხილებელი ნიშნების მოწყობა განთავსებული ნარჩენის სახეობის მითითებით;</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ტრანსპორტირებისას განსაზღვრული წესების დაცვა (ნარჩენების ჩატვირთვა სატრანსპორტო საშუალებებში მათი ტევადობის შესაბამისი რაოდენობით; ტრანსპორტირებისას მანქანების ძარის სათანადო გადაფარვის უზრუნველყოფა);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შეძლებისდაგვარად ნარჩენების ხელმეორედ გამოყენება;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ნარჩენების გადაცემა მხოლოდ შესაბამისი ნებართვის მქონე კონტრაქტორისათვის.</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r h="2396700">
                <a:tc>
                  <a:txBody>
                    <a:bodyPr/>
                    <a:lstStyle/>
                    <a:p>
                      <a:pPr marL="0" marR="0" algn="just">
                        <a:lnSpc>
                          <a:spcPct val="107000"/>
                        </a:lnSpc>
                        <a:spcBef>
                          <a:spcPts val="0"/>
                        </a:spcBef>
                        <a:spcAft>
                          <a:spcPts val="0"/>
                        </a:spcAft>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საშუალებით;</a:t>
                      </a:r>
                      <a:endParaRPr lang="en-US" sz="1600" b="0" dirty="0">
                        <a:effectLst/>
                        <a:latin typeface="Sylfaen"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საწარმოს დირექცია ვალდებულია მინიმუმამდე შეზღუდოს დასახლებულ პუნქტებში გამავალი გზებით სარგებლობა;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საწარმოს დირექცია მოვალეა რეგულარულად ჩაატაროს რისკის შეფასება ადგილებზე, მოსახლეობისათვის კონკრეტული რისკ-ფაქტორების დასადგენად და ასეთი რისკების შესაბამისი მართვის მიზნით;</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ქარხნის სიახლოვეს (ჯანმრთელობისათვის საშიშ უბნებში) შესაბამისი გამაფრთხილებელი ნიშნების დამაგრება;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საწარმოს დირექცია მოვალეა აწარმოოს საჩივრების  ჟურნალი.</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xmlns="" val="2213148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8720"/>
            <a:ext cx="8596668" cy="388937"/>
          </a:xfrm>
        </p:spPr>
        <p:txBody>
          <a:bodyPr>
            <a:noAutofit/>
          </a:bodyPr>
          <a:lstStyle/>
          <a:p>
            <a:pPr algn="ctr"/>
            <a:r>
              <a:rPr lang="ka-GE" sz="2000" b="1" dirty="0"/>
              <a:t>გარემოზე მოსალოდნელი შემარბილებელი </a:t>
            </a:r>
            <a:r>
              <a:rPr lang="ka-GE" sz="2000" b="1" dirty="0" smtClean="0"/>
              <a:t>ღონისძიებები (ექსპლუატაციის ეტაპი)</a:t>
            </a:r>
            <a:endParaRPr lang="en-US" sz="2000" dirty="0"/>
          </a:p>
        </p:txBody>
      </p:sp>
      <p:graphicFrame>
        <p:nvGraphicFramePr>
          <p:cNvPr id="5" name="Content Placeholder 4"/>
          <p:cNvGraphicFramePr>
            <a:graphicFrameLocks noGrp="1"/>
          </p:cNvGraphicFramePr>
          <p:nvPr>
            <p:ph idx="1"/>
            <p:extLst/>
          </p:nvPr>
        </p:nvGraphicFramePr>
        <p:xfrm>
          <a:off x="463357" y="1289154"/>
          <a:ext cx="10494453" cy="5156616"/>
        </p:xfrm>
        <a:graphic>
          <a:graphicData uri="http://schemas.openxmlformats.org/drawingml/2006/table">
            <a:tbl>
              <a:tblPr firstRow="1" firstCol="1" bandRow="1">
                <a:tableStyleId>{5C22544A-7EE6-4342-B048-85BDC9FD1C3A}</a:tableStyleId>
              </a:tblPr>
              <a:tblGrid>
                <a:gridCol w="2261302"/>
                <a:gridCol w="8233151"/>
              </a:tblGrid>
              <a:tr h="3003965">
                <a:tc>
                  <a:txBody>
                    <a:bodyPr/>
                    <a:lstStyle/>
                    <a:p>
                      <a:pPr marL="0" marR="0" algn="just">
                        <a:lnSpc>
                          <a:spcPct val="107000"/>
                        </a:lnSpc>
                        <a:spcBef>
                          <a:spcPts val="0"/>
                        </a:spcBef>
                        <a:spcAft>
                          <a:spcPts val="0"/>
                        </a:spcAft>
                        <a:tabLst>
                          <a:tab pos="342900" algn="l"/>
                        </a:tabLst>
                      </a:pPr>
                      <a:r>
                        <a:rPr lang="ka-GE" sz="16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მომსახურე პერსონალის ჯანმრთელობაზე მოსალოდნელი ზემოქმედება; შრომის უსაფრთხოება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შრომის უსაფრთოხების მოთხოვნების დაცვა;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პერსონალის  სწავლება/ინსტრუქტაჟი;</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პერსონალის უზრუნველყოფა ინდივიდუალური დაცვის საშუალებებით;</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ჯანმრთელობისთვის სახიფათო სამუშაო ზონებში შესაბამისი გამაფრთხილებელი ნიშნების დამაგრება;</a:t>
                      </a:r>
                      <a:endParaRPr lang="en-US" sz="1600" b="0" dirty="0">
                        <a:effectLst/>
                        <a:latin typeface="Sylfaen"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ავარიული სიტუაციების რისკების შემცირების და მომსახურე პერსონალის უსაფრთხოების მიზნით საწარმოს დირექცია ვალდებულია წარმოებაში გამოყენებული დანადგარ-მექანიზმები იქონიოს ტექნიკურად გამართულ მდგომარეობაში.</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r h="2152651">
                <a:tc>
                  <a:txBody>
                    <a:bodyPr/>
                    <a:lstStyle/>
                    <a:p>
                      <a:pPr marL="0" marR="0" algn="just">
                        <a:lnSpc>
                          <a:spcPct val="107000"/>
                        </a:lnSpc>
                        <a:spcBef>
                          <a:spcPts val="0"/>
                        </a:spcBef>
                        <a:spcAft>
                          <a:spcPts val="0"/>
                        </a:spcAft>
                        <a:tabLst>
                          <a:tab pos="342900" algn="l"/>
                        </a:tabLst>
                      </a:pPr>
                      <a:r>
                        <a:rPr lang="ka-GE" sz="16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სანიტარიულ-ჰიგიენურ მდგომარეობაზე მოსალოდნელი ზემოქმედება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just">
                        <a:lnSpc>
                          <a:spcPct val="107000"/>
                        </a:lnSpc>
                        <a:spcBef>
                          <a:spcPts val="0"/>
                        </a:spcBef>
                        <a:spcAft>
                          <a:spcPts val="0"/>
                        </a:spcAft>
                        <a:buFont typeface="Symbol" panose="05050102010706020507" pitchFamily="18" charset="2"/>
                        <a:buChar char=""/>
                        <a:tabLst>
                          <a:tab pos="342900" algn="l"/>
                        </a:tabLst>
                      </a:pPr>
                      <a:r>
                        <a:rPr lang="ka-GE" sz="1600" b="0" dirty="0">
                          <a:solidFill>
                            <a:srgbClr val="000000"/>
                          </a:solidFill>
                          <a:effectLst/>
                          <a:latin typeface="Sylfaen" pitchFamily="18" charset="0"/>
                          <a:ea typeface="Times New Roman" panose="02020603050405020304" pitchFamily="18" charset="0"/>
                          <a:cs typeface="Times New Roman" panose="02020603050405020304" pitchFamily="18" charset="0"/>
                        </a:rPr>
                        <a:t>გარემოზე ისეთი არასასურველი ფაქტორების, როგორებიცაა მტვერი, მავნე აირები, ხმაური ზემოქმედების შემცირების მიზნით მწვანე ნარგავების გამოყენება;</a:t>
                      </a:r>
                      <a:endParaRPr lang="en-US" sz="1600" b="0" dirty="0">
                        <a:effectLst/>
                        <a:latin typeface="Sylfaen"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xmlns="" val="4016642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53" y="2918085"/>
            <a:ext cx="8596668" cy="701615"/>
          </a:xfrm>
        </p:spPr>
        <p:txBody>
          <a:bodyPr>
            <a:normAutofit/>
          </a:bodyPr>
          <a:lstStyle/>
          <a:p>
            <a:pPr algn="ctr"/>
            <a:r>
              <a:rPr lang="ka-GE" sz="2800" b="1" dirty="0" smtClean="0">
                <a:solidFill>
                  <a:schemeClr val="tx1"/>
                </a:solidFill>
              </a:rPr>
              <a:t>მადლობა</a:t>
            </a:r>
            <a:r>
              <a:rPr lang="ka-GE" sz="2800" b="1" dirty="0" smtClean="0">
                <a:solidFill>
                  <a:schemeClr val="tx1"/>
                </a:solidFill>
              </a:rPr>
              <a:t> ყურადღებისთვის!</a:t>
            </a:r>
            <a:endParaRPr lang="en-US" sz="2800" b="1" dirty="0">
              <a:solidFill>
                <a:schemeClr val="tx1"/>
              </a:solidFill>
            </a:endParaRPr>
          </a:p>
        </p:txBody>
      </p:sp>
    </p:spTree>
    <p:extLst>
      <p:ext uri="{BB962C8B-B14F-4D97-AF65-F5344CB8AC3E}">
        <p14:creationId xmlns:p14="http://schemas.microsoft.com/office/powerpoint/2010/main" xmlns="" val="233703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52" y="453294"/>
            <a:ext cx="8088923" cy="906585"/>
          </a:xfrm>
        </p:spPr>
        <p:txBody>
          <a:bodyPr>
            <a:normAutofit/>
          </a:bodyPr>
          <a:lstStyle/>
          <a:p>
            <a:pPr algn="ctr"/>
            <a:r>
              <a:rPr lang="ka-GE" sz="1800" dirty="0" smtClean="0">
                <a:solidFill>
                  <a:schemeClr val="tx1"/>
                </a:solidFill>
              </a:rPr>
              <a:t/>
            </a:r>
            <a:br>
              <a:rPr lang="ka-GE" sz="1800" dirty="0" smtClean="0">
                <a:solidFill>
                  <a:schemeClr val="tx1"/>
                </a:solidFill>
              </a:rPr>
            </a:br>
            <a:r>
              <a:rPr lang="ka-GE" sz="2400" b="1" dirty="0" smtClean="0">
                <a:solidFill>
                  <a:schemeClr val="tx1"/>
                </a:solidFill>
              </a:rPr>
              <a:t>პროექტის მიზანი და მოკლე აღწერა</a:t>
            </a:r>
            <a:endParaRPr lang="en-US" sz="2400" b="1" dirty="0">
              <a:solidFill>
                <a:schemeClr val="tx1"/>
              </a:solidFill>
            </a:endParaRPr>
          </a:p>
        </p:txBody>
      </p:sp>
      <p:sp>
        <p:nvSpPr>
          <p:cNvPr id="3" name="Content Placeholder 2"/>
          <p:cNvSpPr>
            <a:spLocks noGrp="1"/>
          </p:cNvSpPr>
          <p:nvPr>
            <p:ph idx="1"/>
          </p:nvPr>
        </p:nvSpPr>
        <p:spPr>
          <a:xfrm>
            <a:off x="677334" y="1484923"/>
            <a:ext cx="8596668" cy="4984888"/>
          </a:xfrm>
        </p:spPr>
        <p:txBody>
          <a:bodyPr>
            <a:normAutofit/>
          </a:bodyPr>
          <a:lstStyle/>
          <a:p>
            <a:pPr marL="0" indent="0" algn="ctr">
              <a:buNone/>
            </a:pPr>
            <a:r>
              <a:rPr lang="ka-GE" dirty="0" smtClean="0">
                <a:solidFill>
                  <a:schemeClr val="tx1"/>
                </a:solidFill>
              </a:rPr>
              <a:t>აღნიშნული ანგარიშით წარმოდგენილია კორპორაცია აკკორდ ჯორჯიას  გარემოზე ზემოქმედების შეფასების ანგარიშის წინასაპროექტო მიმოხილვა.</a:t>
            </a:r>
          </a:p>
          <a:p>
            <a:pPr marL="0" indent="0" algn="ctr">
              <a:buNone/>
            </a:pPr>
            <a:endParaRPr lang="ka-GE" dirty="0" smtClean="0">
              <a:solidFill>
                <a:schemeClr val="tx1"/>
              </a:solidFill>
            </a:endParaRPr>
          </a:p>
          <a:p>
            <a:pPr marL="0" indent="0" algn="ctr">
              <a:buNone/>
            </a:pPr>
            <a:r>
              <a:rPr lang="en-US" dirty="0">
                <a:solidFill>
                  <a:schemeClr val="tx1"/>
                </a:solidFill>
              </a:rPr>
              <a:t>ქ. </a:t>
            </a:r>
            <a:r>
              <a:rPr lang="en-US" dirty="0">
                <a:solidFill>
                  <a:schemeClr val="tx1"/>
                </a:solidFill>
              </a:rPr>
              <a:t>თბილისი</a:t>
            </a:r>
            <a:r>
              <a:rPr lang="en-US" dirty="0">
                <a:solidFill>
                  <a:schemeClr val="tx1"/>
                </a:solidFill>
              </a:rPr>
              <a:t>, </a:t>
            </a:r>
            <a:r>
              <a:rPr lang="en-US" dirty="0">
                <a:solidFill>
                  <a:schemeClr val="tx1"/>
                </a:solidFill>
              </a:rPr>
              <a:t>მთაწმინდის</a:t>
            </a:r>
            <a:r>
              <a:rPr lang="en-US" dirty="0">
                <a:solidFill>
                  <a:schemeClr val="tx1"/>
                </a:solidFill>
              </a:rPr>
              <a:t> </a:t>
            </a:r>
            <a:r>
              <a:rPr lang="en-US" dirty="0">
                <a:solidFill>
                  <a:schemeClr val="tx1"/>
                </a:solidFill>
              </a:rPr>
              <a:t>რაიონი</a:t>
            </a:r>
            <a:r>
              <a:rPr lang="en-US" dirty="0">
                <a:solidFill>
                  <a:schemeClr val="tx1"/>
                </a:solidFill>
              </a:rPr>
              <a:t>, </a:t>
            </a:r>
            <a:r>
              <a:rPr lang="en-US" dirty="0">
                <a:solidFill>
                  <a:schemeClr val="tx1"/>
                </a:solidFill>
              </a:rPr>
              <a:t>ბესიკის</a:t>
            </a:r>
            <a:r>
              <a:rPr lang="en-US" dirty="0">
                <a:solidFill>
                  <a:schemeClr val="tx1"/>
                </a:solidFill>
              </a:rPr>
              <a:t> ქ.,№4 </a:t>
            </a:r>
            <a:r>
              <a:rPr lang="en-US" dirty="0">
                <a:solidFill>
                  <a:schemeClr val="tx1"/>
                </a:solidFill>
              </a:rPr>
              <a:t>მიმდებარედ</a:t>
            </a:r>
            <a:r>
              <a:rPr lang="en-US" dirty="0">
                <a:solidFill>
                  <a:schemeClr val="tx1"/>
                </a:solidFill>
              </a:rPr>
              <a:t> (</a:t>
            </a:r>
            <a:r>
              <a:rPr lang="en-US" dirty="0">
                <a:solidFill>
                  <a:schemeClr val="tx1"/>
                </a:solidFill>
              </a:rPr>
              <a:t>ნაკვეთი</a:t>
            </a:r>
            <a:r>
              <a:rPr lang="en-US" dirty="0">
                <a:solidFill>
                  <a:schemeClr val="tx1"/>
                </a:solidFill>
              </a:rPr>
              <a:t> №46/10), </a:t>
            </a:r>
            <a:r>
              <a:rPr lang="en-US" dirty="0">
                <a:solidFill>
                  <a:schemeClr val="tx1"/>
                </a:solidFill>
              </a:rPr>
              <a:t>საოფისე</a:t>
            </a:r>
            <a:r>
              <a:rPr lang="en-US" dirty="0">
                <a:solidFill>
                  <a:schemeClr val="tx1"/>
                </a:solidFill>
              </a:rPr>
              <a:t> </a:t>
            </a:r>
            <a:r>
              <a:rPr lang="en-US" dirty="0">
                <a:solidFill>
                  <a:schemeClr val="tx1"/>
                </a:solidFill>
              </a:rPr>
              <a:t>ფართი</a:t>
            </a:r>
            <a:r>
              <a:rPr lang="en-US" dirty="0">
                <a:solidFill>
                  <a:schemeClr val="tx1"/>
                </a:solidFill>
              </a:rPr>
              <a:t>, </a:t>
            </a:r>
            <a:r>
              <a:rPr lang="en-US" dirty="0">
                <a:solidFill>
                  <a:schemeClr val="tx1"/>
                </a:solidFill>
              </a:rPr>
              <a:t>მეორე</a:t>
            </a:r>
            <a:r>
              <a:rPr lang="en-US" dirty="0">
                <a:solidFill>
                  <a:schemeClr val="tx1"/>
                </a:solidFill>
              </a:rPr>
              <a:t> </a:t>
            </a:r>
            <a:r>
              <a:rPr lang="en-US" dirty="0" smtClean="0">
                <a:solidFill>
                  <a:schemeClr val="tx1"/>
                </a:solidFill>
              </a:rPr>
              <a:t>სართული</a:t>
            </a:r>
            <a:endParaRPr lang="ka-GE" dirty="0" smtClean="0">
              <a:solidFill>
                <a:schemeClr val="tx1"/>
              </a:solidFill>
            </a:endParaRPr>
          </a:p>
          <a:p>
            <a:pPr marL="0" indent="0" algn="ctr">
              <a:buNone/>
            </a:pPr>
            <a:endParaRPr lang="en-US" dirty="0" smtClean="0">
              <a:solidFill>
                <a:schemeClr val="tx1"/>
              </a:solidFill>
            </a:endParaRPr>
          </a:p>
          <a:p>
            <a:pPr marL="0" indent="0" algn="ctr">
              <a:buNone/>
            </a:pPr>
            <a:r>
              <a:rPr lang="ka-GE" dirty="0" smtClean="0">
                <a:solidFill>
                  <a:schemeClr val="tx1"/>
                </a:solidFill>
              </a:rPr>
              <a:t>საქმიანობის განხორციელების ადგილი: ქ</a:t>
            </a:r>
            <a:r>
              <a:rPr lang="ka-GE" dirty="0">
                <a:solidFill>
                  <a:schemeClr val="tx1"/>
                </a:solidFill>
              </a:rPr>
              <a:t>. სამტრედია, ძმები გოგიების ქუჩის N13-ის </a:t>
            </a:r>
            <a:r>
              <a:rPr lang="ka-GE" dirty="0" err="1">
                <a:solidFill>
                  <a:schemeClr val="tx1"/>
                </a:solidFill>
              </a:rPr>
              <a:t>მიმდებარედ</a:t>
            </a:r>
            <a:endParaRPr lang="en-US" dirty="0">
              <a:solidFill>
                <a:schemeClr val="tx1"/>
              </a:solidFill>
            </a:endParaRPr>
          </a:p>
          <a:p>
            <a:pPr marL="0" indent="0" algn="ctr">
              <a:buNone/>
            </a:pPr>
            <a:endParaRPr lang="en-US" dirty="0" smtClean="0">
              <a:solidFill>
                <a:schemeClr val="tx1"/>
              </a:solidFill>
            </a:endParaRPr>
          </a:p>
          <a:p>
            <a:pPr marL="0" indent="0" algn="ctr">
              <a:buNone/>
            </a:pPr>
            <a:endParaRPr lang="en-US" dirty="0">
              <a:solidFill>
                <a:schemeClr val="tx1"/>
              </a:solidFill>
            </a:endParaRPr>
          </a:p>
          <a:p>
            <a:pPr marL="0" indent="0" algn="ctr">
              <a:buNone/>
            </a:pPr>
            <a:r>
              <a:rPr lang="ka-GE" dirty="0" smtClean="0">
                <a:solidFill>
                  <a:schemeClr val="tx1"/>
                </a:solidFill>
              </a:rPr>
              <a:t>პროექტის დანიშნულებაა ასფალტის წარმოება</a:t>
            </a:r>
          </a:p>
        </p:txBody>
      </p:sp>
    </p:spTree>
    <p:extLst>
      <p:ext uri="{BB962C8B-B14F-4D97-AF65-F5344CB8AC3E}">
        <p14:creationId xmlns:p14="http://schemas.microsoft.com/office/powerpoint/2010/main" xmlns="" val="96785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3850"/>
            <a:ext cx="8596668" cy="1320800"/>
          </a:xfrm>
        </p:spPr>
        <p:txBody>
          <a:bodyPr>
            <a:normAutofit/>
          </a:bodyPr>
          <a:lstStyle/>
          <a:p>
            <a:r>
              <a:rPr lang="ka-GE" sz="3200" b="1" dirty="0" smtClean="0"/>
              <a:t>საწარმოს განთავსების ადგილი</a:t>
            </a:r>
            <a:endParaRPr lang="en-US" sz="3200" dirty="0"/>
          </a:p>
        </p:txBody>
      </p:sp>
      <p:sp>
        <p:nvSpPr>
          <p:cNvPr id="3" name="Content Placeholder 2"/>
          <p:cNvSpPr>
            <a:spLocks noGrp="1"/>
          </p:cNvSpPr>
          <p:nvPr>
            <p:ph idx="1"/>
          </p:nvPr>
        </p:nvSpPr>
        <p:spPr>
          <a:xfrm>
            <a:off x="677334" y="984250"/>
            <a:ext cx="9166754" cy="5143500"/>
          </a:xfrm>
        </p:spPr>
        <p:txBody>
          <a:bodyPr>
            <a:normAutofit/>
          </a:bodyPr>
          <a:lstStyle/>
          <a:p>
            <a:r>
              <a:rPr lang="ka-GE" dirty="0"/>
              <a:t>საპროექტო ტერიტორია მდებარეობს ქ. სამტრედიაში, ძმები გოგიების ქუჩის N13-ის მიმდებარედ. ტერიტორია განთავსებულია ქ. სამტრედიის გარეუბანში, ქალაქის ცენტრალური უბნიდან სამხრეთით, მისგან 1,75კმ.-ის </a:t>
            </a:r>
            <a:r>
              <a:rPr lang="ka-GE" dirty="0" smtClean="0"/>
              <a:t>დაშორებით. </a:t>
            </a:r>
          </a:p>
          <a:p>
            <a:r>
              <a:rPr lang="ka-GE" dirty="0"/>
              <a:t>ტერიტორიიდან ჩრდილო-დასავლეთით მდებარე უახლოესი მოსახლის და საპროექტო ტერიტორიების საკადასტრო საზღვრებს შორის უმოკლესი მანძილი შეადგენს   41მეტრს. </a:t>
            </a:r>
            <a:endParaRPr lang="ka-GE" dirty="0" smtClean="0"/>
          </a:p>
          <a:p>
            <a:r>
              <a:rPr lang="ka-GE" b="1" dirty="0" smtClean="0"/>
              <a:t>საწარმოს კოორდინატებია</a:t>
            </a:r>
            <a:r>
              <a:rPr lang="ka-GE"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403100949"/>
              </p:ext>
            </p:extLst>
          </p:nvPr>
        </p:nvGraphicFramePr>
        <p:xfrm>
          <a:off x="2953061" y="3406187"/>
          <a:ext cx="4976734" cy="3331893"/>
        </p:xfrm>
        <a:graphic>
          <a:graphicData uri="http://schemas.openxmlformats.org/drawingml/2006/table">
            <a:tbl>
              <a:tblPr firstRow="1" firstCol="1" bandRow="1">
                <a:tableStyleId>{5C22544A-7EE6-4342-B048-85BDC9FD1C3A}</a:tableStyleId>
              </a:tblPr>
              <a:tblGrid>
                <a:gridCol w="2565455"/>
                <a:gridCol w="2411279"/>
              </a:tblGrid>
              <a:tr h="218967">
                <a:tc>
                  <a:txBody>
                    <a:bodyPr/>
                    <a:lstStyle/>
                    <a:p>
                      <a:pPr marL="0" marR="0" algn="just">
                        <a:lnSpc>
                          <a:spcPct val="115000"/>
                        </a:lnSpc>
                        <a:spcBef>
                          <a:spcPts val="0"/>
                        </a:spcBef>
                        <a:spcAft>
                          <a:spcPts val="0"/>
                        </a:spcAft>
                      </a:pPr>
                      <a:r>
                        <a:rPr lang="ka-GE" sz="1200" dirty="0">
                          <a:effectLst/>
                        </a:rPr>
                        <a:t>                </a:t>
                      </a:r>
                      <a:r>
                        <a:rPr lang="en-US" sz="1200" dirty="0">
                          <a:effectLst/>
                        </a:rPr>
                        <a:t>X</a:t>
                      </a:r>
                      <a:r>
                        <a:rPr lang="ka-GE"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9642">
                <a:tc>
                  <a:txBody>
                    <a:bodyPr/>
                    <a:lstStyle/>
                    <a:p>
                      <a:pPr marL="0" marR="0"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278914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4669244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279296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4669376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279333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4669276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279370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4669293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279350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4669136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279051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4668993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278976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4669127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279118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4669113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279106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4669227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476">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278936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08585" algn="just">
                        <a:lnSpc>
                          <a:spcPct val="115000"/>
                        </a:lnSpc>
                        <a:spcBef>
                          <a:spcPts val="0"/>
                        </a:spcBef>
                        <a:spcAft>
                          <a:spcPts val="0"/>
                        </a:spcAft>
                      </a:pP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      4669202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05532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p:spPr>
      </p:pic>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xmlns="" val="145588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2614030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495678" y="-228600"/>
            <a:ext cx="9696322" cy="257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flipV="1">
            <a:off x="5453250" y="-993101"/>
            <a:ext cx="923442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9"/>
          <p:cNvSpPr>
            <a:spLocks noChangeArrowheads="1"/>
          </p:cNvSpPr>
          <p:nvPr/>
        </p:nvSpPr>
        <p:spPr bwMode="auto">
          <a:xfrm>
            <a:off x="2957700" y="2908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6"/>
          <p:cNvSpPr>
            <a:spLocks noChangeArrowheads="1"/>
          </p:cNvSpPr>
          <p:nvPr/>
        </p:nvSpPr>
        <p:spPr bwMode="auto">
          <a:xfrm flipV="1">
            <a:off x="3130787" y="-385588"/>
            <a:ext cx="1151498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Picture 8"/>
          <p:cNvPicPr/>
          <p:nvPr/>
        </p:nvPicPr>
        <p:blipFill>
          <a:blip r:embed="rId2">
            <a:extLst>
              <a:ext uri="{28A0092B-C50C-407E-A947-70E740481C1C}">
                <a14:useLocalDpi xmlns:a14="http://schemas.microsoft.com/office/drawing/2010/main" xmlns="" val="0"/>
              </a:ext>
            </a:extLst>
          </a:blip>
          <a:srcRect/>
          <a:stretch>
            <a:fillRect/>
          </a:stretch>
        </p:blipFill>
        <p:spPr bwMode="auto">
          <a:xfrm>
            <a:off x="462695" y="282885"/>
            <a:ext cx="10875865" cy="6346515"/>
          </a:xfrm>
          <a:prstGeom prst="rect">
            <a:avLst/>
          </a:prstGeom>
          <a:noFill/>
          <a:ln>
            <a:noFill/>
          </a:ln>
        </p:spPr>
      </p:pic>
    </p:spTree>
    <p:extLst>
      <p:ext uri="{BB962C8B-B14F-4D97-AF65-F5344CB8AC3E}">
        <p14:creationId xmlns:p14="http://schemas.microsoft.com/office/powerpoint/2010/main" xmlns="" val="40988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2614030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495678" y="-228600"/>
            <a:ext cx="9696322" cy="257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flipV="1">
            <a:off x="5453250" y="-993101"/>
            <a:ext cx="923442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9"/>
          <p:cNvSpPr>
            <a:spLocks noChangeArrowheads="1"/>
          </p:cNvSpPr>
          <p:nvPr/>
        </p:nvSpPr>
        <p:spPr bwMode="auto">
          <a:xfrm>
            <a:off x="2957700" y="2908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6"/>
          <p:cNvSpPr>
            <a:spLocks noChangeArrowheads="1"/>
          </p:cNvSpPr>
          <p:nvPr/>
        </p:nvSpPr>
        <p:spPr bwMode="auto">
          <a:xfrm flipV="1">
            <a:off x="3130787" y="-385588"/>
            <a:ext cx="1151498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2"/>
          <p:cNvSpPr>
            <a:spLocks noChangeArrowheads="1"/>
          </p:cNvSpPr>
          <p:nvPr/>
        </p:nvSpPr>
        <p:spPr bwMode="auto">
          <a:xfrm>
            <a:off x="2495678"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4226930161"/>
              </p:ext>
            </p:extLst>
          </p:nvPr>
        </p:nvGraphicFramePr>
        <p:xfrm>
          <a:off x="1524000" y="0"/>
          <a:ext cx="7482840" cy="6583680"/>
        </p:xfrm>
        <a:graphic>
          <a:graphicData uri="http://schemas.openxmlformats.org/presentationml/2006/ole">
            <p:oleObj spid="_x0000_s3087" name="Acrobat Document" r:id="rId3" imgW="6292080" imgH="8910000" progId="AcroExch.Document.11">
              <p:embed/>
            </p:oleObj>
          </a:graphicData>
        </a:graphic>
      </p:graphicFrame>
    </p:spTree>
    <p:extLst>
      <p:ext uri="{BB962C8B-B14F-4D97-AF65-F5344CB8AC3E}">
        <p14:creationId xmlns:p14="http://schemas.microsoft.com/office/powerpoint/2010/main" xmlns="" val="272265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2614030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495678" y="-228600"/>
            <a:ext cx="9696322" cy="257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flipV="1">
            <a:off x="5453250" y="-993101"/>
            <a:ext cx="923442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9"/>
          <p:cNvSpPr>
            <a:spLocks noChangeArrowheads="1"/>
          </p:cNvSpPr>
          <p:nvPr/>
        </p:nvSpPr>
        <p:spPr bwMode="auto">
          <a:xfrm>
            <a:off x="2957700" y="2908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6"/>
          <p:cNvSpPr>
            <a:spLocks noChangeArrowheads="1"/>
          </p:cNvSpPr>
          <p:nvPr/>
        </p:nvSpPr>
        <p:spPr bwMode="auto">
          <a:xfrm flipV="1">
            <a:off x="3130787" y="-385588"/>
            <a:ext cx="1151498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2"/>
          <p:cNvSpPr>
            <a:spLocks noChangeArrowheads="1"/>
          </p:cNvSpPr>
          <p:nvPr/>
        </p:nvSpPr>
        <p:spPr bwMode="auto">
          <a:xfrm>
            <a:off x="2495678"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3329028" y="-777617"/>
            <a:ext cx="11546212" cy="419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xmlns="" val="1531832878"/>
              </p:ext>
            </p:extLst>
          </p:nvPr>
        </p:nvGraphicFramePr>
        <p:xfrm>
          <a:off x="1447800" y="0"/>
          <a:ext cx="6918960" cy="6858000"/>
        </p:xfrm>
        <a:graphic>
          <a:graphicData uri="http://schemas.openxmlformats.org/presentationml/2006/ole">
            <p:oleObj spid="_x0000_s4111" name="Acrobat Document" r:id="rId3" imgW="5319000" imgH="7521840" progId="AcroExch.Document.11">
              <p:embed/>
            </p:oleObj>
          </a:graphicData>
        </a:graphic>
      </p:graphicFrame>
    </p:spTree>
    <p:extLst>
      <p:ext uri="{BB962C8B-B14F-4D97-AF65-F5344CB8AC3E}">
        <p14:creationId xmlns:p14="http://schemas.microsoft.com/office/powerpoint/2010/main" xmlns="" val="97989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დაგეგმილი საქმიანობის ფიზიკური მახასიათებლები</a:t>
            </a:r>
            <a:endParaRPr lang="en-US" sz="2800" dirty="0"/>
          </a:p>
        </p:txBody>
      </p:sp>
      <p:sp>
        <p:nvSpPr>
          <p:cNvPr id="3" name="Content Placeholder 2"/>
          <p:cNvSpPr>
            <a:spLocks noGrp="1"/>
          </p:cNvSpPr>
          <p:nvPr>
            <p:ph idx="1"/>
          </p:nvPr>
        </p:nvSpPr>
        <p:spPr>
          <a:xfrm>
            <a:off x="0" y="1145109"/>
            <a:ext cx="10028420" cy="5400675"/>
          </a:xfrm>
        </p:spPr>
        <p:txBody>
          <a:bodyPr>
            <a:normAutofit fontScale="92500" lnSpcReduction="10000"/>
          </a:bodyPr>
          <a:lstStyle/>
          <a:p>
            <a:pPr algn="just"/>
            <a:r>
              <a:rPr lang="ka-GE" sz="1900" dirty="0" smtClean="0">
                <a:solidFill>
                  <a:schemeClr val="tx1"/>
                </a:solidFill>
              </a:rPr>
              <a:t>საწარმოს </a:t>
            </a:r>
            <a:r>
              <a:rPr lang="ka-GE" sz="1900" dirty="0">
                <a:solidFill>
                  <a:schemeClr val="tx1"/>
                </a:solidFill>
              </a:rPr>
              <a:t>პროფილია ასფალტის წარმოება. ტერიტორიაზე ასევე ფუნქციონირებს სასაქონლო ბეტონის კვანძი, რომელიც გამოყენებული იქნება ბეტონის ნაკეთობების წარმოებისათვის, რისთვისაც არმატურის კონსტრუქციების წარმოება-დამუშავება ხდება მექანიკურ საამქროში ლითონის აირული ჭრის დანადგარით და ხელის შესადუღებელი აპარატით ცალობითი ელექტროდებით. </a:t>
            </a:r>
            <a:r>
              <a:rPr lang="en-US" sz="1900" dirty="0">
                <a:solidFill>
                  <a:schemeClr val="tx1"/>
                </a:solidFill>
              </a:rPr>
              <a:t>გზის</a:t>
            </a:r>
            <a:r>
              <a:rPr lang="en-US" sz="1900" dirty="0">
                <a:solidFill>
                  <a:schemeClr val="tx1"/>
                </a:solidFill>
              </a:rPr>
              <a:t> </a:t>
            </a:r>
            <a:r>
              <a:rPr lang="en-US" sz="1900" dirty="0">
                <a:solidFill>
                  <a:schemeClr val="tx1"/>
                </a:solidFill>
              </a:rPr>
              <a:t>მშენებლობაზე</a:t>
            </a:r>
            <a:r>
              <a:rPr lang="en-US" sz="1900" dirty="0">
                <a:solidFill>
                  <a:schemeClr val="tx1"/>
                </a:solidFill>
              </a:rPr>
              <a:t> </a:t>
            </a:r>
            <a:r>
              <a:rPr lang="en-US" sz="1900" dirty="0">
                <a:solidFill>
                  <a:schemeClr val="tx1"/>
                </a:solidFill>
              </a:rPr>
              <a:t>გამოყენებული</a:t>
            </a:r>
            <a:r>
              <a:rPr lang="en-US" sz="1900" dirty="0">
                <a:solidFill>
                  <a:schemeClr val="tx1"/>
                </a:solidFill>
              </a:rPr>
              <a:t> </a:t>
            </a:r>
            <a:r>
              <a:rPr lang="en-US" sz="1900" dirty="0">
                <a:solidFill>
                  <a:schemeClr val="tx1"/>
                </a:solidFill>
              </a:rPr>
              <a:t>სატრანსპორტო</a:t>
            </a:r>
            <a:r>
              <a:rPr lang="en-US" sz="1900" dirty="0">
                <a:solidFill>
                  <a:schemeClr val="tx1"/>
                </a:solidFill>
              </a:rPr>
              <a:t> </a:t>
            </a:r>
            <a:r>
              <a:rPr lang="en-US" sz="1900" dirty="0">
                <a:solidFill>
                  <a:schemeClr val="tx1"/>
                </a:solidFill>
              </a:rPr>
              <a:t>საშუალებებისათვის</a:t>
            </a:r>
            <a:r>
              <a:rPr lang="ka-GE" sz="1900" dirty="0">
                <a:solidFill>
                  <a:schemeClr val="tx1"/>
                </a:solidFill>
              </a:rPr>
              <a:t> ტერიტორიაზე </a:t>
            </a:r>
            <a:r>
              <a:rPr lang="en-US" sz="1900" dirty="0">
                <a:solidFill>
                  <a:schemeClr val="tx1"/>
                </a:solidFill>
              </a:rPr>
              <a:t>განთავსებულია</a:t>
            </a:r>
            <a:r>
              <a:rPr lang="en-US" sz="1900" dirty="0">
                <a:solidFill>
                  <a:schemeClr val="tx1"/>
                </a:solidFill>
              </a:rPr>
              <a:t> </a:t>
            </a:r>
            <a:r>
              <a:rPr lang="en-US" sz="1900" dirty="0">
                <a:solidFill>
                  <a:schemeClr val="tx1"/>
                </a:solidFill>
              </a:rPr>
              <a:t>ტრანსპორტისა</a:t>
            </a:r>
            <a:r>
              <a:rPr lang="en-US" sz="1900" dirty="0">
                <a:solidFill>
                  <a:schemeClr val="tx1"/>
                </a:solidFill>
              </a:rPr>
              <a:t> </a:t>
            </a:r>
            <a:r>
              <a:rPr lang="en-US" sz="1900" dirty="0">
                <a:solidFill>
                  <a:schemeClr val="tx1"/>
                </a:solidFill>
              </a:rPr>
              <a:t>და</a:t>
            </a:r>
            <a:r>
              <a:rPr lang="en-US" sz="1900" dirty="0">
                <a:solidFill>
                  <a:schemeClr val="tx1"/>
                </a:solidFill>
              </a:rPr>
              <a:t> </a:t>
            </a:r>
            <a:r>
              <a:rPr lang="en-US" sz="1900" dirty="0">
                <a:solidFill>
                  <a:schemeClr val="tx1"/>
                </a:solidFill>
              </a:rPr>
              <a:t>აღჭურვილობის</a:t>
            </a:r>
            <a:r>
              <a:rPr lang="en-US" sz="1900" dirty="0">
                <a:solidFill>
                  <a:schemeClr val="tx1"/>
                </a:solidFill>
              </a:rPr>
              <a:t> </a:t>
            </a:r>
            <a:r>
              <a:rPr lang="en-US" sz="1900" dirty="0">
                <a:solidFill>
                  <a:schemeClr val="tx1"/>
                </a:solidFill>
              </a:rPr>
              <a:t>ეზო</a:t>
            </a:r>
            <a:r>
              <a:rPr lang="ka-GE" sz="1900" dirty="0">
                <a:solidFill>
                  <a:schemeClr val="tx1"/>
                </a:solidFill>
              </a:rPr>
              <a:t>.  </a:t>
            </a:r>
            <a:r>
              <a:rPr lang="en-US" sz="1900" dirty="0">
                <a:solidFill>
                  <a:schemeClr val="tx1"/>
                </a:solidFill>
              </a:rPr>
              <a:t>გადახურულ</a:t>
            </a:r>
            <a:r>
              <a:rPr lang="en-US" sz="1900" dirty="0">
                <a:solidFill>
                  <a:schemeClr val="tx1"/>
                </a:solidFill>
              </a:rPr>
              <a:t> </a:t>
            </a:r>
            <a:r>
              <a:rPr lang="en-US" sz="1900" dirty="0">
                <a:solidFill>
                  <a:schemeClr val="tx1"/>
                </a:solidFill>
              </a:rPr>
              <a:t>ტერიტორიაზე</a:t>
            </a:r>
            <a:r>
              <a:rPr lang="en-US" sz="1900" dirty="0">
                <a:solidFill>
                  <a:schemeClr val="tx1"/>
                </a:solidFill>
              </a:rPr>
              <a:t> </a:t>
            </a:r>
            <a:r>
              <a:rPr lang="en-US" sz="1900" dirty="0">
                <a:solidFill>
                  <a:schemeClr val="tx1"/>
                </a:solidFill>
              </a:rPr>
              <a:t>მოხდება</a:t>
            </a:r>
            <a:r>
              <a:rPr lang="en-US" sz="1900" dirty="0">
                <a:solidFill>
                  <a:schemeClr val="tx1"/>
                </a:solidFill>
              </a:rPr>
              <a:t> </a:t>
            </a:r>
            <a:r>
              <a:rPr lang="en-US" sz="1900" dirty="0">
                <a:solidFill>
                  <a:schemeClr val="tx1"/>
                </a:solidFill>
              </a:rPr>
              <a:t>ავტოტრანსპორტის</a:t>
            </a:r>
            <a:r>
              <a:rPr lang="en-US" sz="1900" dirty="0">
                <a:solidFill>
                  <a:schemeClr val="tx1"/>
                </a:solidFill>
              </a:rPr>
              <a:t> </a:t>
            </a:r>
            <a:r>
              <a:rPr lang="en-US" sz="1900" dirty="0">
                <a:solidFill>
                  <a:schemeClr val="tx1"/>
                </a:solidFill>
              </a:rPr>
              <a:t>მცირე</a:t>
            </a:r>
            <a:r>
              <a:rPr lang="en-US" sz="1900" dirty="0">
                <a:solidFill>
                  <a:schemeClr val="tx1"/>
                </a:solidFill>
              </a:rPr>
              <a:t> </a:t>
            </a:r>
            <a:r>
              <a:rPr lang="en-US" sz="1900" dirty="0">
                <a:solidFill>
                  <a:schemeClr val="tx1"/>
                </a:solidFill>
              </a:rPr>
              <a:t>სარემონტო</a:t>
            </a:r>
            <a:r>
              <a:rPr lang="en-US" sz="1900" dirty="0">
                <a:solidFill>
                  <a:schemeClr val="tx1"/>
                </a:solidFill>
              </a:rPr>
              <a:t> </a:t>
            </a:r>
            <a:r>
              <a:rPr lang="en-US" sz="1900" dirty="0">
                <a:solidFill>
                  <a:schemeClr val="tx1"/>
                </a:solidFill>
              </a:rPr>
              <a:t>სამუშაოების</a:t>
            </a:r>
            <a:r>
              <a:rPr lang="en-US" sz="1900" dirty="0">
                <a:solidFill>
                  <a:schemeClr val="tx1"/>
                </a:solidFill>
              </a:rPr>
              <a:t> </a:t>
            </a:r>
            <a:r>
              <a:rPr lang="en-US" sz="1900" dirty="0">
                <a:solidFill>
                  <a:schemeClr val="tx1"/>
                </a:solidFill>
              </a:rPr>
              <a:t>შესრულება</a:t>
            </a:r>
            <a:r>
              <a:rPr lang="en-US" sz="1900" dirty="0">
                <a:solidFill>
                  <a:schemeClr val="tx1"/>
                </a:solidFill>
              </a:rPr>
              <a:t>. </a:t>
            </a:r>
            <a:r>
              <a:rPr lang="ka-GE" sz="1900" dirty="0">
                <a:solidFill>
                  <a:schemeClr val="tx1"/>
                </a:solidFill>
              </a:rPr>
              <a:t>ავტოტრანსპორტის საწვავით გამართვის მიზნით ექსპლუატაციაში შევა ავტოგასამართი სადგური ნავთობსაცავით.</a:t>
            </a:r>
            <a:endParaRPr lang="ka-GE" sz="1900" b="1" dirty="0" smtClean="0">
              <a:solidFill>
                <a:schemeClr val="tx1"/>
              </a:solidFill>
            </a:endParaRPr>
          </a:p>
          <a:p>
            <a:pPr algn="just"/>
            <a:r>
              <a:rPr lang="ka-GE" sz="1900" b="1" dirty="0" smtClean="0">
                <a:solidFill>
                  <a:schemeClr val="tx1"/>
                </a:solidFill>
              </a:rPr>
              <a:t>ასფალტის წარმოება </a:t>
            </a:r>
            <a:r>
              <a:rPr lang="ka-GE" sz="1900" dirty="0">
                <a:solidFill>
                  <a:schemeClr val="tx1"/>
                </a:solidFill>
              </a:rPr>
              <a:t>- ასფალტის მაქსიმალური საპროექტო წარმადობა შეადგენს </a:t>
            </a:r>
            <a:r>
              <a:rPr lang="en-US" sz="1900" dirty="0">
                <a:solidFill>
                  <a:schemeClr val="tx1"/>
                </a:solidFill>
              </a:rPr>
              <a:t>80000</a:t>
            </a:r>
            <a:r>
              <a:rPr lang="ka-GE" sz="1900" dirty="0">
                <a:solidFill>
                  <a:schemeClr val="tx1"/>
                </a:solidFill>
              </a:rPr>
              <a:t>ტ/წელ-ს. სამუშაო რეჟიმი შეადგენს 125 სამუშაო დღეს 8 საათიანი გრაფიკით. </a:t>
            </a:r>
            <a:endParaRPr lang="ka-GE" sz="1900" dirty="0" smtClean="0">
              <a:solidFill>
                <a:schemeClr val="tx1"/>
              </a:solidFill>
            </a:endParaRPr>
          </a:p>
          <a:p>
            <a:pPr algn="just"/>
            <a:r>
              <a:rPr lang="ka-GE" sz="1900" b="1" dirty="0" smtClean="0">
                <a:solidFill>
                  <a:schemeClr val="tx1"/>
                </a:solidFill>
              </a:rPr>
              <a:t>ბეტონის წარმოება </a:t>
            </a:r>
            <a:r>
              <a:rPr lang="ka-GE" sz="1900" dirty="0" smtClean="0">
                <a:solidFill>
                  <a:schemeClr val="tx1"/>
                </a:solidFill>
              </a:rPr>
              <a:t>- </a:t>
            </a:r>
            <a:r>
              <a:rPr lang="ka-GE" sz="1900" dirty="0">
                <a:solidFill>
                  <a:schemeClr val="tx1"/>
                </a:solidFill>
              </a:rPr>
              <a:t>საწარმოს დაგეგმილი სიმძლავრეა 100000 ტონა/წელი, რისთვისაც ექსპლუატაციაში შევა 100ტ/სთ წარმადობის ბეტონშემრევი დანადგარი. სამუშაო რეჟიმი შეადგენს 125 სამუშაო დღეს 8 საათიანი გრაფიკით. </a:t>
            </a:r>
            <a:endParaRPr lang="ka-GE" sz="1900" dirty="0" smtClean="0">
              <a:solidFill>
                <a:schemeClr val="tx1"/>
              </a:solidFill>
            </a:endParaRPr>
          </a:p>
          <a:p>
            <a:r>
              <a:rPr lang="ka-GE" sz="1900" b="1" dirty="0">
                <a:solidFill>
                  <a:schemeClr val="tx1"/>
                </a:solidFill>
              </a:rPr>
              <a:t>ავტოგასამართი </a:t>
            </a:r>
            <a:r>
              <a:rPr lang="ka-GE" sz="1900" b="1" dirty="0" smtClean="0">
                <a:solidFill>
                  <a:schemeClr val="tx1"/>
                </a:solidFill>
              </a:rPr>
              <a:t>სადგური </a:t>
            </a:r>
            <a:r>
              <a:rPr lang="ka-GE" sz="1900" dirty="0" smtClean="0">
                <a:solidFill>
                  <a:schemeClr val="tx1"/>
                </a:solidFill>
              </a:rPr>
              <a:t>- </a:t>
            </a:r>
            <a:r>
              <a:rPr lang="ka-GE" sz="1900" dirty="0">
                <a:solidFill>
                  <a:schemeClr val="tx1"/>
                </a:solidFill>
              </a:rPr>
              <a:t>მაქსიმალური მოხმარებული საწვავის რაოდენობა შეადგენს 1000000ლ/წელს</a:t>
            </a:r>
            <a:r>
              <a:rPr lang="ka-GE" sz="1900" dirty="0" smtClean="0">
                <a:solidFill>
                  <a:schemeClr val="tx1"/>
                </a:solidFill>
              </a:rPr>
              <a:t>.</a:t>
            </a:r>
          </a:p>
          <a:p>
            <a:r>
              <a:rPr lang="ka-GE" sz="1900" b="1" dirty="0">
                <a:solidFill>
                  <a:schemeClr val="tx1"/>
                </a:solidFill>
              </a:rPr>
              <a:t>მექანიკური </a:t>
            </a:r>
            <a:r>
              <a:rPr lang="ka-GE" sz="1900" b="1" dirty="0" smtClean="0">
                <a:solidFill>
                  <a:schemeClr val="tx1"/>
                </a:solidFill>
              </a:rPr>
              <a:t>საამქრო - </a:t>
            </a:r>
            <a:r>
              <a:rPr lang="ka-GE" sz="1900" dirty="0">
                <a:solidFill>
                  <a:schemeClr val="tx1"/>
                </a:solidFill>
              </a:rPr>
              <a:t>ლითონების აირული ჭრის მაქსიმალური სიგრძე შეიძლება შეადგენდეს 10000 გრძივ მეტრს, ხოლო ფოლადის რკალური </a:t>
            </a:r>
            <a:r>
              <a:rPr lang="ka-GE" sz="1900" dirty="0" smtClean="0">
                <a:solidFill>
                  <a:schemeClr val="tx1"/>
                </a:solidFill>
              </a:rPr>
              <a:t>შედუღებისას </a:t>
            </a:r>
            <a:r>
              <a:rPr lang="ka-GE" sz="1900" dirty="0">
                <a:solidFill>
                  <a:schemeClr val="tx1"/>
                </a:solidFill>
              </a:rPr>
              <a:t>ცალობითი ელექტროდების მაქსიმალური რაოდენობა - 300კგ.-ს.</a:t>
            </a:r>
            <a:endParaRPr lang="en-US" sz="1900" dirty="0">
              <a:solidFill>
                <a:schemeClr val="tx1"/>
              </a:solidFill>
            </a:endParaRPr>
          </a:p>
          <a:p>
            <a:endParaRPr lang="ka-GE" dirty="0" smtClean="0"/>
          </a:p>
          <a:p>
            <a:endParaRPr lang="en-US" dirty="0">
              <a:effectLst/>
            </a:endParaRPr>
          </a:p>
        </p:txBody>
      </p:sp>
    </p:spTree>
    <p:extLst>
      <p:ext uri="{BB962C8B-B14F-4D97-AF65-F5344CB8AC3E}">
        <p14:creationId xmlns:p14="http://schemas.microsoft.com/office/powerpoint/2010/main" xmlns="" val="362260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3191</TotalTime>
  <Words>2499</Words>
  <Application>Microsoft Office PowerPoint</Application>
  <PresentationFormat>Custom</PresentationFormat>
  <Paragraphs>240</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Facet</vt:lpstr>
      <vt:lpstr>Acrobat Document</vt:lpstr>
      <vt:lpstr> საქართველოს გარემოს დაცვისა და სოფლის მეურნეობის სამინისტრო </vt:lpstr>
      <vt:lpstr>საკანონმდებლო მოთხოვნები</vt:lpstr>
      <vt:lpstr> პროექტის მიზანი და მოკლე აღწერა</vt:lpstr>
      <vt:lpstr>საწარმოს განთავსების ადგილი</vt:lpstr>
      <vt:lpstr>Slide 5</vt:lpstr>
      <vt:lpstr>Slide 6</vt:lpstr>
      <vt:lpstr>Slide 7</vt:lpstr>
      <vt:lpstr>Slide 8</vt:lpstr>
      <vt:lpstr>დაგეგმილი საქმიანობის ფიზიკური მახასიათებლები</vt:lpstr>
      <vt:lpstr>             საწარმოს ტექნოლოგიური პროცესი</vt:lpstr>
      <vt:lpstr>             საწარმოს ტექნოლოგიური პროცესი</vt:lpstr>
      <vt:lpstr> ალტერნატივები</vt:lpstr>
      <vt:lpstr>არაქმედების (ნულოვანი) ალტერნატივა</vt:lpstr>
      <vt:lpstr>საწარმოს განთავსების ალტერნატივები</vt:lpstr>
      <vt:lpstr>ტექნოლოგიური ალტერნატივები</vt:lpstr>
      <vt:lpstr>გარემოზე მოსალოდნელი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მადლობა ყურადღებისთვის!</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Asus</cp:lastModifiedBy>
  <cp:revision>164</cp:revision>
  <dcterms:created xsi:type="dcterms:W3CDTF">2018-05-28T10:51:00Z</dcterms:created>
  <dcterms:modified xsi:type="dcterms:W3CDTF">2020-05-19T07:23:38Z</dcterms:modified>
</cp:coreProperties>
</file>