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36"/>
  </p:notesMasterIdLst>
  <p:sldIdLst>
    <p:sldId id="256" r:id="rId2"/>
    <p:sldId id="309" r:id="rId3"/>
    <p:sldId id="319" r:id="rId4"/>
    <p:sldId id="310" r:id="rId5"/>
    <p:sldId id="311" r:id="rId6"/>
    <p:sldId id="315" r:id="rId7"/>
    <p:sldId id="320" r:id="rId8"/>
    <p:sldId id="312" r:id="rId9"/>
    <p:sldId id="321" r:id="rId10"/>
    <p:sldId id="318" r:id="rId11"/>
    <p:sldId id="322" r:id="rId12"/>
    <p:sldId id="323" r:id="rId13"/>
    <p:sldId id="314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02" r:id="rId22"/>
    <p:sldId id="300" r:id="rId23"/>
    <p:sldId id="331" r:id="rId24"/>
    <p:sldId id="332" r:id="rId25"/>
    <p:sldId id="333" r:id="rId26"/>
    <p:sldId id="282" r:id="rId27"/>
    <p:sldId id="279" r:id="rId28"/>
    <p:sldId id="280" r:id="rId29"/>
    <p:sldId id="297" r:id="rId30"/>
    <p:sldId id="281" r:id="rId31"/>
    <p:sldId id="290" r:id="rId32"/>
    <p:sldId id="287" r:id="rId33"/>
    <p:sldId id="301" r:id="rId34"/>
    <p:sldId id="30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4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2F4F3-A0D4-471B-B71D-346EE459D94E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0CCB5-35F7-49B6-9C0D-53E93E35D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3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420B2-4DEF-4E09-828F-7FADBC06BEB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25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940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4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0872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729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6576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425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95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986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677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27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2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44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304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0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8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436" y="1604356"/>
            <a:ext cx="8269889" cy="2379978"/>
          </a:xfrm>
        </p:spPr>
        <p:txBody>
          <a:bodyPr/>
          <a:lstStyle/>
          <a:p>
            <a:r>
              <a:rPr lang="ka-GE" sz="1600" b="1" dirty="0"/>
              <a:t>შიდასახელმწიფოებრივი მნიშვნელობის ხიდისთავი-ატენი- ბოშურის საავტომობილო გზის კმ 3+300 მდინარე ათრევზე არსებული სახიდე გადასასვლელის ნაცვლად ახალი სახიდე გადასასვლელის მშენებლობის და ექსპლუატაციის პროექტის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ka-GE" sz="2400" dirty="0"/>
              <a:t/>
            </a:r>
            <a:br>
              <a:rPr lang="ka-GE" sz="2400" dirty="0"/>
            </a:br>
            <a:r>
              <a:rPr lang="en-US" sz="2400" b="1" dirty="0"/>
              <a:t> </a:t>
            </a:r>
            <a:r>
              <a:rPr lang="ka-GE" sz="2400" dirty="0"/>
              <a:t/>
            </a:r>
            <a:br>
              <a:rPr lang="ka-GE" sz="2400" dirty="0"/>
            </a:br>
            <a:r>
              <a:rPr lang="en-US" sz="2400" b="1" dirty="0"/>
              <a:t>    </a:t>
            </a:r>
            <a:r>
              <a:rPr lang="ka-GE" sz="2400" b="1" dirty="0" smtClean="0"/>
              <a:t>გარემოზე ზემოქმედების შეფასების ანგარიში</a:t>
            </a:r>
            <a:endParaRPr lang="ka-GE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350023"/>
            <a:ext cx="7766936" cy="797709"/>
          </a:xfrm>
        </p:spPr>
        <p:txBody>
          <a:bodyPr>
            <a:noAutofit/>
          </a:bodyPr>
          <a:lstStyle/>
          <a:p>
            <a:r>
              <a:rPr lang="ka-GE" dirty="0" smtClean="0"/>
              <a:t>საქართველოს საავტომობილო გზების დეპარტამენტის</a:t>
            </a:r>
          </a:p>
          <a:p>
            <a:r>
              <a:rPr lang="ka-GE" dirty="0" smtClean="0"/>
              <a:t> გარემოსა და სოციალურ საკითხთა სამსახური</a:t>
            </a:r>
          </a:p>
          <a:p>
            <a:pPr algn="ctr"/>
            <a:endParaRPr lang="ka-G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50023"/>
            <a:ext cx="3162409" cy="23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12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32411"/>
          </a:xfrm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3105150" algn="ctr"/>
                <a:tab pos="6210935" algn="r"/>
              </a:tabLst>
            </a:pPr>
            <a:r>
              <a:rPr lang="ka-GE" sz="1300" dirty="0" smtClean="0"/>
              <a:t>.</a:t>
            </a:r>
            <a:br>
              <a:rPr lang="ka-GE" sz="1300" dirty="0" smtClean="0"/>
            </a:br>
            <a:r>
              <a:rPr lang="ka-GE" sz="1300" b="1" dirty="0" smtClean="0">
                <a:solidFill>
                  <a:srgbClr val="002060"/>
                </a:solidFill>
              </a:rPr>
              <a:t/>
            </a:r>
            <a:br>
              <a:rPr lang="ka-GE" sz="1300" b="1" dirty="0" smtClean="0">
                <a:solidFill>
                  <a:srgbClr val="002060"/>
                </a:solidFill>
              </a:rPr>
            </a:br>
            <a:r>
              <a:rPr lang="en-US" sz="2700" b="1" dirty="0" err="1" smtClean="0">
                <a:solidFill>
                  <a:srgbClr val="00206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მოძრაობის</a:t>
            </a:r>
            <a:r>
              <a:rPr lang="en-US" sz="2700" b="1" dirty="0" smtClean="0">
                <a:solidFill>
                  <a:srgbClr val="00206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უსაფრთხოებისათვის</a:t>
            </a:r>
            <a:r>
              <a:rPr lang="en-US" sz="2700" b="1" dirty="0">
                <a:solidFill>
                  <a:srgbClr val="00206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დროებითი</a:t>
            </a:r>
            <a:r>
              <a:rPr lang="en-US" sz="2700" b="1" dirty="0">
                <a:solidFill>
                  <a:srgbClr val="00206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გზა</a:t>
            </a:r>
            <a:r>
              <a:rPr lang="en-US" sz="2700" b="1" dirty="0">
                <a:solidFill>
                  <a:srgbClr val="00206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უნდა</a:t>
            </a:r>
            <a:r>
              <a:rPr lang="en-US" sz="2700" b="1" dirty="0">
                <a:solidFill>
                  <a:srgbClr val="00206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აღიჭურვოს</a:t>
            </a:r>
            <a:r>
              <a:rPr lang="en-US" sz="2700" b="1" dirty="0">
                <a:solidFill>
                  <a:srgbClr val="00206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შესაბამისი</a:t>
            </a:r>
            <a:r>
              <a:rPr lang="en-US" sz="2700" b="1" dirty="0">
                <a:solidFill>
                  <a:srgbClr val="00206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საგზაო</a:t>
            </a:r>
            <a:r>
              <a:rPr lang="ka-GE" sz="2700" b="1" dirty="0">
                <a:solidFill>
                  <a:srgbClr val="00206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 smtClean="0">
                <a:solidFill>
                  <a:srgbClr val="00206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ნიშნებით</a:t>
            </a:r>
            <a:r>
              <a:rPr lang="en-US" sz="2700" b="1" dirty="0">
                <a:solidFill>
                  <a:srgbClr val="00206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700" b="1" dirty="0">
                <a:solidFill>
                  <a:srgbClr val="002060"/>
                </a:solidFill>
                <a:latin typeface="Sylfaen" panose="010A05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a-GE" sz="2700" dirty="0" smtClean="0"/>
              <a:t/>
            </a:r>
            <a:br>
              <a:rPr lang="ka-GE" sz="2700" dirty="0" smtClean="0"/>
            </a:br>
            <a:endParaRPr lang="ka-GE" sz="2200" dirty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t="8826" r="58239" b="3700"/>
          <a:stretch/>
        </p:blipFill>
        <p:spPr bwMode="auto">
          <a:xfrm>
            <a:off x="-36279" y="1332411"/>
            <a:ext cx="10277559" cy="532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375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810206" cy="631371"/>
          </a:xfrm>
        </p:spPr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ka-GE" sz="2800" b="1" dirty="0">
                <a:solidFill>
                  <a:srgbClr val="00B0F0"/>
                </a:solidFill>
              </a:rPr>
              <a:t>საპროექტო ხიდი, დროებითი გზა და სამშენებლო ბანაკი</a:t>
            </a:r>
            <a:r>
              <a:rPr lang="en-US" sz="2400" b="1" dirty="0">
                <a:solidFill>
                  <a:srgbClr val="00B0F0"/>
                </a:solidFill>
              </a:rPr>
              <a:t/>
            </a:r>
            <a:br>
              <a:rPr lang="en-US" sz="2400" b="1" dirty="0">
                <a:solidFill>
                  <a:srgbClr val="00B0F0"/>
                </a:solidFill>
              </a:rPr>
            </a:b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40971"/>
            <a:ext cx="8858552" cy="4800391"/>
          </a:xfrm>
        </p:spPr>
        <p:txBody>
          <a:bodyPr>
            <a:normAutofit fontScale="92500" lnSpcReduction="10000"/>
          </a:bodyPr>
          <a:lstStyle/>
          <a:p>
            <a:r>
              <a:rPr lang="ka-GE" dirty="0"/>
              <a:t>დაგეგმილი საქმიანობის </a:t>
            </a:r>
            <a:r>
              <a:rPr lang="ka-GE" dirty="0" smtClean="0"/>
              <a:t>სპეციფიკისა და </a:t>
            </a:r>
            <a:r>
              <a:rPr lang="ka-GE" dirty="0"/>
              <a:t>შესასრულებელ სამუშაოთა მოცულობის </a:t>
            </a:r>
            <a:r>
              <a:rPr lang="ka-GE" dirty="0" smtClean="0"/>
              <a:t>გათვალისწინებით </a:t>
            </a:r>
            <a:r>
              <a:rPr lang="ka-GE" dirty="0"/>
              <a:t>მძლავრი ინფრასტრუქტურის მქონე სამშენებლო ბანაკების მოწყობა საჭირო არ არის. </a:t>
            </a:r>
            <a:endParaRPr lang="en-US" dirty="0"/>
          </a:p>
          <a:p>
            <a:endParaRPr lang="en-US" dirty="0"/>
          </a:p>
          <a:p>
            <a:r>
              <a:rPr lang="ka-GE" dirty="0"/>
              <a:t>სამშენებლო სამუშაოების წარმოებისათვის მარცხენა სანაპიროზე ეწყობა დროებითი ბაზა საყოფაცხოვრებო ნაგებობებით, საწარმოო უბნებით და მექანიზმებით გასაჩერებელი ადგილით, საერთო ფართობით </a:t>
            </a:r>
            <a:r>
              <a:rPr lang="en-US" dirty="0"/>
              <a:t>250 </a:t>
            </a:r>
            <a:r>
              <a:rPr lang="ka-GE" dirty="0"/>
              <a:t>კვ.მ. </a:t>
            </a:r>
            <a:endParaRPr lang="ka-GE" dirty="0" smtClean="0"/>
          </a:p>
          <a:p>
            <a:r>
              <a:rPr lang="ka-GE" dirty="0" smtClean="0"/>
              <a:t>მიწის </a:t>
            </a:r>
            <a:r>
              <a:rPr lang="ka-GE" dirty="0"/>
              <a:t>ნაყოფიერი ფენის დროებით დასაწყობება მოხდება სამშენებლო ბანაკის ტერიტორიაზე. </a:t>
            </a:r>
            <a:endParaRPr lang="en-US" dirty="0"/>
          </a:p>
          <a:p>
            <a:r>
              <a:rPr lang="ka-GE" b="1" dirty="0"/>
              <a:t>საამშენებლო მოედნის მოსაწყობად საჭირო ნაგებობები და კონტეინერები.</a:t>
            </a:r>
            <a:endParaRPr lang="en-US" dirty="0"/>
          </a:p>
          <a:p>
            <a:pPr marL="0" indent="0" algn="ctr">
              <a:buNone/>
            </a:pPr>
            <a:r>
              <a:rPr lang="ka-GE" dirty="0"/>
              <a:t>სადარაჯო ჯიხური_1ც.</a:t>
            </a:r>
            <a:endParaRPr lang="en-US" dirty="0"/>
          </a:p>
          <a:p>
            <a:pPr marL="0" indent="0" algn="ctr">
              <a:buNone/>
            </a:pPr>
            <a:r>
              <a:rPr lang="ka-GE" dirty="0"/>
              <a:t>სასაწყობე კონტეინერი_1ც.</a:t>
            </a:r>
            <a:endParaRPr lang="en-US" dirty="0"/>
          </a:p>
          <a:p>
            <a:pPr marL="0" indent="0" algn="ctr">
              <a:buNone/>
            </a:pPr>
            <a:r>
              <a:rPr lang="ka-GE" dirty="0"/>
              <a:t>ბიოტუალეტი_1ც.</a:t>
            </a:r>
            <a:endParaRPr lang="en-US" dirty="0"/>
          </a:p>
          <a:p>
            <a:pPr marL="0" indent="0" algn="ctr">
              <a:buNone/>
            </a:pPr>
            <a:r>
              <a:rPr lang="ka-GE" dirty="0"/>
              <a:t>საოფისე კონტეინერი _1ც.</a:t>
            </a:r>
            <a:endParaRPr lang="en-US" dirty="0"/>
          </a:p>
          <a:p>
            <a:pPr marL="0" indent="0" algn="ctr">
              <a:buNone/>
            </a:pPr>
            <a:r>
              <a:rPr lang="ka-GE" dirty="0"/>
              <a:t>არმატურის ცეხის ფარდული_80მ2.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03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" y="609600"/>
            <a:ext cx="9718766" cy="788126"/>
          </a:xfrm>
        </p:spPr>
        <p:txBody>
          <a:bodyPr>
            <a:normAutofit/>
          </a:bodyPr>
          <a:lstStyle/>
          <a:p>
            <a:pPr algn="ctr"/>
            <a:r>
              <a:rPr lang="ka-GE" sz="2800" b="1" dirty="0">
                <a:solidFill>
                  <a:schemeClr val="accent1">
                    <a:lumMod val="75000"/>
                  </a:schemeClr>
                </a:solidFill>
              </a:rPr>
              <a:t>საპროექტო ხიდი, დროებითი გზა და სამშენებლო ბანაკი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85109"/>
            <a:ext cx="8596668" cy="4356253"/>
          </a:xfrm>
        </p:spPr>
        <p:txBody>
          <a:bodyPr/>
          <a:lstStyle/>
          <a:p>
            <a:r>
              <a:rPr lang="ka-GE" dirty="0"/>
              <a:t>დაგეგმილი პროექტისათვის გათვალისწინებული არ არის გარემოზე ზემოქმედების ისეთი წყაროების მოწყობა, როგორებიცაა ბეტონის ან ასფალტბეტონის საამქრო და სხვ. </a:t>
            </a:r>
            <a:endParaRPr lang="ka-GE" dirty="0" smtClean="0"/>
          </a:p>
          <a:p>
            <a:endParaRPr lang="en-US" dirty="0"/>
          </a:p>
          <a:p>
            <a:r>
              <a:rPr lang="pt-BR" dirty="0"/>
              <a:t>საქმიანობის განხორციელებისათვის საჭირო ინერტული მასალის შესყიდვა </a:t>
            </a:r>
            <a:r>
              <a:rPr lang="ka-GE" dirty="0" smtClean="0"/>
              <a:t>-  </a:t>
            </a:r>
            <a:r>
              <a:rPr lang="ka-GE" dirty="0"/>
              <a:t>ასფელტ-ბეტონით </a:t>
            </a:r>
            <a:r>
              <a:rPr lang="ka-GE" dirty="0" smtClean="0"/>
              <a:t>მომარაგება, </a:t>
            </a:r>
            <a:r>
              <a:rPr lang="ka-GE" dirty="0"/>
              <a:t>მოხდება გორის მუნიციპალიტეტში მდებარე  ასფალტ-ბეტონის ქარხნიდან. </a:t>
            </a:r>
            <a:endParaRPr lang="ka-GE" dirty="0" smtClean="0"/>
          </a:p>
          <a:p>
            <a:endParaRPr lang="en-US" dirty="0"/>
          </a:p>
          <a:p>
            <a:r>
              <a:rPr lang="ka-GE" dirty="0" smtClean="0"/>
              <a:t>ქვიშა-ხრეშოვანი </a:t>
            </a:r>
            <a:r>
              <a:rPr lang="ka-GE" dirty="0"/>
              <a:t>მასალით მომარაგება მოხდება  გორის  </a:t>
            </a:r>
            <a:r>
              <a:rPr lang="ka-GE" dirty="0" smtClean="0"/>
              <a:t>მუნიციპალიტეტის  </a:t>
            </a:r>
            <a:r>
              <a:rPr lang="ka-GE" dirty="0"/>
              <a:t>კარიერიდან.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612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ინფორმაცია პროექტის შესახებ </a:t>
            </a:r>
            <a:endParaRPr lang="ka-G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24297"/>
            <a:ext cx="8596668" cy="4342003"/>
          </a:xfrm>
        </p:spPr>
        <p:txBody>
          <a:bodyPr/>
          <a:lstStyle/>
          <a:p>
            <a:r>
              <a:rPr lang="ka-GE" dirty="0"/>
              <a:t>სამშენებლო სამუშაოებზე დასაქმდება დაახლოებით 18 ადამიანი, რომელთა უმრავლესობა ადგილობრივი მოსახლეობაა, ხოლო რამდენიმე მოწვეული სპეციალისტის საცხოვრებლად გამოყენებული იქნება მიმდებარე სოფლების ტერიტორიაზე დაქირავებული ინდივიდუალური საცხოვრებელი სახლები. </a:t>
            </a:r>
            <a:endParaRPr lang="ka-GE" dirty="0" smtClean="0"/>
          </a:p>
          <a:p>
            <a:endParaRPr lang="en-US" dirty="0"/>
          </a:p>
          <a:p>
            <a:r>
              <a:rPr lang="ka-GE" dirty="0"/>
              <a:t>  მშენებლობაში დასაქმებულთა შორის იქნება ადგილობრივი მოსახლეობა (14 ადამიანი</a:t>
            </a:r>
            <a:r>
              <a:rPr lang="ka-GE" dirty="0" smtClean="0"/>
              <a:t>).</a:t>
            </a:r>
          </a:p>
          <a:p>
            <a:endParaRPr lang="en-US" dirty="0"/>
          </a:p>
          <a:p>
            <a:r>
              <a:rPr lang="ka-GE" dirty="0"/>
              <a:t>ყოველივე აღნიშნულის გათვალისწინებით საავტომობილო ხიდის მშენებლობისათვის საცხოვრებელი ბანაკის მოწყობა დაგეგმილი არ არის.</a:t>
            </a:r>
            <a:endParaRPr lang="en-US" dirty="0"/>
          </a:p>
          <a:p>
            <a:pPr marL="0" indent="0">
              <a:buNone/>
            </a:pPr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79915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5691"/>
          </a:xfrm>
        </p:spPr>
        <p:txBody>
          <a:bodyPr>
            <a:normAutofit fontScale="90000"/>
          </a:bodyPr>
          <a:lstStyle/>
          <a:p>
            <a:pPr algn="ctr"/>
            <a:r>
              <a:rPr lang="ka-GE" sz="3100" b="1" dirty="0"/>
              <a:t>ცხრილი მშენებლობაში დასაქმებულთა რაოდენობა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703922"/>
              </p:ext>
            </p:extLst>
          </p:nvPr>
        </p:nvGraphicFramePr>
        <p:xfrm>
          <a:off x="927461" y="1828800"/>
          <a:ext cx="8164287" cy="3579222"/>
        </p:xfrm>
        <a:graphic>
          <a:graphicData uri="http://schemas.openxmlformats.org/drawingml/2006/table">
            <a:tbl>
              <a:tblPr firstRow="1" firstCol="1" bandRow="1"/>
              <a:tblGrid>
                <a:gridCol w="322601">
                  <a:extLst>
                    <a:ext uri="{9D8B030D-6E8A-4147-A177-3AD203B41FA5}">
                      <a16:colId xmlns:a16="http://schemas.microsoft.com/office/drawing/2014/main" val="1436151210"/>
                    </a:ext>
                  </a:extLst>
                </a:gridCol>
                <a:gridCol w="4133058">
                  <a:extLst>
                    <a:ext uri="{9D8B030D-6E8A-4147-A177-3AD203B41FA5}">
                      <a16:colId xmlns:a16="http://schemas.microsoft.com/office/drawing/2014/main" val="761790571"/>
                    </a:ext>
                  </a:extLst>
                </a:gridCol>
                <a:gridCol w="2016042">
                  <a:extLst>
                    <a:ext uri="{9D8B030D-6E8A-4147-A177-3AD203B41FA5}">
                      <a16:colId xmlns:a16="http://schemas.microsoft.com/office/drawing/2014/main" val="1808340628"/>
                    </a:ext>
                  </a:extLst>
                </a:gridCol>
                <a:gridCol w="1692586">
                  <a:extLst>
                    <a:ext uri="{9D8B030D-6E8A-4147-A177-3AD203B41FA5}">
                      <a16:colId xmlns:a16="http://schemas.microsoft.com/office/drawing/2014/main" val="1905804327"/>
                    </a:ext>
                  </a:extLst>
                </a:gridCol>
              </a:tblGrid>
              <a:tr h="596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18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პერსონალი</a:t>
                      </a:r>
                      <a:endParaRPr lang="en-US" sz="18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განზომილება</a:t>
                      </a:r>
                      <a:endParaRPr lang="en-US" sz="18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რაოდენობა</a:t>
                      </a:r>
                      <a:endParaRPr lang="en-US" sz="18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300420"/>
                  </a:ext>
                </a:extLst>
              </a:tr>
              <a:tr h="596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ობიექტის მენეჯერი</a:t>
                      </a:r>
                      <a:endParaRPr lang="en-US" sz="18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ცალი</a:t>
                      </a:r>
                      <a:endParaRPr lang="en-US" sz="18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049034"/>
                  </a:ext>
                </a:extLst>
              </a:tr>
              <a:tr h="596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ხიდების ინჟინერი</a:t>
                      </a:r>
                      <a:endParaRPr lang="en-US" sz="18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ცალი</a:t>
                      </a:r>
                      <a:endParaRPr lang="en-US" sz="18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0707206"/>
                  </a:ext>
                </a:extLst>
              </a:tr>
              <a:tr h="596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ადგილობრივი მუშა ხელი</a:t>
                      </a:r>
                      <a:endParaRPr lang="en-US" sz="18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ცალი</a:t>
                      </a:r>
                      <a:endParaRPr lang="en-US" sz="18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8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798868"/>
                  </a:ext>
                </a:extLst>
              </a:tr>
              <a:tr h="596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ობიექტის დაცვა</a:t>
                      </a:r>
                      <a:endParaRPr lang="en-US" sz="18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ცალი</a:t>
                      </a:r>
                      <a:endParaRPr lang="en-US" sz="18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799496"/>
                  </a:ext>
                </a:extLst>
              </a:tr>
              <a:tr h="5965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8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მექანიზატორი</a:t>
                      </a:r>
                      <a:endParaRPr lang="en-US" sz="180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ცალი</a:t>
                      </a:r>
                      <a:endParaRPr lang="en-US" sz="18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  <a:latin typeface="Sylfaen" panose="010A050205030603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012088"/>
                  </a:ext>
                </a:extLst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2051182" y="-534005"/>
            <a:ext cx="14243182" cy="99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4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x-none" sz="2800" b="1" dirty="0">
                <a:solidFill>
                  <a:schemeClr val="accent1">
                    <a:lumMod val="75000"/>
                  </a:schemeClr>
                </a:solidFill>
              </a:rPr>
              <a:t>მცენარეული საფარის და ნიადაგის ნაყოფიერი ფენის მოხსნა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8171"/>
            <a:ext cx="9472506" cy="4663440"/>
          </a:xfrm>
        </p:spPr>
        <p:txBody>
          <a:bodyPr>
            <a:normAutofit/>
          </a:bodyPr>
          <a:lstStyle/>
          <a:p>
            <a:r>
              <a:rPr lang="ka-GE" dirty="0"/>
              <a:t>პროექტი სპეციფიკიდან გამომდინარე მიწის ნაყოფიერი ფენის მოხსნის სამუშაოების ჩატარება საჭირო  იქნება ძირითადად სახიდე გადასასვლელის მშენებლობისათვის დროებითი გზების მოწყობის დროს, </a:t>
            </a:r>
            <a:endParaRPr lang="ka-GE" dirty="0" smtClean="0"/>
          </a:p>
          <a:p>
            <a:r>
              <a:rPr lang="ka-GE" dirty="0" smtClean="0"/>
              <a:t>პროექტით </a:t>
            </a:r>
            <a:r>
              <a:rPr lang="ka-GE" dirty="0"/>
              <a:t>გათვალისწინებული  მოსახსნელი მიწის ნაყოფიერი ფენის საერთო რაოდენობა იქნება  50 მ</a:t>
            </a:r>
            <a:r>
              <a:rPr lang="ka-GE" baseline="30000" dirty="0"/>
              <a:t>3. </a:t>
            </a:r>
            <a:r>
              <a:rPr lang="ka-GE" dirty="0"/>
              <a:t>როგორც ზემოთ იყო აღნიშნული  მიწის ნაყოფიერი ფენის დროებით დასაწყობება მოხდება სამშენებლო ბანაკის ტერიტორიაზე.</a:t>
            </a:r>
            <a:endParaRPr lang="en-US" dirty="0"/>
          </a:p>
          <a:p>
            <a:pPr marL="0" indent="0" algn="just">
              <a:buNone/>
            </a:pPr>
            <a:r>
              <a:rPr lang="ka-GE" sz="1200" dirty="0"/>
              <a:t>ნიადაგის ფენის მოხსნის სამუშაოები უნდა განახორციელოს „ნიადაგის ნაყოფიერი ფენის მოხსნის, შენახვის, გამოყენების და რეკულტივაციის შესახებ” საქართველოს მთავრობის 2013 წლის 31 დეკემბრის N424 დადგენილებით დამტკიცებული ტექნიკური რეგლამენტის მოთხოვნების დაცვით.</a:t>
            </a:r>
            <a:endParaRPr lang="en-US" sz="1200" dirty="0"/>
          </a:p>
          <a:p>
            <a:pPr marL="0" indent="0">
              <a:buNone/>
            </a:pPr>
            <a:r>
              <a:rPr lang="ka-GE" dirty="0"/>
              <a:t>მოსამზადებელ ეტაპზე ნიადაგის ნაყოფიერი ფენა მოიხსნება:</a:t>
            </a:r>
            <a:endParaRPr lang="en-US" dirty="0"/>
          </a:p>
          <a:p>
            <a:pPr lvl="0"/>
            <a:r>
              <a:rPr lang="ka-GE" dirty="0"/>
              <a:t>სამშენებლო ბაზის ტერიტორიაზე;</a:t>
            </a:r>
            <a:endParaRPr lang="en-US" dirty="0"/>
          </a:p>
          <a:p>
            <a:pPr lvl="0"/>
            <a:r>
              <a:rPr lang="ka-GE" dirty="0"/>
              <a:t>დროებითი გზის  დერეფანში </a:t>
            </a:r>
            <a:endParaRPr lang="en-US" dirty="0"/>
          </a:p>
          <a:p>
            <a:pPr marL="0" indent="0">
              <a:buNone/>
            </a:pPr>
            <a:r>
              <a:rPr lang="ka-GE" dirty="0"/>
              <a:t>სამუაოების დასრულების შემდეგ მიწის ნაყოფიერი ფენა გამოიყენება სარეკულტივაციო სამუშაოების ჩასატარებლად.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11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defTabSz="457200" rtl="0">
              <a:spcBef>
                <a:spcPct val="0"/>
              </a:spcBef>
            </a:pPr>
            <a:r>
              <a:rPr lang="x-none" sz="2400" b="1" dirty="0">
                <a:solidFill>
                  <a:schemeClr val="accent1">
                    <a:lumMod val="75000"/>
                  </a:schemeClr>
                </a:solidFill>
              </a:rPr>
              <a:t>სამშენებლო სამუშაოების წყალმომარაგება და ჩამდინარე წყლების არინება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58983"/>
            <a:ext cx="9381066" cy="4402183"/>
          </a:xfrm>
        </p:spPr>
        <p:txBody>
          <a:bodyPr>
            <a:normAutofit/>
          </a:bodyPr>
          <a:lstStyle/>
          <a:p>
            <a:r>
              <a:rPr lang="ka-GE" dirty="0"/>
              <a:t>სამშენებლო სამუშაოების შესრულების პროცესში წყალი გამოყენებული იქნება სასმელ-სამეურნეო დანიშნულებით. </a:t>
            </a:r>
            <a:endParaRPr lang="ka-GE" dirty="0" smtClean="0"/>
          </a:p>
          <a:p>
            <a:r>
              <a:rPr lang="ka-GE" dirty="0"/>
              <a:t>სასმელად შესაძლებელია ბუტილირებული წყლების გამოყენება. სამშენებლო ბაზაზე  მოეწყობა სამარაგო რეზერვუარი, რომელიც პერიოდულად შეივსება ავტოცისტერნის გამოყენებით</a:t>
            </a:r>
            <a:r>
              <a:rPr lang="ka-GE" dirty="0" smtClean="0"/>
              <a:t>.</a:t>
            </a:r>
          </a:p>
          <a:p>
            <a:endParaRPr lang="en-US" dirty="0"/>
          </a:p>
          <a:p>
            <a:r>
              <a:rPr lang="ka-GE" dirty="0"/>
              <a:t>სამშენებლო ბაზაზე დაიდგმევა 1 ბიო </a:t>
            </a:r>
            <a:r>
              <a:rPr lang="ka-GE" dirty="0" smtClean="0"/>
              <a:t>ტუალეტი.</a:t>
            </a:r>
          </a:p>
          <a:p>
            <a:r>
              <a:rPr lang="ka-GE" dirty="0"/>
              <a:t>სამეურნეო  წყლების შესაგროვებლად მოეწყობა საასენიზაციო </a:t>
            </a:r>
            <a:r>
              <a:rPr lang="ka-GE" dirty="0" smtClean="0"/>
              <a:t>ორმო</a:t>
            </a:r>
            <a:r>
              <a:rPr lang="ka-GE" dirty="0"/>
              <a:t>.</a:t>
            </a:r>
            <a:r>
              <a:rPr lang="ka-GE" dirty="0" smtClean="0"/>
              <a:t> მისი დაცლა </a:t>
            </a:r>
            <a:r>
              <a:rPr lang="ka-GE" dirty="0"/>
              <a:t>მოხდება საასენიზაციო მანქანის საშუალებით, რომელიც  წყლებს გაიტანს და ჩაუშვებს ადგილობრივი მუნიციპალიტეტის საკანალიზაციო სისტემაში, ადგილობრივ მუნიციპალურ სამსახურთან შეთანხმებით.</a:t>
            </a:r>
            <a:endParaRPr lang="en-US" dirty="0"/>
          </a:p>
          <a:p>
            <a:r>
              <a:rPr lang="ka-GE" dirty="0"/>
              <a:t>ბიო ტუალეტის  ავზის მოცულობა არის 220 ლ. დაცლა მოხდება კვირაში ერთხელ.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848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x-none" sz="3200" b="1" dirty="0">
                <a:solidFill>
                  <a:schemeClr val="accent1">
                    <a:lumMod val="75000"/>
                  </a:schemeClr>
                </a:solidFill>
              </a:rPr>
              <a:t>ნარჩენების მართვა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2675"/>
            <a:ext cx="8596668" cy="3317965"/>
          </a:xfrm>
        </p:spPr>
        <p:txBody>
          <a:bodyPr/>
          <a:lstStyle/>
          <a:p>
            <a:r>
              <a:rPr lang="ka-GE" dirty="0"/>
              <a:t>სახიდე გადასასვლელის მშენებლობის  დროს წარმოქმნილი ნარჩენებიდან აღსანიშნავია საყოფაცხოვრებო ნარჩენები. </a:t>
            </a:r>
            <a:endParaRPr lang="ka-GE" dirty="0" smtClean="0"/>
          </a:p>
          <a:p>
            <a:endParaRPr lang="ka-GE" dirty="0" smtClean="0"/>
          </a:p>
          <a:p>
            <a:r>
              <a:rPr lang="ka-GE" dirty="0" smtClean="0"/>
              <a:t>საყოფაცხოვრებო </a:t>
            </a:r>
            <a:r>
              <a:rPr lang="ka-GE" dirty="0"/>
              <a:t>ნარჩენები შეგროვდება სამშენებლო ბაზების ტერიტორიაზე, სპეციალურ კონტეინერებში. დაგროვების შესაბამისად საყოფაცხოვრებო ნარჩენები გატანილი იქნება  ადგილობრივი მუნიციპალიტეტის ნაგავსაყრელზე.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37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 defTabSz="457200" rtl="0">
              <a:spcBef>
                <a:spcPct val="0"/>
              </a:spcBef>
            </a:pPr>
            <a:r>
              <a:rPr lang="x-none" sz="3200" b="1" dirty="0">
                <a:solidFill>
                  <a:schemeClr val="accent1">
                    <a:lumMod val="75000"/>
                  </a:schemeClr>
                </a:solidFill>
              </a:rPr>
              <a:t>სარეკულტივაციო სამუშაოები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9167"/>
            <a:ext cx="8989180" cy="4552196"/>
          </a:xfrm>
        </p:spPr>
        <p:txBody>
          <a:bodyPr>
            <a:normAutofit lnSpcReduction="10000"/>
          </a:bodyPr>
          <a:lstStyle/>
          <a:p>
            <a:r>
              <a:rPr lang="ka-GE" dirty="0"/>
              <a:t>საქართველოს გარემოსდაცვითი კანონმდებლობის მოთხოვნებიდან </a:t>
            </a:r>
            <a:r>
              <a:rPr lang="ka-GE" dirty="0" smtClean="0"/>
              <a:t>გამომდინარე, </a:t>
            </a:r>
            <a:r>
              <a:rPr lang="ka-GE" dirty="0"/>
              <a:t>სამშენებლო სამუშაოების დასრულების შემდგომ აუცილებელია სარეკულტივაციო სამუშაოების ჩატარება.</a:t>
            </a:r>
            <a:endParaRPr lang="en-US" dirty="0"/>
          </a:p>
          <a:p>
            <a:r>
              <a:rPr lang="ka-GE" dirty="0"/>
              <a:t>სარეკულტივაციო სამუშაოებში იგულისხმება დროებითი ნაგებობების და მშენებლობისას გამოყენებული დანადგარ-მექანიზმების დემობილიზაცია, მშენებლობის პროცესში დაზიანებული უბნების აღდგენა, წინასწარ მოხსნილი ნიადაგოვანი საფარის მოწყობა მშენებლობისას დროებით გამოყენებულ ტერიტორიებზე, დაბინძურებული ნიადაგების მოხსნა და </a:t>
            </a:r>
            <a:r>
              <a:rPr lang="ka-GE" dirty="0" smtClean="0"/>
              <a:t>გატანა, </a:t>
            </a:r>
            <a:r>
              <a:rPr lang="ka-GE" dirty="0"/>
              <a:t>სამშენებლო ნარჩენების გატანა და ა.შ. </a:t>
            </a:r>
            <a:endParaRPr lang="en-US" dirty="0"/>
          </a:p>
          <a:p>
            <a:r>
              <a:rPr lang="ka-GE" dirty="0"/>
              <a:t>სამუშაოების დასრულების შემდეგ მოხდება გრუნტის დამუშავება ექსკავატორით, დატვირთვა და გატანა ნაყარში 900 მ</a:t>
            </a:r>
            <a:r>
              <a:rPr lang="ka-GE" baseline="30000" dirty="0"/>
              <a:t>3.</a:t>
            </a:r>
            <a:r>
              <a:rPr lang="ka-GE" dirty="0"/>
              <a:t>   </a:t>
            </a:r>
            <a:endParaRPr lang="en-US" dirty="0"/>
          </a:p>
          <a:p>
            <a:r>
              <a:rPr lang="ka-GE" dirty="0"/>
              <a:t>არსებული ხიდის ბურჯების დაშლა და გატანა ნაყარში 155,00 </a:t>
            </a:r>
            <a:r>
              <a:rPr lang="ka-GE" dirty="0" smtClean="0"/>
              <a:t>მ</a:t>
            </a:r>
            <a:r>
              <a:rPr lang="ka-GE" baseline="30000" dirty="0" smtClean="0"/>
              <a:t>3</a:t>
            </a:r>
            <a:endParaRPr lang="en-US" dirty="0"/>
          </a:p>
          <a:p>
            <a:pPr marL="0" indent="0">
              <a:buNone/>
            </a:pPr>
            <a:endParaRPr lang="ka-GE" dirty="0" smtClean="0"/>
          </a:p>
          <a:p>
            <a:pPr marL="0" indent="0">
              <a:buNone/>
            </a:pPr>
            <a:r>
              <a:rPr lang="ka-GE" dirty="0" smtClean="0"/>
              <a:t>სანაყაროდ </a:t>
            </a:r>
            <a:r>
              <a:rPr lang="ka-GE" dirty="0"/>
              <a:t>გამოყენებული იქნება ადგილობრივი მუნიციპალიტეტის ნაგავსაყრელი.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32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b="1" dirty="0" smtClean="0"/>
              <a:t>ზემოქმედება იხტიოფაუნაზე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93669"/>
            <a:ext cx="9158997" cy="4650377"/>
          </a:xfrm>
        </p:spPr>
        <p:txBody>
          <a:bodyPr>
            <a:normAutofit/>
          </a:bodyPr>
          <a:lstStyle/>
          <a:p>
            <a:r>
              <a:rPr lang="ka-GE" dirty="0"/>
              <a:t>ადგილობრივი მოსახლეობა მდ. ათრევში  მხოლოდ 5 სახეობის თევზის არსებობის შესაძლებლობაზე საუბრობს, მათ </a:t>
            </a:r>
            <a:r>
              <a:rPr lang="ka-GE" dirty="0" smtClean="0"/>
              <a:t>შორის: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ka-GE" dirty="0" smtClean="0"/>
              <a:t>მტკვრის </a:t>
            </a:r>
            <a:r>
              <a:rPr lang="ka-GE" dirty="0"/>
              <a:t>წვერა Barbus lacerta </a:t>
            </a:r>
            <a:r>
              <a:rPr lang="ka-GE" dirty="0" smtClean="0"/>
              <a:t>cyri,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ka-GE" dirty="0" smtClean="0"/>
              <a:t>აღმოსავლური </a:t>
            </a:r>
            <a:r>
              <a:rPr lang="ka-GE" dirty="0"/>
              <a:t>ფრიტა Alburnoides bipunctatus, </a:t>
            </a:r>
            <a:endParaRPr lang="ka-G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ka-GE" dirty="0" smtClean="0"/>
              <a:t>წინააზიური </a:t>
            </a:r>
            <a:r>
              <a:rPr lang="ka-GE" dirty="0"/>
              <a:t>გველანა Sabanejewia aurata და </a:t>
            </a:r>
            <a:endParaRPr lang="ka-G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ka-GE" dirty="0" smtClean="0"/>
              <a:t>გოჭალაNemachilus </a:t>
            </a:r>
            <a:r>
              <a:rPr lang="ka-GE" dirty="0"/>
              <a:t>brandti. </a:t>
            </a:r>
            <a:endParaRPr lang="ka-G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ka-GE" dirty="0" smtClean="0"/>
              <a:t>ასევე </a:t>
            </a:r>
            <a:r>
              <a:rPr lang="ka-GE" dirty="0"/>
              <a:t>ღორჯო. </a:t>
            </a:r>
            <a:endParaRPr lang="ka-GE" dirty="0" smtClean="0"/>
          </a:p>
          <a:p>
            <a:pPr marL="0" indent="0">
              <a:buNone/>
            </a:pPr>
            <a:r>
              <a:rPr lang="ka-GE" dirty="0" smtClean="0"/>
              <a:t>აღნიშნული </a:t>
            </a:r>
            <a:r>
              <a:rPr lang="ka-GE" dirty="0"/>
              <a:t>სახეობებს არ გააჩნიათ სამრეწველო მნიშვნელობა და არ წარმოადგენენ წითელი ნუსხით დაცულ სახეობებს</a:t>
            </a:r>
            <a:r>
              <a:rPr lang="ka-GE" dirty="0" smtClean="0"/>
              <a:t>.</a:t>
            </a:r>
            <a:endParaRPr lang="en-US" dirty="0"/>
          </a:p>
          <a:p>
            <a:r>
              <a:rPr lang="ka-GE" dirty="0"/>
              <a:t>საპროექტო ხიდის მშენებლობა დაგეგმილია განაპირა ბურჯებზე, შესაბამისად უშუალოდ მდინარის კალაპოტში სამშენებლო სამუშაოები არ განხორციელდება.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60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532015"/>
            <a:ext cx="8963055" cy="5509348"/>
          </a:xfrm>
        </p:spPr>
        <p:txBody>
          <a:bodyPr/>
          <a:lstStyle/>
          <a:p>
            <a:pPr algn="just"/>
            <a:r>
              <a:rPr lang="ka-GE" dirty="0"/>
              <a:t>წინამდებარე </a:t>
            </a:r>
            <a:r>
              <a:rPr lang="ka-GE" dirty="0" smtClean="0"/>
              <a:t>მოხსენება  შეეხება შიდასახელმწიფოებრივი </a:t>
            </a:r>
            <a:r>
              <a:rPr lang="ka-GE" dirty="0"/>
              <a:t>მნიშვნელობის ხიდისთავი-ატენი- ბოშურის საავტომობილო გზის კმ.3+300 მდ. ათრევზე </a:t>
            </a:r>
            <a:r>
              <a:rPr lang="ka-GE" dirty="0" smtClean="0"/>
              <a:t>არსებული </a:t>
            </a:r>
            <a:r>
              <a:rPr lang="ka-GE" dirty="0"/>
              <a:t>ახალი სახიდე გადასასვლელის მშენებლობის </a:t>
            </a:r>
            <a:r>
              <a:rPr lang="ka-GE" dirty="0" smtClean="0"/>
              <a:t>პროექტისათვის მომზადებულ გარემოზე ზემოქმედების შეფასების ანგარიშს. </a:t>
            </a:r>
            <a:endParaRPr lang="ka-GE" dirty="0" smtClean="0"/>
          </a:p>
          <a:p>
            <a:pPr algn="just"/>
            <a:r>
              <a:rPr lang="ka-GE" dirty="0" smtClean="0"/>
              <a:t>აღნიშნული ანგარიში </a:t>
            </a:r>
            <a:r>
              <a:rPr lang="ka-GE" dirty="0" smtClean="0"/>
              <a:t>დამუშავებულია </a:t>
            </a:r>
            <a:r>
              <a:rPr lang="ka-GE" dirty="0"/>
              <a:t>საავტომობილო გზების დეპარტამენტსა და შპს ,,მშენებელთა </a:t>
            </a:r>
            <a:r>
              <a:rPr lang="ka-GE" dirty="0" smtClean="0"/>
              <a:t>ჯგუფს" </a:t>
            </a:r>
            <a:r>
              <a:rPr lang="ka-GE" dirty="0"/>
              <a:t>შორის 19.03.2020 წელს გაფორმე­ბული ე.ტ. #39-20   ხელშეკ­რუ­ლების საფუძ­ველზე. </a:t>
            </a:r>
            <a:endParaRPr lang="en-US" dirty="0" smtClean="0"/>
          </a:p>
          <a:p>
            <a:r>
              <a:rPr lang="ka-GE" dirty="0" smtClean="0"/>
              <a:t>ხელშეკრულების თანახმად სამუშაოების ჩატარების  ხანგრძლივობა წარმოადგენს 200 დღეს. 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ka-GE" dirty="0" smtClean="0"/>
              <a:t>პროექტს </a:t>
            </a:r>
            <a:r>
              <a:rPr lang="ka-GE" dirty="0"/>
              <a:t>ახორციელებს საქართველოს რეგიონული განვითარების და ინფრასტრუქტურის სამინისტროს საავტომობილო გზების დეპარტამენტი. </a:t>
            </a:r>
          </a:p>
          <a:p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1515521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5063"/>
          </a:xfrm>
        </p:spPr>
        <p:txBody>
          <a:bodyPr>
            <a:normAutofit fontScale="90000"/>
          </a:bodyPr>
          <a:lstStyle/>
          <a:p>
            <a:r>
              <a:rPr lang="ka-GE" b="1" dirty="0"/>
              <a:t>ექსპლუატაციის ეტაპი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53" y="1515291"/>
            <a:ext cx="5110793" cy="4898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dirty="0"/>
              <a:t>გამონაბოლქვის და მტვრის გავრცელების შემცირების მიზნით მშენებლობის ეტაპზე საჭიროა გატარდეს შემდეგი შემარბილებელი ღონისძიებები: </a:t>
            </a:r>
            <a:endParaRPr lang="en-US" dirty="0"/>
          </a:p>
          <a:p>
            <a:r>
              <a:rPr lang="ka-GE" dirty="0"/>
              <a:t>მანქანების ძრავების ჩაქრობა ან მინიმალურ ბრუნზე მუშაობა, როცა არ ხდება მათი გამოყენება;</a:t>
            </a:r>
            <a:endParaRPr lang="en-US" dirty="0"/>
          </a:p>
          <a:p>
            <a:r>
              <a:rPr lang="ka-GE" dirty="0"/>
              <a:t>მოძრაობის ოპტიმალური სიჩქარის დაცვა (განსაკუთრებით გრუნტიან გზებზე);</a:t>
            </a:r>
            <a:endParaRPr lang="en-US" dirty="0"/>
          </a:p>
          <a:p>
            <a:r>
              <a:rPr lang="ka-GE" dirty="0"/>
              <a:t>მშრალ ამინდში მტვრის ემისიის შესამცირებლად საჭირო ღონისძიებების გატარება (მაგ. სამუშაო უბნების მორწყვა, ნაყარი სამშენებლო მასალების შენახვის წესების დაცვა და სხვა);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მტვერი ბეტონზე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3026"/>
          <a:stretch/>
        </p:blipFill>
        <p:spPr>
          <a:xfrm>
            <a:off x="5432868" y="1711235"/>
            <a:ext cx="6532709" cy="388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046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014152"/>
            <a:ext cx="8596668" cy="916247"/>
          </a:xfrm>
        </p:spPr>
        <p:txBody>
          <a:bodyPr/>
          <a:lstStyle/>
          <a:p>
            <a:r>
              <a:rPr lang="ka-GE" dirty="0" smtClean="0"/>
              <a:t>მტვერი სამშენებლო მოედნიდან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46" y="2143963"/>
            <a:ext cx="7656021" cy="4348277"/>
          </a:xfrm>
        </p:spPr>
      </p:pic>
      <p:grpSp>
        <p:nvGrpSpPr>
          <p:cNvPr id="5" name="Group 4"/>
          <p:cNvGrpSpPr/>
          <p:nvPr/>
        </p:nvGrpSpPr>
        <p:grpSpPr>
          <a:xfrm>
            <a:off x="0" y="-1"/>
            <a:ext cx="12192000" cy="922976"/>
            <a:chOff x="0" y="-1"/>
            <a:chExt cx="12192000" cy="922976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-1"/>
              <a:ext cx="12192000" cy="825426"/>
              <a:chOff x="0" y="0"/>
              <a:chExt cx="12192000" cy="61943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0"/>
                <a:ext cx="12192000" cy="61943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4"/>
              <p:cNvSpPr/>
              <p:nvPr/>
            </p:nvSpPr>
            <p:spPr>
              <a:xfrm>
                <a:off x="6916994" y="0"/>
                <a:ext cx="5275006" cy="619432"/>
              </a:xfrm>
              <a:custGeom>
                <a:avLst/>
                <a:gdLst>
                  <a:gd name="connsiteX0" fmla="*/ 0 w 5275006"/>
                  <a:gd name="connsiteY0" fmla="*/ 619432 h 619432"/>
                  <a:gd name="connsiteX1" fmla="*/ 5262715 w 5275006"/>
                  <a:gd name="connsiteY1" fmla="*/ 0 h 619432"/>
                  <a:gd name="connsiteX2" fmla="*/ 5275006 w 5275006"/>
                  <a:gd name="connsiteY2" fmla="*/ 619432 h 619432"/>
                  <a:gd name="connsiteX3" fmla="*/ 0 w 5275006"/>
                  <a:gd name="connsiteY3" fmla="*/ 619432 h 619432"/>
                  <a:gd name="connsiteX0" fmla="*/ 0 w 5275006"/>
                  <a:gd name="connsiteY0" fmla="*/ 619432 h 619432"/>
                  <a:gd name="connsiteX1" fmla="*/ 3126658 w 5275006"/>
                  <a:gd name="connsiteY1" fmla="*/ 103239 h 619432"/>
                  <a:gd name="connsiteX2" fmla="*/ 5262715 w 5275006"/>
                  <a:gd name="connsiteY2" fmla="*/ 0 h 619432"/>
                  <a:gd name="connsiteX3" fmla="*/ 5275006 w 5275006"/>
                  <a:gd name="connsiteY3" fmla="*/ 619432 h 619432"/>
                  <a:gd name="connsiteX4" fmla="*/ 0 w 5275006"/>
                  <a:gd name="connsiteY4" fmla="*/ 619432 h 619432"/>
                  <a:gd name="connsiteX0" fmla="*/ 0 w 5275006"/>
                  <a:gd name="connsiteY0" fmla="*/ 619432 h 619432"/>
                  <a:gd name="connsiteX1" fmla="*/ 2993923 w 5275006"/>
                  <a:gd name="connsiteY1" fmla="*/ 0 h 619432"/>
                  <a:gd name="connsiteX2" fmla="*/ 5262715 w 5275006"/>
                  <a:gd name="connsiteY2" fmla="*/ 0 h 619432"/>
                  <a:gd name="connsiteX3" fmla="*/ 5275006 w 5275006"/>
                  <a:gd name="connsiteY3" fmla="*/ 619432 h 619432"/>
                  <a:gd name="connsiteX4" fmla="*/ 0 w 5275006"/>
                  <a:gd name="connsiteY4" fmla="*/ 619432 h 619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5006" h="619432">
                    <a:moveTo>
                      <a:pt x="0" y="619432"/>
                    </a:moveTo>
                    <a:cubicBezTo>
                      <a:pt x="1071716" y="486697"/>
                      <a:pt x="1922207" y="132735"/>
                      <a:pt x="2993923" y="0"/>
                    </a:cubicBezTo>
                    <a:lnTo>
                      <a:pt x="5262715" y="0"/>
                    </a:lnTo>
                    <a:lnTo>
                      <a:pt x="5275006" y="619432"/>
                    </a:lnTo>
                    <a:lnTo>
                      <a:pt x="0" y="619432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44863" y="0"/>
              <a:ext cx="1047137" cy="922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7863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922974"/>
            <a:ext cx="8596668" cy="656443"/>
          </a:xfrm>
        </p:spPr>
        <p:txBody>
          <a:bodyPr/>
          <a:lstStyle/>
          <a:p>
            <a:r>
              <a:rPr lang="ka-GE" dirty="0" smtClean="0"/>
              <a:t>გზების მორწვა მშენებლობის დროს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53" y="1930400"/>
            <a:ext cx="8595360" cy="483616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-1"/>
            <a:ext cx="12192000" cy="922976"/>
            <a:chOff x="0" y="-1"/>
            <a:chExt cx="12192000" cy="922976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-1"/>
              <a:ext cx="12192000" cy="825426"/>
              <a:chOff x="0" y="0"/>
              <a:chExt cx="12192000" cy="61943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0"/>
                <a:ext cx="12192000" cy="61943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4"/>
              <p:cNvSpPr/>
              <p:nvPr/>
            </p:nvSpPr>
            <p:spPr>
              <a:xfrm>
                <a:off x="6916994" y="0"/>
                <a:ext cx="5275006" cy="619432"/>
              </a:xfrm>
              <a:custGeom>
                <a:avLst/>
                <a:gdLst>
                  <a:gd name="connsiteX0" fmla="*/ 0 w 5275006"/>
                  <a:gd name="connsiteY0" fmla="*/ 619432 h 619432"/>
                  <a:gd name="connsiteX1" fmla="*/ 5262715 w 5275006"/>
                  <a:gd name="connsiteY1" fmla="*/ 0 h 619432"/>
                  <a:gd name="connsiteX2" fmla="*/ 5275006 w 5275006"/>
                  <a:gd name="connsiteY2" fmla="*/ 619432 h 619432"/>
                  <a:gd name="connsiteX3" fmla="*/ 0 w 5275006"/>
                  <a:gd name="connsiteY3" fmla="*/ 619432 h 619432"/>
                  <a:gd name="connsiteX0" fmla="*/ 0 w 5275006"/>
                  <a:gd name="connsiteY0" fmla="*/ 619432 h 619432"/>
                  <a:gd name="connsiteX1" fmla="*/ 3126658 w 5275006"/>
                  <a:gd name="connsiteY1" fmla="*/ 103239 h 619432"/>
                  <a:gd name="connsiteX2" fmla="*/ 5262715 w 5275006"/>
                  <a:gd name="connsiteY2" fmla="*/ 0 h 619432"/>
                  <a:gd name="connsiteX3" fmla="*/ 5275006 w 5275006"/>
                  <a:gd name="connsiteY3" fmla="*/ 619432 h 619432"/>
                  <a:gd name="connsiteX4" fmla="*/ 0 w 5275006"/>
                  <a:gd name="connsiteY4" fmla="*/ 619432 h 619432"/>
                  <a:gd name="connsiteX0" fmla="*/ 0 w 5275006"/>
                  <a:gd name="connsiteY0" fmla="*/ 619432 h 619432"/>
                  <a:gd name="connsiteX1" fmla="*/ 2993923 w 5275006"/>
                  <a:gd name="connsiteY1" fmla="*/ 0 h 619432"/>
                  <a:gd name="connsiteX2" fmla="*/ 5262715 w 5275006"/>
                  <a:gd name="connsiteY2" fmla="*/ 0 h 619432"/>
                  <a:gd name="connsiteX3" fmla="*/ 5275006 w 5275006"/>
                  <a:gd name="connsiteY3" fmla="*/ 619432 h 619432"/>
                  <a:gd name="connsiteX4" fmla="*/ 0 w 5275006"/>
                  <a:gd name="connsiteY4" fmla="*/ 619432 h 619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5006" h="619432">
                    <a:moveTo>
                      <a:pt x="0" y="619432"/>
                    </a:moveTo>
                    <a:cubicBezTo>
                      <a:pt x="1071716" y="486697"/>
                      <a:pt x="1922207" y="132735"/>
                      <a:pt x="2993923" y="0"/>
                    </a:cubicBezTo>
                    <a:lnTo>
                      <a:pt x="5262715" y="0"/>
                    </a:lnTo>
                    <a:lnTo>
                      <a:pt x="5275006" y="619432"/>
                    </a:lnTo>
                    <a:lnTo>
                      <a:pt x="0" y="619432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44863" y="0"/>
              <a:ext cx="1047137" cy="922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4767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185123" cy="696686"/>
          </a:xfrm>
        </p:spPr>
        <p:txBody>
          <a:bodyPr>
            <a:no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x-none" sz="2800" b="1" dirty="0">
                <a:solidFill>
                  <a:schemeClr val="accent1">
                    <a:lumMod val="75000"/>
                  </a:schemeClr>
                </a:solidFill>
              </a:rPr>
              <a:t>ხმაურის გავრცელება და მოსალოდნელი ზემოქმედება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476102"/>
            <a:ext cx="9289627" cy="459138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ka-GE" dirty="0"/>
              <a:t>გზის ექსპლუატაციის ეტაპზე ანსხვავებენ ორი ტიპის ხმაურს, კერძოდ:  </a:t>
            </a:r>
            <a:endParaRPr lang="en-US" dirty="0"/>
          </a:p>
          <a:p>
            <a:pPr lvl="0" algn="just"/>
            <a:r>
              <a:rPr lang="ka-GE" dirty="0"/>
              <a:t>მანქანის ძრავებით გამოწვეული </a:t>
            </a:r>
            <a:r>
              <a:rPr lang="ka-GE" dirty="0" smtClean="0"/>
              <a:t>ხმაური;</a:t>
            </a:r>
            <a:endParaRPr lang="en-US" dirty="0"/>
          </a:p>
          <a:p>
            <a:pPr lvl="0" algn="just"/>
            <a:r>
              <a:rPr lang="ka-GE" dirty="0"/>
              <a:t>საბურავის გზასთან ხახუნით წარმოქმნილი </a:t>
            </a:r>
            <a:r>
              <a:rPr lang="ka-GE" dirty="0" smtClean="0"/>
              <a:t>ხმაური;</a:t>
            </a:r>
            <a:endParaRPr lang="en-US" dirty="0"/>
          </a:p>
          <a:p>
            <a:pPr lvl="0" algn="just"/>
            <a:r>
              <a:rPr lang="ka-GE" dirty="0"/>
              <a:t>ხმოვან სიგნალებს.</a:t>
            </a:r>
            <a:endParaRPr lang="en-US" dirty="0"/>
          </a:p>
          <a:p>
            <a:pPr algn="just"/>
            <a:endParaRPr lang="ka-GE" dirty="0" smtClean="0"/>
          </a:p>
          <a:p>
            <a:pPr marL="0" indent="0" algn="just">
              <a:buNone/>
            </a:pPr>
            <a:r>
              <a:rPr lang="ka-GE" dirty="0" smtClean="0"/>
              <a:t>ხმაურის </a:t>
            </a:r>
            <a:r>
              <a:rPr lang="ka-GE" dirty="0"/>
              <a:t>გავრცელების დონეების მინიმიზაციის მიზნით მშენებლობის ეტაპზე მიზანშეწონილია გატარდეს შემდეგი შემარბილებელი ღონისძიებები: </a:t>
            </a:r>
            <a:endParaRPr lang="en-US" dirty="0"/>
          </a:p>
          <a:p>
            <a:pPr lvl="0" algn="just"/>
            <a:r>
              <a:rPr lang="ka-GE" dirty="0"/>
              <a:t>მანქანა-დანადგარების ტექნიკური გამართულობის უზრუნველყოფა;</a:t>
            </a:r>
            <a:endParaRPr lang="en-US" dirty="0"/>
          </a:p>
          <a:p>
            <a:pPr lvl="0" algn="just"/>
            <a:r>
              <a:rPr lang="ka-GE" dirty="0"/>
              <a:t>ხმაურიანი სამუშაოების წარმოება მხოლოდ დღის საათებში;</a:t>
            </a:r>
            <a:endParaRPr lang="en-US" dirty="0"/>
          </a:p>
          <a:p>
            <a:pPr lvl="0" algn="just"/>
            <a:r>
              <a:rPr lang="ka-GE" dirty="0"/>
              <a:t>საჭიროების შემთხვევაში პერსონალის უზრუნველყოფა დაცვის საშუალებებით (ყურსაცმები);</a:t>
            </a:r>
            <a:endParaRPr lang="en-US" dirty="0"/>
          </a:p>
          <a:p>
            <a:pPr lvl="0" algn="just"/>
            <a:r>
              <a:rPr lang="ka-GE" dirty="0"/>
              <a:t>საჩივრების შემოსვლის შემთხვევაში მათი დაფიქსირება/აღრიცხვა და სათანადო რეაგირება.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39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1371"/>
          </a:xfrm>
        </p:spPr>
        <p:txBody>
          <a:bodyPr>
            <a:normAutofit fontScale="90000"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ka-GE" sz="3200" b="1" dirty="0">
                <a:solidFill>
                  <a:srgbClr val="00B0F0"/>
                </a:solidFill>
              </a:rPr>
              <a:t>ნარჩენები</a:t>
            </a:r>
            <a:r>
              <a:rPr lang="en-US" sz="1400" b="1" dirty="0"/>
              <a:t/>
            </a:r>
            <a:br>
              <a:rPr lang="en-US" sz="1400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7726"/>
            <a:ext cx="8596668" cy="51598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a-GE" dirty="0"/>
              <a:t>მშენებლობის ეტაპზე მოსალოდნელია გარკვეული რაოდენობის სახიფათო და არა სახიფათო ნარჩენების წარმოქმნა.</a:t>
            </a:r>
            <a:endParaRPr lang="en-US" dirty="0"/>
          </a:p>
          <a:p>
            <a:pPr marL="0" indent="0">
              <a:buNone/>
            </a:pPr>
            <a:r>
              <a:rPr lang="ka-GE" b="1" dirty="0"/>
              <a:t>ინერტული ნარჩენებიდან აღსანიშნავია: </a:t>
            </a:r>
            <a:endParaRPr lang="en-US" b="1" dirty="0"/>
          </a:p>
          <a:p>
            <a:pPr lvl="0"/>
            <a:r>
              <a:rPr lang="ka-GE" dirty="0"/>
              <a:t>მიწის სამუშაოების დროს ამოღებული გრუნტი თხრილებში უკუჩაყრის შემდეგ; </a:t>
            </a:r>
            <a:endParaRPr lang="en-US" dirty="0"/>
          </a:p>
          <a:p>
            <a:pPr lvl="0"/>
            <a:r>
              <a:rPr lang="ka-GE" dirty="0"/>
              <a:t>ინერტული და სამშენებლო მასალების ნარჩენები;</a:t>
            </a:r>
            <a:endParaRPr lang="en-US" dirty="0"/>
          </a:p>
          <a:p>
            <a:pPr lvl="0"/>
            <a:r>
              <a:rPr lang="ka-GE" dirty="0"/>
              <a:t>ლითონების ჯართი;</a:t>
            </a:r>
            <a:endParaRPr lang="en-US" dirty="0"/>
          </a:p>
          <a:p>
            <a:pPr lvl="0"/>
            <a:r>
              <a:rPr lang="ka-GE" dirty="0"/>
              <a:t>ელექტროსადენების ნარჩენები;</a:t>
            </a:r>
            <a:endParaRPr lang="en-US" dirty="0"/>
          </a:p>
          <a:p>
            <a:pPr lvl="0"/>
            <a:r>
              <a:rPr lang="ka-GE" dirty="0"/>
              <a:t>ხის მასალების ნარჩენები;</a:t>
            </a:r>
            <a:endParaRPr lang="en-US" dirty="0"/>
          </a:p>
          <a:p>
            <a:pPr lvl="0"/>
            <a:r>
              <a:rPr lang="ka-GE" dirty="0"/>
              <a:t>მცენარეული ნარჩენები;</a:t>
            </a:r>
            <a:endParaRPr lang="en-US" dirty="0"/>
          </a:p>
          <a:p>
            <a:pPr lvl="0"/>
            <a:r>
              <a:rPr lang="ka-GE" dirty="0" smtClean="0"/>
              <a:t>საყოფაცხოვრებო </a:t>
            </a:r>
            <a:r>
              <a:rPr lang="ka-GE" dirty="0"/>
              <a:t>ნარჩენები და სხვა.</a:t>
            </a:r>
            <a:endParaRPr lang="en-US" dirty="0"/>
          </a:p>
          <a:p>
            <a:pPr marL="0" indent="0">
              <a:buNone/>
            </a:pPr>
            <a:r>
              <a:rPr lang="ka-GE" b="1" dirty="0"/>
              <a:t>სახიფათო ნარჩენებიდან მნიშვნელოვანია:</a:t>
            </a:r>
            <a:endParaRPr lang="en-US" b="1" dirty="0"/>
          </a:p>
          <a:p>
            <a:pPr lvl="0"/>
            <a:r>
              <a:rPr lang="ka-GE" dirty="0"/>
              <a:t>ნავთობით დაბინძურებული ჩვრები და სხვა საწმენდი მასალები;</a:t>
            </a:r>
            <a:endParaRPr lang="en-US" dirty="0"/>
          </a:p>
          <a:p>
            <a:pPr lvl="0"/>
            <a:r>
              <a:rPr lang="ka-GE" dirty="0" smtClean="0"/>
              <a:t>შედუღების </a:t>
            </a:r>
            <a:r>
              <a:rPr lang="ka-GE" dirty="0"/>
              <a:t>ელექტროდების ნარჩენები;</a:t>
            </a:r>
            <a:endParaRPr lang="en-US" dirty="0"/>
          </a:p>
          <a:p>
            <a:pPr lvl="0"/>
            <a:r>
              <a:rPr lang="ka-GE" dirty="0" smtClean="0"/>
              <a:t>სატრანსპორტო </a:t>
            </a:r>
            <a:r>
              <a:rPr lang="ka-GE" dirty="0"/>
              <a:t>საშუალებების ზეთის ფილტრები;</a:t>
            </a:r>
            <a:endParaRPr lang="en-US" dirty="0"/>
          </a:p>
          <a:p>
            <a:pPr lvl="0"/>
            <a:r>
              <a:rPr lang="ka-GE" dirty="0"/>
              <a:t>ნავთობპროდუქტებით დაბინძურებული გრუნტი და სხვა.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346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8754"/>
          </a:xfrm>
        </p:spPr>
        <p:txBody>
          <a:bodyPr>
            <a:normAutofit fontScale="90000"/>
          </a:bodyPr>
          <a:lstStyle/>
          <a:p>
            <a:r>
              <a:rPr lang="ka-GE" b="1" dirty="0">
                <a:solidFill>
                  <a:srgbClr val="00B0F0"/>
                </a:solidFill>
              </a:rPr>
              <a:t>ნარჩენები</a:t>
            </a:r>
            <a:r>
              <a:rPr lang="en-US" sz="1600" b="1" dirty="0"/>
              <a:t/>
            </a:r>
            <a:br>
              <a:rPr lang="en-US" sz="1600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28355"/>
            <a:ext cx="9328815" cy="47940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a-GE" b="1" dirty="0" smtClean="0"/>
              <a:t>შემარბილებელი </a:t>
            </a:r>
            <a:r>
              <a:rPr lang="ka-GE" b="1" dirty="0"/>
              <a:t>ღონისძიებები </a:t>
            </a:r>
            <a:endParaRPr lang="en-US" dirty="0"/>
          </a:p>
          <a:p>
            <a:pPr marL="0" indent="0">
              <a:buNone/>
            </a:pPr>
            <a:r>
              <a:rPr lang="ka-GE" dirty="0"/>
              <a:t>მშენებლობის ეტაპზე მშენებელი კონტრაქტორი ვალდებულია უზრუნველყოს ნარჩენების მართვის გეგმით გათვალისწინებული ღონისძიებების შესრულება, მათ შორის:</a:t>
            </a:r>
            <a:endParaRPr lang="en-US" dirty="0"/>
          </a:p>
          <a:p>
            <a:pPr lvl="0"/>
            <a:r>
              <a:rPr lang="ka-GE" dirty="0"/>
              <a:t>ჯართის ჩაბარება ჯართის მიმღებ პუნქტებში;</a:t>
            </a:r>
            <a:endParaRPr lang="en-US" dirty="0"/>
          </a:p>
          <a:p>
            <a:pPr lvl="0"/>
            <a:r>
              <a:rPr lang="ka-GE" dirty="0"/>
              <a:t>საყოფაცხოვრებო ნარჩენები განთავსდება ადგილობრივი მუნიციპალიტეტის  ნაგავსაყრელზე;</a:t>
            </a:r>
            <a:endParaRPr lang="en-US" dirty="0"/>
          </a:p>
          <a:p>
            <a:pPr lvl="0"/>
            <a:r>
              <a:rPr lang="ka-GE" dirty="0"/>
              <a:t>სახიფათო ნარჩენების დროებითი განთავსებისათვის სამშენებლო ბანაკის ტერიტორიაზე  და სამშენებელო უბნებზე განთავსდება სპეციალური მარკირების მქონე ჰერმეტული კონტეინერები. სახიფათო ნარჩენების დასაწყოებებისათვის სამშენებლო ბანაკის ტერიტორიაზე მოეწყობა სპეციალური სასაწყობო სათავსი;</a:t>
            </a:r>
            <a:endParaRPr lang="en-US" dirty="0"/>
          </a:p>
          <a:p>
            <a:pPr lvl="0"/>
            <a:r>
              <a:rPr lang="ka-GE" dirty="0"/>
              <a:t>ნარჩენების მართვისათვის გამოყოფილი იქნას სათანადო მომზადების მქონე პერსონალი (გარემოსდაცვითი მმართველი);</a:t>
            </a:r>
            <a:endParaRPr lang="en-US" dirty="0"/>
          </a:p>
          <a:p>
            <a:pPr lvl="0"/>
            <a:r>
              <a:rPr lang="ka-GE" dirty="0"/>
              <a:t>სახიფათო ნარჩენების გატანა შემდგომი მართვის მიზნით მოხდება მხოლოდ ამ საქმიანობაზე სათანადო ნებართვის მქონე კონტრაქტორის </a:t>
            </a:r>
            <a:r>
              <a:rPr lang="ka-GE" dirty="0" smtClean="0"/>
              <a:t>საშუალებით.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460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634" y="825426"/>
            <a:ext cx="9757679" cy="846620"/>
          </a:xfrm>
        </p:spPr>
        <p:txBody>
          <a:bodyPr/>
          <a:lstStyle/>
          <a:p>
            <a:r>
              <a:rPr lang="ka-GE" dirty="0" smtClean="0"/>
              <a:t>ნიადაგის ჰუმუსოვანი ფენის დასაწყობაბა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303" y="1652234"/>
            <a:ext cx="6740433" cy="5034522"/>
          </a:xfrm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12192000" cy="922976"/>
            <a:chOff x="0" y="-1"/>
            <a:chExt cx="12192000" cy="922976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-1"/>
              <a:ext cx="12192000" cy="825426"/>
              <a:chOff x="0" y="0"/>
              <a:chExt cx="12192000" cy="61943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0"/>
                <a:ext cx="12192000" cy="61943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4"/>
              <p:cNvSpPr/>
              <p:nvPr/>
            </p:nvSpPr>
            <p:spPr>
              <a:xfrm>
                <a:off x="6916994" y="0"/>
                <a:ext cx="5275006" cy="619432"/>
              </a:xfrm>
              <a:custGeom>
                <a:avLst/>
                <a:gdLst>
                  <a:gd name="connsiteX0" fmla="*/ 0 w 5275006"/>
                  <a:gd name="connsiteY0" fmla="*/ 619432 h 619432"/>
                  <a:gd name="connsiteX1" fmla="*/ 5262715 w 5275006"/>
                  <a:gd name="connsiteY1" fmla="*/ 0 h 619432"/>
                  <a:gd name="connsiteX2" fmla="*/ 5275006 w 5275006"/>
                  <a:gd name="connsiteY2" fmla="*/ 619432 h 619432"/>
                  <a:gd name="connsiteX3" fmla="*/ 0 w 5275006"/>
                  <a:gd name="connsiteY3" fmla="*/ 619432 h 619432"/>
                  <a:gd name="connsiteX0" fmla="*/ 0 w 5275006"/>
                  <a:gd name="connsiteY0" fmla="*/ 619432 h 619432"/>
                  <a:gd name="connsiteX1" fmla="*/ 3126658 w 5275006"/>
                  <a:gd name="connsiteY1" fmla="*/ 103239 h 619432"/>
                  <a:gd name="connsiteX2" fmla="*/ 5262715 w 5275006"/>
                  <a:gd name="connsiteY2" fmla="*/ 0 h 619432"/>
                  <a:gd name="connsiteX3" fmla="*/ 5275006 w 5275006"/>
                  <a:gd name="connsiteY3" fmla="*/ 619432 h 619432"/>
                  <a:gd name="connsiteX4" fmla="*/ 0 w 5275006"/>
                  <a:gd name="connsiteY4" fmla="*/ 619432 h 619432"/>
                  <a:gd name="connsiteX0" fmla="*/ 0 w 5275006"/>
                  <a:gd name="connsiteY0" fmla="*/ 619432 h 619432"/>
                  <a:gd name="connsiteX1" fmla="*/ 2993923 w 5275006"/>
                  <a:gd name="connsiteY1" fmla="*/ 0 h 619432"/>
                  <a:gd name="connsiteX2" fmla="*/ 5262715 w 5275006"/>
                  <a:gd name="connsiteY2" fmla="*/ 0 h 619432"/>
                  <a:gd name="connsiteX3" fmla="*/ 5275006 w 5275006"/>
                  <a:gd name="connsiteY3" fmla="*/ 619432 h 619432"/>
                  <a:gd name="connsiteX4" fmla="*/ 0 w 5275006"/>
                  <a:gd name="connsiteY4" fmla="*/ 619432 h 619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5006" h="619432">
                    <a:moveTo>
                      <a:pt x="0" y="619432"/>
                    </a:moveTo>
                    <a:cubicBezTo>
                      <a:pt x="1071716" y="486697"/>
                      <a:pt x="1922207" y="132735"/>
                      <a:pt x="2993923" y="0"/>
                    </a:cubicBezTo>
                    <a:lnTo>
                      <a:pt x="5262715" y="0"/>
                    </a:lnTo>
                    <a:lnTo>
                      <a:pt x="5275006" y="619432"/>
                    </a:lnTo>
                    <a:lnTo>
                      <a:pt x="0" y="619432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44863" y="0"/>
              <a:ext cx="1047137" cy="922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075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25424"/>
            <a:ext cx="8596668" cy="1104975"/>
          </a:xfrm>
        </p:spPr>
        <p:txBody>
          <a:bodyPr>
            <a:normAutofit fontScale="90000"/>
          </a:bodyPr>
          <a:lstStyle/>
          <a:p>
            <a:r>
              <a:rPr lang="ka-GE" dirty="0"/>
              <a:t>ინერტული მასალის უსისტემო დასაწყობება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655" y="1749205"/>
            <a:ext cx="7057506" cy="529313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-1"/>
            <a:ext cx="12192000" cy="922976"/>
            <a:chOff x="0" y="-1"/>
            <a:chExt cx="12192000" cy="922976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-1"/>
              <a:ext cx="12192000" cy="825426"/>
              <a:chOff x="0" y="0"/>
              <a:chExt cx="12192000" cy="61943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0"/>
                <a:ext cx="12192000" cy="61943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4"/>
              <p:cNvSpPr/>
              <p:nvPr/>
            </p:nvSpPr>
            <p:spPr>
              <a:xfrm>
                <a:off x="6916994" y="0"/>
                <a:ext cx="5275006" cy="619432"/>
              </a:xfrm>
              <a:custGeom>
                <a:avLst/>
                <a:gdLst>
                  <a:gd name="connsiteX0" fmla="*/ 0 w 5275006"/>
                  <a:gd name="connsiteY0" fmla="*/ 619432 h 619432"/>
                  <a:gd name="connsiteX1" fmla="*/ 5262715 w 5275006"/>
                  <a:gd name="connsiteY1" fmla="*/ 0 h 619432"/>
                  <a:gd name="connsiteX2" fmla="*/ 5275006 w 5275006"/>
                  <a:gd name="connsiteY2" fmla="*/ 619432 h 619432"/>
                  <a:gd name="connsiteX3" fmla="*/ 0 w 5275006"/>
                  <a:gd name="connsiteY3" fmla="*/ 619432 h 619432"/>
                  <a:gd name="connsiteX0" fmla="*/ 0 w 5275006"/>
                  <a:gd name="connsiteY0" fmla="*/ 619432 h 619432"/>
                  <a:gd name="connsiteX1" fmla="*/ 3126658 w 5275006"/>
                  <a:gd name="connsiteY1" fmla="*/ 103239 h 619432"/>
                  <a:gd name="connsiteX2" fmla="*/ 5262715 w 5275006"/>
                  <a:gd name="connsiteY2" fmla="*/ 0 h 619432"/>
                  <a:gd name="connsiteX3" fmla="*/ 5275006 w 5275006"/>
                  <a:gd name="connsiteY3" fmla="*/ 619432 h 619432"/>
                  <a:gd name="connsiteX4" fmla="*/ 0 w 5275006"/>
                  <a:gd name="connsiteY4" fmla="*/ 619432 h 619432"/>
                  <a:gd name="connsiteX0" fmla="*/ 0 w 5275006"/>
                  <a:gd name="connsiteY0" fmla="*/ 619432 h 619432"/>
                  <a:gd name="connsiteX1" fmla="*/ 2993923 w 5275006"/>
                  <a:gd name="connsiteY1" fmla="*/ 0 h 619432"/>
                  <a:gd name="connsiteX2" fmla="*/ 5262715 w 5275006"/>
                  <a:gd name="connsiteY2" fmla="*/ 0 h 619432"/>
                  <a:gd name="connsiteX3" fmla="*/ 5275006 w 5275006"/>
                  <a:gd name="connsiteY3" fmla="*/ 619432 h 619432"/>
                  <a:gd name="connsiteX4" fmla="*/ 0 w 5275006"/>
                  <a:gd name="connsiteY4" fmla="*/ 619432 h 619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5006" h="619432">
                    <a:moveTo>
                      <a:pt x="0" y="619432"/>
                    </a:moveTo>
                    <a:cubicBezTo>
                      <a:pt x="1071716" y="486697"/>
                      <a:pt x="1922207" y="132735"/>
                      <a:pt x="2993923" y="0"/>
                    </a:cubicBezTo>
                    <a:lnTo>
                      <a:pt x="5262715" y="0"/>
                    </a:lnTo>
                    <a:lnTo>
                      <a:pt x="5275006" y="619432"/>
                    </a:lnTo>
                    <a:lnTo>
                      <a:pt x="0" y="619432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44863" y="0"/>
              <a:ext cx="1047137" cy="922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5747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043708"/>
            <a:ext cx="8596668" cy="979056"/>
          </a:xfrm>
        </p:spPr>
        <p:txBody>
          <a:bodyPr>
            <a:normAutofit fontScale="90000"/>
          </a:bodyPr>
          <a:lstStyle/>
          <a:p>
            <a:r>
              <a:rPr lang="ka-GE" dirty="0" smtClean="0"/>
              <a:t>მოწესრიგებული ინერტული მასალის დასაწყობება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012" y="2160588"/>
            <a:ext cx="6864014" cy="388143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-1"/>
            <a:ext cx="12192000" cy="922976"/>
            <a:chOff x="0" y="-1"/>
            <a:chExt cx="12192000" cy="922976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-1"/>
              <a:ext cx="12192000" cy="825426"/>
              <a:chOff x="0" y="0"/>
              <a:chExt cx="12192000" cy="61943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0"/>
                <a:ext cx="12192000" cy="61943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4"/>
              <p:cNvSpPr/>
              <p:nvPr/>
            </p:nvSpPr>
            <p:spPr>
              <a:xfrm>
                <a:off x="6916994" y="0"/>
                <a:ext cx="5275006" cy="619432"/>
              </a:xfrm>
              <a:custGeom>
                <a:avLst/>
                <a:gdLst>
                  <a:gd name="connsiteX0" fmla="*/ 0 w 5275006"/>
                  <a:gd name="connsiteY0" fmla="*/ 619432 h 619432"/>
                  <a:gd name="connsiteX1" fmla="*/ 5262715 w 5275006"/>
                  <a:gd name="connsiteY1" fmla="*/ 0 h 619432"/>
                  <a:gd name="connsiteX2" fmla="*/ 5275006 w 5275006"/>
                  <a:gd name="connsiteY2" fmla="*/ 619432 h 619432"/>
                  <a:gd name="connsiteX3" fmla="*/ 0 w 5275006"/>
                  <a:gd name="connsiteY3" fmla="*/ 619432 h 619432"/>
                  <a:gd name="connsiteX0" fmla="*/ 0 w 5275006"/>
                  <a:gd name="connsiteY0" fmla="*/ 619432 h 619432"/>
                  <a:gd name="connsiteX1" fmla="*/ 3126658 w 5275006"/>
                  <a:gd name="connsiteY1" fmla="*/ 103239 h 619432"/>
                  <a:gd name="connsiteX2" fmla="*/ 5262715 w 5275006"/>
                  <a:gd name="connsiteY2" fmla="*/ 0 h 619432"/>
                  <a:gd name="connsiteX3" fmla="*/ 5275006 w 5275006"/>
                  <a:gd name="connsiteY3" fmla="*/ 619432 h 619432"/>
                  <a:gd name="connsiteX4" fmla="*/ 0 w 5275006"/>
                  <a:gd name="connsiteY4" fmla="*/ 619432 h 619432"/>
                  <a:gd name="connsiteX0" fmla="*/ 0 w 5275006"/>
                  <a:gd name="connsiteY0" fmla="*/ 619432 h 619432"/>
                  <a:gd name="connsiteX1" fmla="*/ 2993923 w 5275006"/>
                  <a:gd name="connsiteY1" fmla="*/ 0 h 619432"/>
                  <a:gd name="connsiteX2" fmla="*/ 5262715 w 5275006"/>
                  <a:gd name="connsiteY2" fmla="*/ 0 h 619432"/>
                  <a:gd name="connsiteX3" fmla="*/ 5275006 w 5275006"/>
                  <a:gd name="connsiteY3" fmla="*/ 619432 h 619432"/>
                  <a:gd name="connsiteX4" fmla="*/ 0 w 5275006"/>
                  <a:gd name="connsiteY4" fmla="*/ 619432 h 619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5006" h="619432">
                    <a:moveTo>
                      <a:pt x="0" y="619432"/>
                    </a:moveTo>
                    <a:cubicBezTo>
                      <a:pt x="1071716" y="486697"/>
                      <a:pt x="1922207" y="132735"/>
                      <a:pt x="2993923" y="0"/>
                    </a:cubicBezTo>
                    <a:lnTo>
                      <a:pt x="5262715" y="0"/>
                    </a:lnTo>
                    <a:lnTo>
                      <a:pt x="5275006" y="619432"/>
                    </a:lnTo>
                    <a:lnTo>
                      <a:pt x="0" y="619432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44863" y="0"/>
              <a:ext cx="1047137" cy="922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1800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26" y="922974"/>
            <a:ext cx="8276475" cy="1007425"/>
          </a:xfrm>
        </p:spPr>
        <p:txBody>
          <a:bodyPr>
            <a:normAutofit fontScale="90000"/>
          </a:bodyPr>
          <a:lstStyle/>
          <a:p>
            <a:r>
              <a:rPr lang="ka-GE" dirty="0" smtClean="0"/>
              <a:t>მერქნული რესურსების უსისტემო დასაწყობება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702" y="2160588"/>
            <a:ext cx="5196634" cy="3881437"/>
          </a:xfrm>
        </p:spPr>
      </p:pic>
      <p:grpSp>
        <p:nvGrpSpPr>
          <p:cNvPr id="5" name="Group 4"/>
          <p:cNvGrpSpPr/>
          <p:nvPr/>
        </p:nvGrpSpPr>
        <p:grpSpPr>
          <a:xfrm>
            <a:off x="0" y="-1"/>
            <a:ext cx="12192000" cy="922976"/>
            <a:chOff x="0" y="-1"/>
            <a:chExt cx="12192000" cy="922976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-1"/>
              <a:ext cx="12192000" cy="825426"/>
              <a:chOff x="0" y="0"/>
              <a:chExt cx="12192000" cy="61943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0"/>
                <a:ext cx="12192000" cy="61943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4"/>
              <p:cNvSpPr/>
              <p:nvPr/>
            </p:nvSpPr>
            <p:spPr>
              <a:xfrm>
                <a:off x="6916994" y="0"/>
                <a:ext cx="5275006" cy="619432"/>
              </a:xfrm>
              <a:custGeom>
                <a:avLst/>
                <a:gdLst>
                  <a:gd name="connsiteX0" fmla="*/ 0 w 5275006"/>
                  <a:gd name="connsiteY0" fmla="*/ 619432 h 619432"/>
                  <a:gd name="connsiteX1" fmla="*/ 5262715 w 5275006"/>
                  <a:gd name="connsiteY1" fmla="*/ 0 h 619432"/>
                  <a:gd name="connsiteX2" fmla="*/ 5275006 w 5275006"/>
                  <a:gd name="connsiteY2" fmla="*/ 619432 h 619432"/>
                  <a:gd name="connsiteX3" fmla="*/ 0 w 5275006"/>
                  <a:gd name="connsiteY3" fmla="*/ 619432 h 619432"/>
                  <a:gd name="connsiteX0" fmla="*/ 0 w 5275006"/>
                  <a:gd name="connsiteY0" fmla="*/ 619432 h 619432"/>
                  <a:gd name="connsiteX1" fmla="*/ 3126658 w 5275006"/>
                  <a:gd name="connsiteY1" fmla="*/ 103239 h 619432"/>
                  <a:gd name="connsiteX2" fmla="*/ 5262715 w 5275006"/>
                  <a:gd name="connsiteY2" fmla="*/ 0 h 619432"/>
                  <a:gd name="connsiteX3" fmla="*/ 5275006 w 5275006"/>
                  <a:gd name="connsiteY3" fmla="*/ 619432 h 619432"/>
                  <a:gd name="connsiteX4" fmla="*/ 0 w 5275006"/>
                  <a:gd name="connsiteY4" fmla="*/ 619432 h 619432"/>
                  <a:gd name="connsiteX0" fmla="*/ 0 w 5275006"/>
                  <a:gd name="connsiteY0" fmla="*/ 619432 h 619432"/>
                  <a:gd name="connsiteX1" fmla="*/ 2993923 w 5275006"/>
                  <a:gd name="connsiteY1" fmla="*/ 0 h 619432"/>
                  <a:gd name="connsiteX2" fmla="*/ 5262715 w 5275006"/>
                  <a:gd name="connsiteY2" fmla="*/ 0 h 619432"/>
                  <a:gd name="connsiteX3" fmla="*/ 5275006 w 5275006"/>
                  <a:gd name="connsiteY3" fmla="*/ 619432 h 619432"/>
                  <a:gd name="connsiteX4" fmla="*/ 0 w 5275006"/>
                  <a:gd name="connsiteY4" fmla="*/ 619432 h 619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5006" h="619432">
                    <a:moveTo>
                      <a:pt x="0" y="619432"/>
                    </a:moveTo>
                    <a:cubicBezTo>
                      <a:pt x="1071716" y="486697"/>
                      <a:pt x="1922207" y="132735"/>
                      <a:pt x="2993923" y="0"/>
                    </a:cubicBezTo>
                    <a:lnTo>
                      <a:pt x="5262715" y="0"/>
                    </a:lnTo>
                    <a:lnTo>
                      <a:pt x="5275006" y="619432"/>
                    </a:lnTo>
                    <a:lnTo>
                      <a:pt x="0" y="619432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44863" y="0"/>
              <a:ext cx="1047137" cy="922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3683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13954"/>
            <a:ext cx="8596668" cy="1316445"/>
          </a:xfrm>
        </p:spPr>
        <p:txBody>
          <a:bodyPr/>
          <a:lstStyle/>
          <a:p>
            <a:r>
              <a:rPr lang="ka-GE" dirty="0"/>
              <a:t>არსებული მდგომარეობა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399"/>
            <a:ext cx="8596668" cy="4110963"/>
          </a:xfrm>
        </p:spPr>
        <p:txBody>
          <a:bodyPr/>
          <a:lstStyle/>
          <a:p>
            <a:pPr algn="just">
              <a:lnSpc>
                <a:spcPct val="134000"/>
              </a:lnSpc>
            </a:pPr>
            <a:r>
              <a:rPr lang="ka-GE" dirty="0"/>
              <a:t>ხიდი მდებარეობს მდ. ათრევზე, ხიდისთავი - ატენი - ბოშურის საავტომობილო გზის კმ 3+300-ზე. ხიდი მდებარეობს სოფელ ჯებირში, გორის რაიონი, შიდა ქართლის რეგიონი. </a:t>
            </a:r>
            <a:endParaRPr lang="ka-GE" dirty="0" smtClean="0"/>
          </a:p>
          <a:p>
            <a:pPr algn="just">
              <a:lnSpc>
                <a:spcPct val="134000"/>
              </a:lnSpc>
            </a:pPr>
            <a:endParaRPr lang="ka-GE" dirty="0"/>
          </a:p>
          <a:p>
            <a:pPr algn="just">
              <a:lnSpc>
                <a:spcPct val="134000"/>
              </a:lnSpc>
            </a:pPr>
            <a:r>
              <a:rPr lang="ka-GE" dirty="0"/>
              <a:t>ხიდის სიგრძე შეაგდენს 17,9 მ-ს, გაბარიტი 4,75მ. ხიდზე მოწყობილია 4,75 მ სიგანის ასფალტბეტონის სავალი ნაწილი.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560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854" y="922974"/>
            <a:ext cx="8498147" cy="1007425"/>
          </a:xfrm>
        </p:spPr>
        <p:txBody>
          <a:bodyPr>
            <a:normAutofit fontScale="90000"/>
          </a:bodyPr>
          <a:lstStyle/>
          <a:p>
            <a:r>
              <a:rPr lang="ka-GE" dirty="0" smtClean="0"/>
              <a:t>მერქნული რესურსის მოწესრიგებული დასაყობება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702" y="2160588"/>
            <a:ext cx="5196634" cy="3881437"/>
          </a:xfrm>
        </p:spPr>
      </p:pic>
      <p:grpSp>
        <p:nvGrpSpPr>
          <p:cNvPr id="5" name="Group 4"/>
          <p:cNvGrpSpPr/>
          <p:nvPr/>
        </p:nvGrpSpPr>
        <p:grpSpPr>
          <a:xfrm>
            <a:off x="0" y="-1"/>
            <a:ext cx="12192000" cy="922976"/>
            <a:chOff x="0" y="-1"/>
            <a:chExt cx="12192000" cy="922976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-1"/>
              <a:ext cx="12192000" cy="825426"/>
              <a:chOff x="0" y="0"/>
              <a:chExt cx="12192000" cy="61943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0"/>
                <a:ext cx="12192000" cy="61943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4"/>
              <p:cNvSpPr/>
              <p:nvPr/>
            </p:nvSpPr>
            <p:spPr>
              <a:xfrm>
                <a:off x="6916994" y="0"/>
                <a:ext cx="5275006" cy="619432"/>
              </a:xfrm>
              <a:custGeom>
                <a:avLst/>
                <a:gdLst>
                  <a:gd name="connsiteX0" fmla="*/ 0 w 5275006"/>
                  <a:gd name="connsiteY0" fmla="*/ 619432 h 619432"/>
                  <a:gd name="connsiteX1" fmla="*/ 5262715 w 5275006"/>
                  <a:gd name="connsiteY1" fmla="*/ 0 h 619432"/>
                  <a:gd name="connsiteX2" fmla="*/ 5275006 w 5275006"/>
                  <a:gd name="connsiteY2" fmla="*/ 619432 h 619432"/>
                  <a:gd name="connsiteX3" fmla="*/ 0 w 5275006"/>
                  <a:gd name="connsiteY3" fmla="*/ 619432 h 619432"/>
                  <a:gd name="connsiteX0" fmla="*/ 0 w 5275006"/>
                  <a:gd name="connsiteY0" fmla="*/ 619432 h 619432"/>
                  <a:gd name="connsiteX1" fmla="*/ 3126658 w 5275006"/>
                  <a:gd name="connsiteY1" fmla="*/ 103239 h 619432"/>
                  <a:gd name="connsiteX2" fmla="*/ 5262715 w 5275006"/>
                  <a:gd name="connsiteY2" fmla="*/ 0 h 619432"/>
                  <a:gd name="connsiteX3" fmla="*/ 5275006 w 5275006"/>
                  <a:gd name="connsiteY3" fmla="*/ 619432 h 619432"/>
                  <a:gd name="connsiteX4" fmla="*/ 0 w 5275006"/>
                  <a:gd name="connsiteY4" fmla="*/ 619432 h 619432"/>
                  <a:gd name="connsiteX0" fmla="*/ 0 w 5275006"/>
                  <a:gd name="connsiteY0" fmla="*/ 619432 h 619432"/>
                  <a:gd name="connsiteX1" fmla="*/ 2993923 w 5275006"/>
                  <a:gd name="connsiteY1" fmla="*/ 0 h 619432"/>
                  <a:gd name="connsiteX2" fmla="*/ 5262715 w 5275006"/>
                  <a:gd name="connsiteY2" fmla="*/ 0 h 619432"/>
                  <a:gd name="connsiteX3" fmla="*/ 5275006 w 5275006"/>
                  <a:gd name="connsiteY3" fmla="*/ 619432 h 619432"/>
                  <a:gd name="connsiteX4" fmla="*/ 0 w 5275006"/>
                  <a:gd name="connsiteY4" fmla="*/ 619432 h 619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5006" h="619432">
                    <a:moveTo>
                      <a:pt x="0" y="619432"/>
                    </a:moveTo>
                    <a:cubicBezTo>
                      <a:pt x="1071716" y="486697"/>
                      <a:pt x="1922207" y="132735"/>
                      <a:pt x="2993923" y="0"/>
                    </a:cubicBezTo>
                    <a:lnTo>
                      <a:pt x="5262715" y="0"/>
                    </a:lnTo>
                    <a:lnTo>
                      <a:pt x="5275006" y="619432"/>
                    </a:lnTo>
                    <a:lnTo>
                      <a:pt x="0" y="619432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44863" y="0"/>
              <a:ext cx="1047137" cy="922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8757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25424"/>
            <a:ext cx="8596668" cy="827885"/>
          </a:xfrm>
        </p:spPr>
        <p:txBody>
          <a:bodyPr/>
          <a:lstStyle/>
          <a:p>
            <a:r>
              <a:rPr lang="ka-GE" dirty="0" smtClean="0"/>
              <a:t>კომუნალური ნარჩენები ბანაკის უკან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353" y="1930400"/>
            <a:ext cx="7906542" cy="4520276"/>
          </a:xfrm>
        </p:spPr>
      </p:pic>
      <p:grpSp>
        <p:nvGrpSpPr>
          <p:cNvPr id="5" name="Group 4"/>
          <p:cNvGrpSpPr/>
          <p:nvPr/>
        </p:nvGrpSpPr>
        <p:grpSpPr>
          <a:xfrm>
            <a:off x="0" y="-1"/>
            <a:ext cx="12192000" cy="922976"/>
            <a:chOff x="0" y="-1"/>
            <a:chExt cx="12192000" cy="922976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-1"/>
              <a:ext cx="12192000" cy="825426"/>
              <a:chOff x="0" y="0"/>
              <a:chExt cx="12192000" cy="61943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0"/>
                <a:ext cx="12192000" cy="61943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4"/>
              <p:cNvSpPr/>
              <p:nvPr/>
            </p:nvSpPr>
            <p:spPr>
              <a:xfrm>
                <a:off x="6916994" y="0"/>
                <a:ext cx="5275006" cy="619432"/>
              </a:xfrm>
              <a:custGeom>
                <a:avLst/>
                <a:gdLst>
                  <a:gd name="connsiteX0" fmla="*/ 0 w 5275006"/>
                  <a:gd name="connsiteY0" fmla="*/ 619432 h 619432"/>
                  <a:gd name="connsiteX1" fmla="*/ 5262715 w 5275006"/>
                  <a:gd name="connsiteY1" fmla="*/ 0 h 619432"/>
                  <a:gd name="connsiteX2" fmla="*/ 5275006 w 5275006"/>
                  <a:gd name="connsiteY2" fmla="*/ 619432 h 619432"/>
                  <a:gd name="connsiteX3" fmla="*/ 0 w 5275006"/>
                  <a:gd name="connsiteY3" fmla="*/ 619432 h 619432"/>
                  <a:gd name="connsiteX0" fmla="*/ 0 w 5275006"/>
                  <a:gd name="connsiteY0" fmla="*/ 619432 h 619432"/>
                  <a:gd name="connsiteX1" fmla="*/ 3126658 w 5275006"/>
                  <a:gd name="connsiteY1" fmla="*/ 103239 h 619432"/>
                  <a:gd name="connsiteX2" fmla="*/ 5262715 w 5275006"/>
                  <a:gd name="connsiteY2" fmla="*/ 0 h 619432"/>
                  <a:gd name="connsiteX3" fmla="*/ 5275006 w 5275006"/>
                  <a:gd name="connsiteY3" fmla="*/ 619432 h 619432"/>
                  <a:gd name="connsiteX4" fmla="*/ 0 w 5275006"/>
                  <a:gd name="connsiteY4" fmla="*/ 619432 h 619432"/>
                  <a:gd name="connsiteX0" fmla="*/ 0 w 5275006"/>
                  <a:gd name="connsiteY0" fmla="*/ 619432 h 619432"/>
                  <a:gd name="connsiteX1" fmla="*/ 2993923 w 5275006"/>
                  <a:gd name="connsiteY1" fmla="*/ 0 h 619432"/>
                  <a:gd name="connsiteX2" fmla="*/ 5262715 w 5275006"/>
                  <a:gd name="connsiteY2" fmla="*/ 0 h 619432"/>
                  <a:gd name="connsiteX3" fmla="*/ 5275006 w 5275006"/>
                  <a:gd name="connsiteY3" fmla="*/ 619432 h 619432"/>
                  <a:gd name="connsiteX4" fmla="*/ 0 w 5275006"/>
                  <a:gd name="connsiteY4" fmla="*/ 619432 h 619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5006" h="619432">
                    <a:moveTo>
                      <a:pt x="0" y="619432"/>
                    </a:moveTo>
                    <a:cubicBezTo>
                      <a:pt x="1071716" y="486697"/>
                      <a:pt x="1922207" y="132735"/>
                      <a:pt x="2993923" y="0"/>
                    </a:cubicBezTo>
                    <a:lnTo>
                      <a:pt x="5262715" y="0"/>
                    </a:lnTo>
                    <a:lnTo>
                      <a:pt x="5275006" y="619432"/>
                    </a:lnTo>
                    <a:lnTo>
                      <a:pt x="0" y="619432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44863" y="0"/>
              <a:ext cx="1047137" cy="922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9076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655" y="988290"/>
            <a:ext cx="8063346" cy="775855"/>
          </a:xfrm>
        </p:spPr>
        <p:txBody>
          <a:bodyPr>
            <a:normAutofit/>
          </a:bodyPr>
          <a:lstStyle/>
          <a:p>
            <a:r>
              <a:rPr lang="ka-GE" sz="2800" dirty="0" smtClean="0"/>
              <a:t>ნარჩენების მენეჯმენტი სამშენებლო მოედანზე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701" y="1710190"/>
            <a:ext cx="6245010" cy="4664484"/>
          </a:xfrm>
        </p:spPr>
      </p:pic>
      <p:grpSp>
        <p:nvGrpSpPr>
          <p:cNvPr id="5" name="Group 4"/>
          <p:cNvGrpSpPr/>
          <p:nvPr/>
        </p:nvGrpSpPr>
        <p:grpSpPr>
          <a:xfrm>
            <a:off x="0" y="-1"/>
            <a:ext cx="12192000" cy="922976"/>
            <a:chOff x="0" y="-1"/>
            <a:chExt cx="12192000" cy="922976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-1"/>
              <a:ext cx="12192000" cy="825426"/>
              <a:chOff x="0" y="0"/>
              <a:chExt cx="12192000" cy="61943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0"/>
                <a:ext cx="12192000" cy="61943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4"/>
              <p:cNvSpPr/>
              <p:nvPr/>
            </p:nvSpPr>
            <p:spPr>
              <a:xfrm>
                <a:off x="6916994" y="0"/>
                <a:ext cx="5275006" cy="619432"/>
              </a:xfrm>
              <a:custGeom>
                <a:avLst/>
                <a:gdLst>
                  <a:gd name="connsiteX0" fmla="*/ 0 w 5275006"/>
                  <a:gd name="connsiteY0" fmla="*/ 619432 h 619432"/>
                  <a:gd name="connsiteX1" fmla="*/ 5262715 w 5275006"/>
                  <a:gd name="connsiteY1" fmla="*/ 0 h 619432"/>
                  <a:gd name="connsiteX2" fmla="*/ 5275006 w 5275006"/>
                  <a:gd name="connsiteY2" fmla="*/ 619432 h 619432"/>
                  <a:gd name="connsiteX3" fmla="*/ 0 w 5275006"/>
                  <a:gd name="connsiteY3" fmla="*/ 619432 h 619432"/>
                  <a:gd name="connsiteX0" fmla="*/ 0 w 5275006"/>
                  <a:gd name="connsiteY0" fmla="*/ 619432 h 619432"/>
                  <a:gd name="connsiteX1" fmla="*/ 3126658 w 5275006"/>
                  <a:gd name="connsiteY1" fmla="*/ 103239 h 619432"/>
                  <a:gd name="connsiteX2" fmla="*/ 5262715 w 5275006"/>
                  <a:gd name="connsiteY2" fmla="*/ 0 h 619432"/>
                  <a:gd name="connsiteX3" fmla="*/ 5275006 w 5275006"/>
                  <a:gd name="connsiteY3" fmla="*/ 619432 h 619432"/>
                  <a:gd name="connsiteX4" fmla="*/ 0 w 5275006"/>
                  <a:gd name="connsiteY4" fmla="*/ 619432 h 619432"/>
                  <a:gd name="connsiteX0" fmla="*/ 0 w 5275006"/>
                  <a:gd name="connsiteY0" fmla="*/ 619432 h 619432"/>
                  <a:gd name="connsiteX1" fmla="*/ 2993923 w 5275006"/>
                  <a:gd name="connsiteY1" fmla="*/ 0 h 619432"/>
                  <a:gd name="connsiteX2" fmla="*/ 5262715 w 5275006"/>
                  <a:gd name="connsiteY2" fmla="*/ 0 h 619432"/>
                  <a:gd name="connsiteX3" fmla="*/ 5275006 w 5275006"/>
                  <a:gd name="connsiteY3" fmla="*/ 619432 h 619432"/>
                  <a:gd name="connsiteX4" fmla="*/ 0 w 5275006"/>
                  <a:gd name="connsiteY4" fmla="*/ 619432 h 619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5006" h="619432">
                    <a:moveTo>
                      <a:pt x="0" y="619432"/>
                    </a:moveTo>
                    <a:cubicBezTo>
                      <a:pt x="1071716" y="486697"/>
                      <a:pt x="1922207" y="132735"/>
                      <a:pt x="2993923" y="0"/>
                    </a:cubicBezTo>
                    <a:lnTo>
                      <a:pt x="5262715" y="0"/>
                    </a:lnTo>
                    <a:lnTo>
                      <a:pt x="5275006" y="619432"/>
                    </a:lnTo>
                    <a:lnTo>
                      <a:pt x="0" y="619432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44863" y="0"/>
              <a:ext cx="1047137" cy="922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54720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922974"/>
            <a:ext cx="8596668" cy="1007425"/>
          </a:xfrm>
        </p:spPr>
        <p:txBody>
          <a:bodyPr>
            <a:normAutofit fontScale="90000"/>
          </a:bodyPr>
          <a:lstStyle/>
          <a:p>
            <a:r>
              <a:rPr lang="ka-GE" dirty="0" smtClean="0"/>
              <a:t>ნიადაგის დაბინძურება ტრანსპორტის რემონტის დროს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218" y="2160589"/>
            <a:ext cx="6471611" cy="397420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-1"/>
            <a:ext cx="12192000" cy="922976"/>
            <a:chOff x="0" y="-1"/>
            <a:chExt cx="12192000" cy="922976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-1"/>
              <a:ext cx="12192000" cy="825426"/>
              <a:chOff x="0" y="0"/>
              <a:chExt cx="12192000" cy="61943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0" y="0"/>
                <a:ext cx="12192000" cy="61943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4"/>
              <p:cNvSpPr/>
              <p:nvPr/>
            </p:nvSpPr>
            <p:spPr>
              <a:xfrm>
                <a:off x="6916994" y="0"/>
                <a:ext cx="5275006" cy="619432"/>
              </a:xfrm>
              <a:custGeom>
                <a:avLst/>
                <a:gdLst>
                  <a:gd name="connsiteX0" fmla="*/ 0 w 5275006"/>
                  <a:gd name="connsiteY0" fmla="*/ 619432 h 619432"/>
                  <a:gd name="connsiteX1" fmla="*/ 5262715 w 5275006"/>
                  <a:gd name="connsiteY1" fmla="*/ 0 h 619432"/>
                  <a:gd name="connsiteX2" fmla="*/ 5275006 w 5275006"/>
                  <a:gd name="connsiteY2" fmla="*/ 619432 h 619432"/>
                  <a:gd name="connsiteX3" fmla="*/ 0 w 5275006"/>
                  <a:gd name="connsiteY3" fmla="*/ 619432 h 619432"/>
                  <a:gd name="connsiteX0" fmla="*/ 0 w 5275006"/>
                  <a:gd name="connsiteY0" fmla="*/ 619432 h 619432"/>
                  <a:gd name="connsiteX1" fmla="*/ 3126658 w 5275006"/>
                  <a:gd name="connsiteY1" fmla="*/ 103239 h 619432"/>
                  <a:gd name="connsiteX2" fmla="*/ 5262715 w 5275006"/>
                  <a:gd name="connsiteY2" fmla="*/ 0 h 619432"/>
                  <a:gd name="connsiteX3" fmla="*/ 5275006 w 5275006"/>
                  <a:gd name="connsiteY3" fmla="*/ 619432 h 619432"/>
                  <a:gd name="connsiteX4" fmla="*/ 0 w 5275006"/>
                  <a:gd name="connsiteY4" fmla="*/ 619432 h 619432"/>
                  <a:gd name="connsiteX0" fmla="*/ 0 w 5275006"/>
                  <a:gd name="connsiteY0" fmla="*/ 619432 h 619432"/>
                  <a:gd name="connsiteX1" fmla="*/ 2993923 w 5275006"/>
                  <a:gd name="connsiteY1" fmla="*/ 0 h 619432"/>
                  <a:gd name="connsiteX2" fmla="*/ 5262715 w 5275006"/>
                  <a:gd name="connsiteY2" fmla="*/ 0 h 619432"/>
                  <a:gd name="connsiteX3" fmla="*/ 5275006 w 5275006"/>
                  <a:gd name="connsiteY3" fmla="*/ 619432 h 619432"/>
                  <a:gd name="connsiteX4" fmla="*/ 0 w 5275006"/>
                  <a:gd name="connsiteY4" fmla="*/ 619432 h 619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75006" h="619432">
                    <a:moveTo>
                      <a:pt x="0" y="619432"/>
                    </a:moveTo>
                    <a:cubicBezTo>
                      <a:pt x="1071716" y="486697"/>
                      <a:pt x="1922207" y="132735"/>
                      <a:pt x="2993923" y="0"/>
                    </a:cubicBezTo>
                    <a:lnTo>
                      <a:pt x="5262715" y="0"/>
                    </a:lnTo>
                    <a:lnTo>
                      <a:pt x="5275006" y="619432"/>
                    </a:lnTo>
                    <a:lnTo>
                      <a:pt x="0" y="619432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44863" y="0"/>
              <a:ext cx="1047137" cy="922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73275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06" y="4193551"/>
            <a:ext cx="5309698" cy="1759788"/>
          </a:xfrm>
        </p:spPr>
        <p:txBody>
          <a:bodyPr>
            <a:normAutofit fontScale="90000"/>
          </a:bodyPr>
          <a:lstStyle/>
          <a:p>
            <a:pPr algn="ctr"/>
            <a:r>
              <a:rPr lang="ka-GE" sz="5300" b="1" dirty="0" smtClean="0">
                <a:solidFill>
                  <a:srgbClr val="0070C0"/>
                </a:solidFill>
              </a:rPr>
              <a:t>მადლობა </a:t>
            </a:r>
            <a:r>
              <a:rPr lang="ka-GE" sz="4900" b="1" dirty="0" smtClean="0">
                <a:solidFill>
                  <a:srgbClr val="0070C0"/>
                </a:solidFill>
              </a:rPr>
              <a:t>ყურადღებისათვის!</a:t>
            </a:r>
            <a:r>
              <a:rPr lang="ka-GE" sz="4400" b="1" dirty="0" smtClean="0">
                <a:solidFill>
                  <a:srgbClr val="0070C0"/>
                </a:solidFill>
              </a:rPr>
              <a:t/>
            </a:r>
            <a:br>
              <a:rPr lang="ka-GE" sz="4400" b="1" dirty="0" smtClean="0">
                <a:solidFill>
                  <a:srgbClr val="0070C0"/>
                </a:solidFill>
              </a:rPr>
            </a:br>
            <a:r>
              <a:rPr lang="ka-GE" sz="4400" b="1" dirty="0">
                <a:solidFill>
                  <a:srgbClr val="0070C0"/>
                </a:solidFill>
              </a:rPr>
              <a:t/>
            </a:r>
            <a:br>
              <a:rPr lang="ka-GE" sz="4400" b="1" dirty="0">
                <a:solidFill>
                  <a:srgbClr val="0070C0"/>
                </a:solidFill>
              </a:rPr>
            </a:br>
            <a:endParaRPr lang="en-US" sz="44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35248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4881717" y="0"/>
            <a:ext cx="7310283" cy="6858000"/>
          </a:xfrm>
          <a:custGeom>
            <a:avLst/>
            <a:gdLst>
              <a:gd name="connsiteX0" fmla="*/ 0 w 5275006"/>
              <a:gd name="connsiteY0" fmla="*/ 619432 h 619432"/>
              <a:gd name="connsiteX1" fmla="*/ 5262715 w 5275006"/>
              <a:gd name="connsiteY1" fmla="*/ 0 h 619432"/>
              <a:gd name="connsiteX2" fmla="*/ 5275006 w 5275006"/>
              <a:gd name="connsiteY2" fmla="*/ 619432 h 619432"/>
              <a:gd name="connsiteX3" fmla="*/ 0 w 5275006"/>
              <a:gd name="connsiteY3" fmla="*/ 619432 h 619432"/>
              <a:gd name="connsiteX0" fmla="*/ 0 w 5275006"/>
              <a:gd name="connsiteY0" fmla="*/ 619432 h 619432"/>
              <a:gd name="connsiteX1" fmla="*/ 3126658 w 5275006"/>
              <a:gd name="connsiteY1" fmla="*/ 103239 h 619432"/>
              <a:gd name="connsiteX2" fmla="*/ 5262715 w 5275006"/>
              <a:gd name="connsiteY2" fmla="*/ 0 h 619432"/>
              <a:gd name="connsiteX3" fmla="*/ 5275006 w 5275006"/>
              <a:gd name="connsiteY3" fmla="*/ 619432 h 619432"/>
              <a:gd name="connsiteX4" fmla="*/ 0 w 5275006"/>
              <a:gd name="connsiteY4" fmla="*/ 619432 h 619432"/>
              <a:gd name="connsiteX0" fmla="*/ 0 w 5275006"/>
              <a:gd name="connsiteY0" fmla="*/ 619432 h 619432"/>
              <a:gd name="connsiteX1" fmla="*/ 2993923 w 5275006"/>
              <a:gd name="connsiteY1" fmla="*/ 0 h 619432"/>
              <a:gd name="connsiteX2" fmla="*/ 5262715 w 5275006"/>
              <a:gd name="connsiteY2" fmla="*/ 0 h 619432"/>
              <a:gd name="connsiteX3" fmla="*/ 5275006 w 5275006"/>
              <a:gd name="connsiteY3" fmla="*/ 619432 h 619432"/>
              <a:gd name="connsiteX4" fmla="*/ 0 w 5275006"/>
              <a:gd name="connsiteY4" fmla="*/ 619432 h 61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5006" h="619432">
                <a:moveTo>
                  <a:pt x="0" y="619432"/>
                </a:moveTo>
                <a:cubicBezTo>
                  <a:pt x="1071716" y="486697"/>
                  <a:pt x="1922207" y="132735"/>
                  <a:pt x="2993923" y="0"/>
                </a:cubicBezTo>
                <a:lnTo>
                  <a:pt x="5262715" y="0"/>
                </a:lnTo>
                <a:lnTo>
                  <a:pt x="5275006" y="619432"/>
                </a:lnTo>
                <a:lnTo>
                  <a:pt x="0" y="61943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784" y="333833"/>
            <a:ext cx="3162409" cy="23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6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 smtClean="0"/>
              <a:t>არსებული მდგომარეობა</a:t>
            </a:r>
            <a:endParaRPr lang="ka-G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496291"/>
            <a:ext cx="9054495" cy="45450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ka-GE" dirty="0" smtClean="0"/>
              <a:t>შიდასახელმწიფოებრივი მნიშვნელობის ხიდისთავი-ატენი- ბოშურის საავტომობილო გზის კმ.3+300 მდ. ათრევზე არსებული ხიდის გამოკვლევის პროცესში გამოვლინდა მთელი რიგი დეფექტები და დაზიანებები:</a:t>
            </a:r>
          </a:p>
          <a:p>
            <a:pPr lvl="0"/>
            <a:r>
              <a:rPr lang="ka-GE" dirty="0" smtClean="0"/>
              <a:t>ხიდის ყველა ფოლადის ელემენტი მოაჯირების ჩათვლით დაზიანებულია კოროზიით. </a:t>
            </a:r>
          </a:p>
          <a:p>
            <a:pPr lvl="0"/>
            <a:r>
              <a:rPr lang="ka-GE" dirty="0" smtClean="0"/>
              <a:t>ხიდის მარჯვენა სანაპირო და შუალედი ბურჯის საძირკვლები და მიმდებარე მისასვლელი ყრილები ინსტენსიურად ირეცხება, ხოლო ქვედა მხარის მისასვლელი ყრილის დიდი ნაწილი ჩამოშლილია. </a:t>
            </a:r>
          </a:p>
          <a:p>
            <a:pPr lvl="0"/>
            <a:r>
              <a:rPr lang="ka-GE" dirty="0" smtClean="0"/>
              <a:t>მეორე მალის ხიდქვეშა სივრცე თითქმის მთლიანად გამოვსებულია საყოფაცხოვრებო ნაგვითა და ჩამონატანი გრუნტით. </a:t>
            </a:r>
          </a:p>
          <a:p>
            <a:pPr lvl="0"/>
            <a:r>
              <a:rPr lang="ka-GE" dirty="0" smtClean="0"/>
              <a:t>ადგილობრივი მოსახლეობის ინფორმაციით ხიდის არსებული ხვრეტი ვერ ატარებს წყალდიდობის ხარჯს და წყლის ნაკადი გადადის ხიდის სავალ ნაწილზე და სხვ.</a:t>
            </a:r>
          </a:p>
          <a:p>
            <a:pPr marL="0" indent="0">
              <a:buNone/>
            </a:pPr>
            <a:r>
              <a:rPr lang="ka-GE" dirty="0" smtClean="0"/>
              <a:t>ასეთ პირობებში  ხიდის შეკეთება და რეკონსტრუქცია ფაქტობრივად შეუძლებელია. </a:t>
            </a:r>
          </a:p>
          <a:p>
            <a:endParaRPr lang="ka-GE" dirty="0" smtClean="0"/>
          </a:p>
          <a:p>
            <a:pPr algn="just"/>
            <a:endParaRPr lang="ka-GE" noProof="1" smtClean="0"/>
          </a:p>
          <a:p>
            <a:pPr algn="just"/>
            <a:endParaRPr lang="ka-GE" dirty="0" smtClean="0"/>
          </a:p>
          <a:p>
            <a:endParaRPr lang="ka-GE" dirty="0"/>
          </a:p>
        </p:txBody>
      </p:sp>
    </p:spTree>
    <p:extLst>
      <p:ext uri="{BB962C8B-B14F-4D97-AF65-F5344CB8AC3E}">
        <p14:creationId xmlns:p14="http://schemas.microsoft.com/office/powerpoint/2010/main" val="4007759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679538"/>
              </p:ext>
            </p:extLst>
          </p:nvPr>
        </p:nvGraphicFramePr>
        <p:xfrm>
          <a:off x="926748" y="822960"/>
          <a:ext cx="9014086" cy="888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14086">
                  <a:extLst>
                    <a:ext uri="{9D8B030D-6E8A-4147-A177-3AD203B41FA5}">
                      <a16:colId xmlns:a16="http://schemas.microsoft.com/office/drawing/2014/main" val="2804762327"/>
                    </a:ext>
                  </a:extLst>
                </a:gridCol>
              </a:tblGrid>
              <a:tr h="88827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ka-GE" sz="600" dirty="0" smtClean="0">
                        <a:effectLst/>
                      </a:endParaRP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a-GE" sz="2000" dirty="0" smtClean="0">
                          <a:effectLst/>
                        </a:rPr>
                        <a:t>არსებული </a:t>
                      </a:r>
                      <a:r>
                        <a:rPr lang="ka-GE" sz="2000" dirty="0">
                          <a:effectLst/>
                        </a:rPr>
                        <a:t>ხიდის  სურათი</a:t>
                      </a:r>
                      <a:r>
                        <a:rPr lang="ka-GE" sz="12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027459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48" y="1973264"/>
            <a:ext cx="4765305" cy="347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022" y="1973264"/>
            <a:ext cx="4057812" cy="347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27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79" y="1014152"/>
            <a:ext cx="7776139" cy="424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319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8754"/>
          </a:xfrm>
        </p:spPr>
        <p:txBody>
          <a:bodyPr>
            <a:normAutofit fontScale="90000"/>
          </a:bodyPr>
          <a:lstStyle/>
          <a:p>
            <a:r>
              <a:rPr lang="ka-GE" b="1" dirty="0"/>
              <a:t>საპროექტო გადაწყვეტილება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2047"/>
            <a:ext cx="8596668" cy="4369316"/>
          </a:xfrm>
        </p:spPr>
        <p:txBody>
          <a:bodyPr>
            <a:normAutofit/>
          </a:bodyPr>
          <a:lstStyle/>
          <a:p>
            <a:pPr algn="just"/>
            <a:r>
              <a:rPr lang="ka-GE" dirty="0"/>
              <a:t>ახალი ხიდის ღერძი ემთხვევა არსებული ხიდის ღერძს. </a:t>
            </a:r>
            <a:endParaRPr lang="ka-GE" dirty="0" smtClean="0"/>
          </a:p>
          <a:p>
            <a:pPr algn="just"/>
            <a:r>
              <a:rPr lang="ka-GE" dirty="0" smtClean="0"/>
              <a:t>საპროექტო </a:t>
            </a:r>
            <a:r>
              <a:rPr lang="ka-GE" dirty="0"/>
              <a:t>მარშრუტის სიგრძეა 53,67 მ. </a:t>
            </a:r>
            <a:endParaRPr lang="ka-GE" dirty="0" smtClean="0"/>
          </a:p>
          <a:p>
            <a:pPr algn="just"/>
            <a:r>
              <a:rPr lang="ka-GE" dirty="0" smtClean="0"/>
              <a:t>მისასვლელები </a:t>
            </a:r>
            <a:r>
              <a:rPr lang="ka-GE" dirty="0"/>
              <a:t>დაპროექტებულია ისე, რომ იგი აგრძელებს შიდასახელმწიფოებრივი მნიშვნელობის ხიდისთავი-ატენი-ბოშურის საავტომობილო გზას.</a:t>
            </a:r>
            <a:endParaRPr lang="en-US" dirty="0"/>
          </a:p>
          <a:p>
            <a:r>
              <a:rPr lang="ka-GE" dirty="0"/>
              <a:t>პროექტი ითვალისწინებს სოფ. ჯებირის და სოფ. ატენის სასმელი წყლის 3ც მილის d=100 მმ-მდე და  1ც გაზის d=150მმ მილის დროებით გადატანას და შემდგომ დაბრუნებას.  დეტალური პროექტირებისას გათვალისწინებულია  საკიდების (კრონშტეინების) მოწყობა  აღნიშნულის განსახორციელებლად.    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26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0436"/>
          </a:xfrm>
        </p:spPr>
        <p:txBody>
          <a:bodyPr>
            <a:normAutofit/>
          </a:bodyPr>
          <a:lstStyle/>
          <a:p>
            <a:r>
              <a:rPr lang="ka-GE" dirty="0" smtClean="0"/>
              <a:t>საპროექტო </a:t>
            </a:r>
            <a:r>
              <a:rPr lang="ka-GE" dirty="0"/>
              <a:t>ხიდის პარამეტრები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1477"/>
            <a:ext cx="8596668" cy="4619886"/>
          </a:xfrm>
        </p:spPr>
        <p:txBody>
          <a:bodyPr>
            <a:normAutofit/>
          </a:bodyPr>
          <a:lstStyle/>
          <a:p>
            <a:pPr algn="just"/>
            <a:endParaRPr lang="en-US" sz="1900" dirty="0"/>
          </a:p>
          <a:p>
            <a:pPr algn="just"/>
            <a:endParaRPr lang="ka-G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813755"/>
              </p:ext>
            </p:extLst>
          </p:nvPr>
        </p:nvGraphicFramePr>
        <p:xfrm>
          <a:off x="677333" y="1421476"/>
          <a:ext cx="8479729" cy="3725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0839">
                  <a:extLst>
                    <a:ext uri="{9D8B030D-6E8A-4147-A177-3AD203B41FA5}">
                      <a16:colId xmlns:a16="http://schemas.microsoft.com/office/drawing/2014/main" val="4065412019"/>
                    </a:ext>
                  </a:extLst>
                </a:gridCol>
                <a:gridCol w="1567005">
                  <a:extLst>
                    <a:ext uri="{9D8B030D-6E8A-4147-A177-3AD203B41FA5}">
                      <a16:colId xmlns:a16="http://schemas.microsoft.com/office/drawing/2014/main" val="3836342066"/>
                    </a:ext>
                  </a:extLst>
                </a:gridCol>
                <a:gridCol w="1850199">
                  <a:extLst>
                    <a:ext uri="{9D8B030D-6E8A-4147-A177-3AD203B41FA5}">
                      <a16:colId xmlns:a16="http://schemas.microsoft.com/office/drawing/2014/main" val="3175038242"/>
                    </a:ext>
                  </a:extLst>
                </a:gridCol>
                <a:gridCol w="3341686">
                  <a:extLst>
                    <a:ext uri="{9D8B030D-6E8A-4147-A177-3AD203B41FA5}">
                      <a16:colId xmlns:a16="http://schemas.microsoft.com/office/drawing/2014/main" val="553189993"/>
                    </a:ext>
                  </a:extLst>
                </a:gridCol>
              </a:tblGrid>
              <a:tr h="2629616">
                <a:tc>
                  <a:txBody>
                    <a:bodyPr/>
                    <a:lstStyle/>
                    <a:p>
                      <a:pPr marL="0" marR="0" indent="27051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x-none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 dirty="0">
                          <a:effectLst/>
                        </a:rPr>
                        <a:t>ხიდის  სქემა</a:t>
                      </a:r>
                      <a:endParaRPr lang="en-US" sz="18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x-none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x-none" sz="18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1800" dirty="0" smtClean="0">
                          <a:effectLst/>
                        </a:rPr>
                        <a:t>ხიდის </a:t>
                      </a:r>
                      <a:r>
                        <a:rPr lang="x-none" sz="1800" dirty="0">
                          <a:effectLst/>
                        </a:rPr>
                        <a:t>სიგრძე</a:t>
                      </a:r>
                      <a:endParaRPr lang="en-US" sz="18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a-GE" sz="1800" dirty="0" smtClean="0">
                          <a:effectLst/>
                        </a:rPr>
                        <a:t>საპროექტო </a:t>
                      </a:r>
                      <a:r>
                        <a:rPr lang="ka-GE" sz="1800" dirty="0">
                          <a:effectLst/>
                        </a:rPr>
                        <a:t>მარშრუტის სიგრძე (მისასვლელი გზების ჩათვლით ) </a:t>
                      </a:r>
                      <a:endParaRPr lang="en-US" sz="18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497685"/>
                  </a:ext>
                </a:extLst>
              </a:tr>
              <a:tr h="10956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</a:rPr>
                        <a:t>ზომები</a:t>
                      </a:r>
                      <a:r>
                        <a:rPr lang="x-none" sz="1800" dirty="0">
                          <a:effectLst/>
                        </a:rPr>
                        <a:t> [</a:t>
                      </a:r>
                      <a:r>
                        <a:rPr lang="ka-GE" sz="1800" dirty="0">
                          <a:effectLst/>
                        </a:rPr>
                        <a:t>მ</a:t>
                      </a:r>
                      <a:r>
                        <a:rPr lang="x-none" sz="1800" dirty="0">
                          <a:effectLst/>
                        </a:rPr>
                        <a:t>]</a:t>
                      </a:r>
                      <a:endParaRPr lang="en-US" sz="18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705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</a:rPr>
                        <a:t>1+8+1 </a:t>
                      </a:r>
                      <a:endParaRPr lang="en-US" sz="18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705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800" dirty="0">
                          <a:effectLst/>
                        </a:rPr>
                        <a:t>21.84</a:t>
                      </a:r>
                      <a:endParaRPr lang="en-US" sz="18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27051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ka-GE" sz="1800" dirty="0">
                          <a:effectLst/>
                        </a:rPr>
                        <a:t>53,67</a:t>
                      </a:r>
                      <a:endParaRPr lang="en-US" sz="1800" dirty="0">
                        <a:effectLst/>
                        <a:latin typeface="Sylfaen" panose="010A050205030603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087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0016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97131"/>
          </a:xfrm>
        </p:spPr>
        <p:txBody>
          <a:bodyPr>
            <a:normAutofit fontScale="90000"/>
          </a:bodyPr>
          <a:lstStyle/>
          <a:p>
            <a:r>
              <a:rPr lang="ka-GE" b="1" dirty="0"/>
              <a:t>დროებითი გზის მოწყობა.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06731"/>
            <a:ext cx="8596668" cy="4434631"/>
          </a:xfrm>
        </p:spPr>
        <p:txBody>
          <a:bodyPr/>
          <a:lstStyle/>
          <a:p>
            <a:r>
              <a:rPr lang="ka-GE" sz="2000" dirty="0"/>
              <a:t>დროებითი გზა არსებულ ხიდზე შესვლამდე უხვევს ცენტრალური გზიდან </a:t>
            </a:r>
            <a:r>
              <a:rPr lang="ka-GE" sz="2000" dirty="0" smtClean="0"/>
              <a:t>მარჯვნივ, </a:t>
            </a:r>
            <a:r>
              <a:rPr lang="ka-GE" dirty="0"/>
              <a:t>გადაივლის 5ც AФ1000მმ დიამეტრის მილზე, (საერთო სიგრძე 50მ.) </a:t>
            </a:r>
            <a:r>
              <a:rPr lang="ka-GE" sz="2000" dirty="0" smtClean="0"/>
              <a:t> და </a:t>
            </a:r>
            <a:r>
              <a:rPr lang="ka-GE" sz="2000" dirty="0"/>
              <a:t>შეუერთდება ცენტრალურ გზას. </a:t>
            </a:r>
            <a:endParaRPr lang="ka-GE" sz="2000" dirty="0" smtClean="0"/>
          </a:p>
          <a:p>
            <a:endParaRPr lang="ka-GE" sz="1400" dirty="0" smtClean="0"/>
          </a:p>
          <a:p>
            <a:r>
              <a:rPr lang="ka-GE" sz="2000" dirty="0" smtClean="0"/>
              <a:t>დროებითი გზის მთლიანი </a:t>
            </a:r>
            <a:r>
              <a:rPr lang="ka-GE" sz="2000" dirty="0"/>
              <a:t>სიგრძეა 50 მ. </a:t>
            </a:r>
            <a:endParaRPr lang="ka-GE" sz="2000" dirty="0" smtClean="0"/>
          </a:p>
          <a:p>
            <a:endParaRPr lang="ka-GE" sz="1400" dirty="0" smtClean="0"/>
          </a:p>
          <a:p>
            <a:r>
              <a:rPr lang="ka-GE" sz="2000" dirty="0" smtClean="0"/>
              <a:t>სავალი ნაწილის სიგანეა 4-5 მ.</a:t>
            </a:r>
          </a:p>
          <a:p>
            <a:endParaRPr lang="ka-GE" sz="1200" dirty="0" smtClean="0"/>
          </a:p>
          <a:p>
            <a:r>
              <a:rPr lang="ka-GE" sz="2000" dirty="0" smtClean="0"/>
              <a:t>დროებითი </a:t>
            </a:r>
            <a:r>
              <a:rPr lang="ka-GE" sz="2000" dirty="0"/>
              <a:t>გზის მოსაწყობად გამოიყენება დრენირებადი გრუნტი, რომელიც იტკეპნება ვიბროსატკეპნით. ზემოდან მოშანდაკდება 20 სმ. სისქის ქვიშახრეშოვანი ნარევით (0-40 მ.ია</a:t>
            </a:r>
            <a:r>
              <a:rPr lang="ka-GE" sz="2000" dirty="0" smtClean="0"/>
              <a:t>). </a:t>
            </a:r>
            <a:r>
              <a:rPr lang="ka-GE" sz="2000" dirty="0"/>
              <a:t>მშენებლობის დასრულების შემდეგ მოხდება დროებითი გზის დაშლა.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5069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1767</TotalTime>
  <Words>1361</Words>
  <Application>Microsoft Office PowerPoint</Application>
  <PresentationFormat>Widescreen</PresentationFormat>
  <Paragraphs>184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Sylfaen</vt:lpstr>
      <vt:lpstr>Times New Roman</vt:lpstr>
      <vt:lpstr>Trebuchet MS</vt:lpstr>
      <vt:lpstr>Wingdings</vt:lpstr>
      <vt:lpstr>Wingdings 3</vt:lpstr>
      <vt:lpstr>Facet</vt:lpstr>
      <vt:lpstr>შიდასახელმწიფოებრივი მნიშვნელობის ხიდისთავი-ატენი- ბოშურის საავტომობილო გზის კმ 3+300 მდინარე ათრევზე არსებული სახიდე გადასასვლელის ნაცვლად ახალი სახიდე გადასასვლელის მშენებლობის და ექსპლუატაციის პროექტის        გარემოზე ზემოქმედების შეფასების ანგარიში</vt:lpstr>
      <vt:lpstr>PowerPoint Presentation</vt:lpstr>
      <vt:lpstr>არსებული მდგომარეობა</vt:lpstr>
      <vt:lpstr>არსებული მდგომარეობა</vt:lpstr>
      <vt:lpstr>PowerPoint Presentation</vt:lpstr>
      <vt:lpstr>PowerPoint Presentation</vt:lpstr>
      <vt:lpstr>საპროექტო გადაწყვეტილება </vt:lpstr>
      <vt:lpstr>საპროექტო ხიდის პარამეტრები </vt:lpstr>
      <vt:lpstr>დროებითი გზის მოწყობა. </vt:lpstr>
      <vt:lpstr>.  მოძრაობის უსაფრთხოებისათვის დროებითი გზა უნდა აღიჭურვოს შესაბამისი საგზაო ნიშნებით.  </vt:lpstr>
      <vt:lpstr>საპროექტო ხიდი, დროებითი გზა და სამშენებლო ბანაკი </vt:lpstr>
      <vt:lpstr>საპროექტო ხიდი, დროებითი გზა და სამშენებლო ბანაკი</vt:lpstr>
      <vt:lpstr>ინფორმაცია პროექტის შესახებ </vt:lpstr>
      <vt:lpstr>ცხრილი მშენებლობაში დასაქმებულთა რაოდენობა </vt:lpstr>
      <vt:lpstr>მცენარეული საფარის და ნიადაგის ნაყოფიერი ფენის მოხსნა </vt:lpstr>
      <vt:lpstr>სამშენებლო სამუშაოების წყალმომარაგება და ჩამდინარე წყლების არინება </vt:lpstr>
      <vt:lpstr>ნარჩენების მართვა </vt:lpstr>
      <vt:lpstr>სარეკულტივაციო სამუშაოები </vt:lpstr>
      <vt:lpstr>ზემოქმედება იხტიოფაუნაზე</vt:lpstr>
      <vt:lpstr>ექსპლუატაციის ეტაპი </vt:lpstr>
      <vt:lpstr>მტვერი სამშენებლო მოედნიდან</vt:lpstr>
      <vt:lpstr>გზების მორწვა მშენებლობის დროს</vt:lpstr>
      <vt:lpstr>ხმაურის გავრცელება და მოსალოდნელი ზემოქმედება </vt:lpstr>
      <vt:lpstr>ნარჩენები </vt:lpstr>
      <vt:lpstr>ნარჩენები </vt:lpstr>
      <vt:lpstr>ნიადაგის ჰუმუსოვანი ფენის დასაწყობაბა</vt:lpstr>
      <vt:lpstr>ინერტული მასალის უსისტემო დასაწყობება</vt:lpstr>
      <vt:lpstr>მოწესრიგებული ინერტული მასალის დასაწყობება</vt:lpstr>
      <vt:lpstr>მერქნული რესურსების უსისტემო დასაწყობება</vt:lpstr>
      <vt:lpstr>მერქნული რესურსის მოწესრიგებული დასაყობება</vt:lpstr>
      <vt:lpstr>კომუნალური ნარჩენები ბანაკის უკან</vt:lpstr>
      <vt:lpstr>ნარჩენების მენეჯმენტი სამშენებლო მოედანზე</vt:lpstr>
      <vt:lpstr>ნიადაგის დაბინძურება ტრანსპორტის რემონტის დროს</vt:lpstr>
      <vt:lpstr>მადლობა ყურადღებისათვის!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გარემოსდაცვითი საზოგადოებრივი მონიტორინგი</dc:title>
  <dc:creator>Gia Sofadze</dc:creator>
  <cp:lastModifiedBy>Windows User</cp:lastModifiedBy>
  <cp:revision>77</cp:revision>
  <dcterms:created xsi:type="dcterms:W3CDTF">2019-02-18T15:58:56Z</dcterms:created>
  <dcterms:modified xsi:type="dcterms:W3CDTF">2020-11-09T09:54:51Z</dcterms:modified>
</cp:coreProperties>
</file>