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57" r:id="rId3"/>
    <p:sldId id="258" r:id="rId4"/>
    <p:sldId id="286" r:id="rId5"/>
    <p:sldId id="261" r:id="rId6"/>
    <p:sldId id="262" r:id="rId7"/>
    <p:sldId id="263" r:id="rId8"/>
    <p:sldId id="264" r:id="rId9"/>
    <p:sldId id="265" r:id="rId10"/>
    <p:sldId id="266" r:id="rId11"/>
    <p:sldId id="268" r:id="rId12"/>
    <p:sldId id="269" r:id="rId13"/>
    <p:sldId id="281" r:id="rId14"/>
    <p:sldId id="271" r:id="rId15"/>
    <p:sldId id="273" r:id="rId16"/>
    <p:sldId id="285" r:id="rId17"/>
    <p:sldId id="275" r:id="rId18"/>
    <p:sldId id="287" r:id="rId19"/>
    <p:sldId id="288" r:id="rId20"/>
    <p:sldId id="289"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3" d="100"/>
          <a:sy n="103" d="100"/>
        </p:scale>
        <p:origin x="138" y="26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602EA-4BFB-45B9-A12D-592ED5FAD61D}" type="datetimeFigureOut">
              <a:rPr lang="en-US" smtClean="0"/>
              <a:t>18-Nov-20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BBBADD-CB59-4571-949A-F1839F7A3942}" type="slidenum">
              <a:rPr lang="en-US" smtClean="0"/>
              <a:t>‹#›</a:t>
            </a:fld>
            <a:endParaRPr lang="en-US"/>
          </a:p>
        </p:txBody>
      </p:sp>
    </p:spTree>
    <p:extLst>
      <p:ext uri="{BB962C8B-B14F-4D97-AF65-F5344CB8AC3E}">
        <p14:creationId xmlns:p14="http://schemas.microsoft.com/office/powerpoint/2010/main" val="2274906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BBBADD-CB59-4571-949A-F1839F7A3942}" type="slidenum">
              <a:rPr lang="en-US" smtClean="0"/>
              <a:t>5</a:t>
            </a:fld>
            <a:endParaRPr lang="en-US"/>
          </a:p>
        </p:txBody>
      </p:sp>
    </p:spTree>
    <p:extLst>
      <p:ext uri="{BB962C8B-B14F-4D97-AF65-F5344CB8AC3E}">
        <p14:creationId xmlns:p14="http://schemas.microsoft.com/office/powerpoint/2010/main" val="159219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BBADD-CB59-4571-949A-F1839F7A3942}" type="slidenum">
              <a:rPr lang="en-US" smtClean="0"/>
              <a:t>21</a:t>
            </a:fld>
            <a:endParaRPr lang="en-US"/>
          </a:p>
        </p:txBody>
      </p:sp>
    </p:spTree>
    <p:extLst>
      <p:ext uri="{BB962C8B-B14F-4D97-AF65-F5344CB8AC3E}">
        <p14:creationId xmlns:p14="http://schemas.microsoft.com/office/powerpoint/2010/main" val="1273375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18-Nov-20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18-Nov-20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18-Nov-20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18-Nov-20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18-Nov-20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18-Nov-20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18-Nov-20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18-Nov-20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18-Nov-20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18-Nov-20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18-Nov-20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18-Nov-20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18-Nov-20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18-Nov-20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18-Nov-20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18-Nov-20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18-Nov-20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18-Nov-20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solidDmnd">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ka-GE" sz="4800" b="1" dirty="0" smtClean="0">
                <a:solidFill>
                  <a:srgbClr val="C00000"/>
                </a:solidFill>
                <a:effectLst>
                  <a:outerShdw blurRad="50800" algn="tl">
                    <a:srgbClr val="000000"/>
                  </a:outerShdw>
                </a:effectLst>
              </a:rPr>
              <a:t>შპს „პოლიმერი“</a:t>
            </a:r>
            <a:br>
              <a:rPr lang="ka-GE" sz="4800" b="1" dirty="0" smtClean="0">
                <a:solidFill>
                  <a:srgbClr val="C00000"/>
                </a:solidFill>
                <a:effectLst>
                  <a:outerShdw blurRad="50800" algn="tl">
                    <a:srgbClr val="000000"/>
                  </a:outerShdw>
                </a:effectLst>
              </a:rPr>
            </a:br>
            <a:r>
              <a:rPr lang="ka-GE" sz="2000" b="1" dirty="0" smtClean="0">
                <a:solidFill>
                  <a:srgbClr val="C00000"/>
                </a:solidFill>
                <a:effectLst>
                  <a:outerShdw blurRad="50800" algn="tl">
                    <a:srgbClr val="000000"/>
                  </a:outerShdw>
                </a:effectLst>
              </a:rPr>
              <a:t>ქუთაისი, ახალგაზრდობის გამზ. N19</a:t>
            </a:r>
            <a:endParaRPr lang="en-US" sz="4800" dirty="0">
              <a:solidFill>
                <a:srgbClr val="C00000"/>
              </a:solidFill>
            </a:endParaRPr>
          </a:p>
        </p:txBody>
      </p:sp>
      <p:sp>
        <p:nvSpPr>
          <p:cNvPr id="3" name="Subtitle 2"/>
          <p:cNvSpPr>
            <a:spLocks noGrp="1"/>
          </p:cNvSpPr>
          <p:nvPr>
            <p:ph type="subTitle" idx="1"/>
          </p:nvPr>
        </p:nvSpPr>
        <p:spPr/>
        <p:txBody>
          <a:bodyPr>
            <a:normAutofit/>
          </a:bodyPr>
          <a:lstStyle/>
          <a:p>
            <a:r>
              <a:rPr lang="ka-GE" sz="1800" b="1" dirty="0">
                <a:effectLst>
                  <a:outerShdw blurRad="12700" dist="38100" dir="2700000" algn="tl">
                    <a:schemeClr val="accent5">
                      <a:lumMod val="60000"/>
                      <a:lumOff val="40000"/>
                    </a:schemeClr>
                  </a:outerShdw>
                </a:effectLst>
              </a:rPr>
              <a:t>პლასტმასის ნაკეთობათა მწარმოებელი საწარმოს</a:t>
            </a:r>
            <a:endParaRPr lang="en-US" sz="1800" dirty="0"/>
          </a:p>
          <a:p>
            <a:r>
              <a:rPr lang="ka-GE" sz="2800" b="1" dirty="0">
                <a:solidFill>
                  <a:srgbClr val="C00000"/>
                </a:solidFill>
                <a:effectLst>
                  <a:outerShdw blurRad="50800" algn="tl">
                    <a:srgbClr val="000000"/>
                  </a:outerShdw>
                </a:effectLst>
              </a:rPr>
              <a:t>სკოპინგის ანგარიში</a:t>
            </a:r>
            <a:endParaRPr lang="en-US" sz="2800" b="1" dirty="0">
              <a:solidFill>
                <a:srgbClr val="C00000"/>
              </a:solidFill>
            </a:endParaRPr>
          </a:p>
          <a:p>
            <a:endParaRPr lang="en-US" dirty="0"/>
          </a:p>
        </p:txBody>
      </p:sp>
    </p:spTree>
    <p:extLst>
      <p:ext uri="{BB962C8B-B14F-4D97-AF65-F5344CB8AC3E}">
        <p14:creationId xmlns:p14="http://schemas.microsoft.com/office/powerpoint/2010/main" val="4222067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wdDnDiag">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62872" y="151707"/>
            <a:ext cx="4833259" cy="464113"/>
          </a:xfrm>
          <a:pattFill prst="pct5">
            <a:fgClr>
              <a:schemeClr val="accent4">
                <a:lumMod val="40000"/>
                <a:lumOff val="60000"/>
              </a:schemeClr>
            </a:fgClr>
            <a:bgClr>
              <a:schemeClr val="bg1"/>
            </a:bgClr>
          </a:pattFill>
        </p:spPr>
        <p:txBody>
          <a:bodyPr>
            <a:normAutofit fontScale="90000"/>
          </a:bodyPr>
          <a:lstStyle/>
          <a:p>
            <a:r>
              <a:rPr lang="ka-GE" sz="3600" dirty="0">
                <a:solidFill>
                  <a:srgbClr val="C00000"/>
                </a:solidFill>
              </a:rPr>
              <a:t>საწარმოს </a:t>
            </a:r>
            <a:r>
              <a:rPr lang="ka-GE" sz="3600" dirty="0" smtClean="0">
                <a:solidFill>
                  <a:srgbClr val="C00000"/>
                </a:solidFill>
              </a:rPr>
              <a:t>გენ-გეგმა</a:t>
            </a:r>
            <a:endParaRPr lang="en-US" dirty="0"/>
          </a:p>
        </p:txBody>
      </p:sp>
      <p:sp>
        <p:nvSpPr>
          <p:cNvPr id="3" name="Content Placeholder 2"/>
          <p:cNvSpPr>
            <a:spLocks noGrp="1"/>
          </p:cNvSpPr>
          <p:nvPr>
            <p:ph idx="1"/>
          </p:nvPr>
        </p:nvSpPr>
        <p:spPr>
          <a:xfrm>
            <a:off x="727788" y="2481942"/>
            <a:ext cx="10683551" cy="3732246"/>
          </a:xfrm>
          <a:pattFill prst="pct5">
            <a:fgClr>
              <a:schemeClr val="accent4">
                <a:lumMod val="40000"/>
                <a:lumOff val="60000"/>
              </a:schemeClr>
            </a:fgClr>
            <a:bgClr>
              <a:schemeClr val="bg1"/>
            </a:bgClr>
          </a:pattFill>
        </p:spPr>
        <p:txBody>
          <a:bodyPr>
            <a:normAutofit/>
          </a:bodyPr>
          <a:lstStyle/>
          <a:p>
            <a:endParaRPr lang="en-US" dirty="0"/>
          </a:p>
        </p:txBody>
      </p:sp>
      <p:pic>
        <p:nvPicPr>
          <p:cNvPr id="4" name="Picture 3"/>
          <p:cNvPicPr>
            <a:picLocks noChangeAspect="1"/>
          </p:cNvPicPr>
          <p:nvPr/>
        </p:nvPicPr>
        <p:blipFill>
          <a:blip r:embed="rId2"/>
          <a:stretch>
            <a:fillRect/>
          </a:stretch>
        </p:blipFill>
        <p:spPr>
          <a:xfrm>
            <a:off x="444759" y="615820"/>
            <a:ext cx="11408227" cy="6827391"/>
          </a:xfrm>
          <a:prstGeom prst="rect">
            <a:avLst/>
          </a:prstGeom>
        </p:spPr>
      </p:pic>
    </p:spTree>
    <p:extLst>
      <p:ext uri="{BB962C8B-B14F-4D97-AF65-F5344CB8AC3E}">
        <p14:creationId xmlns:p14="http://schemas.microsoft.com/office/powerpoint/2010/main" val="4097774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pattFill prst="lgCheck">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8080" y="358534"/>
            <a:ext cx="9601196" cy="723817"/>
          </a:xfrm>
        </p:spPr>
        <p:txBody>
          <a:bodyPr>
            <a:normAutofit/>
          </a:bodyPr>
          <a:lstStyle/>
          <a:p>
            <a:r>
              <a:rPr lang="ka-GE" sz="3100" b="1" dirty="0">
                <a:solidFill>
                  <a:srgbClr val="C00000"/>
                </a:solidFill>
              </a:rPr>
              <a:t>ტექნოლოგიური პროცესის </a:t>
            </a:r>
            <a:r>
              <a:rPr lang="ka-GE" sz="3100" b="1" dirty="0" smtClean="0">
                <a:solidFill>
                  <a:srgbClr val="C00000"/>
                </a:solidFill>
              </a:rPr>
              <a:t>აღწერა</a:t>
            </a:r>
            <a:endParaRPr lang="en-US" dirty="0"/>
          </a:p>
        </p:txBody>
      </p:sp>
      <p:pic>
        <p:nvPicPr>
          <p:cNvPr id="6" name="Content Placeholder 4"/>
          <p:cNvPicPr>
            <a:picLocks noChangeAspect="1"/>
          </p:cNvPicPr>
          <p:nvPr/>
        </p:nvPicPr>
        <p:blipFill>
          <a:blip r:embed="rId2"/>
          <a:stretch>
            <a:fillRect/>
          </a:stretch>
        </p:blipFill>
        <p:spPr>
          <a:xfrm>
            <a:off x="625151" y="1184989"/>
            <a:ext cx="4954555" cy="5570576"/>
          </a:xfrm>
          <a:prstGeom prst="rect">
            <a:avLst/>
          </a:prstGeom>
        </p:spPr>
      </p:pic>
      <p:pic>
        <p:nvPicPr>
          <p:cNvPr id="7" name="Content Placeholder 6"/>
          <p:cNvPicPr>
            <a:picLocks noGrp="1" noChangeAspect="1"/>
          </p:cNvPicPr>
          <p:nvPr>
            <p:ph idx="1"/>
          </p:nvPr>
        </p:nvPicPr>
        <p:blipFill>
          <a:blip r:embed="rId3"/>
          <a:stretch>
            <a:fillRect/>
          </a:stretch>
        </p:blipFill>
        <p:spPr>
          <a:xfrm>
            <a:off x="6809287" y="1184989"/>
            <a:ext cx="5031260" cy="5439746"/>
          </a:xfrm>
          <a:prstGeom prst="rect">
            <a:avLst/>
          </a:prstGeom>
        </p:spPr>
      </p:pic>
    </p:spTree>
    <p:extLst>
      <p:ext uri="{BB962C8B-B14F-4D97-AF65-F5344CB8AC3E}">
        <p14:creationId xmlns:p14="http://schemas.microsoft.com/office/powerpoint/2010/main" val="283574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lgCheck">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6112" y="653143"/>
            <a:ext cx="9601196" cy="1604865"/>
          </a:xfrm>
        </p:spPr>
        <p:txBody>
          <a:bodyPr>
            <a:normAutofit/>
          </a:bodyPr>
          <a:lstStyle/>
          <a:p>
            <a:pPr algn="l"/>
            <a:r>
              <a:rPr lang="ka-GE" sz="2800" b="1" dirty="0" smtClean="0">
                <a:solidFill>
                  <a:srgbClr val="C00000"/>
                </a:solidFill>
              </a:rPr>
              <a:t>                 ობიექტის </a:t>
            </a:r>
            <a:r>
              <a:rPr lang="ka-GE" sz="2800" b="1" dirty="0">
                <a:solidFill>
                  <a:srgbClr val="C00000"/>
                </a:solidFill>
              </a:rPr>
              <a:t>წყალმომარაგება </a:t>
            </a:r>
            <a:r>
              <a:rPr lang="ka-GE" sz="2800" b="1" dirty="0" smtClean="0">
                <a:solidFill>
                  <a:srgbClr val="C00000"/>
                </a:solidFill>
              </a:rPr>
              <a:t>კანალიზაცია</a:t>
            </a:r>
            <a:br>
              <a:rPr lang="ka-GE" sz="2800" b="1" dirty="0" smtClean="0">
                <a:solidFill>
                  <a:srgbClr val="C00000"/>
                </a:solidFill>
              </a:rPr>
            </a:br>
            <a:endParaRPr lang="en-US" sz="2000" dirty="0"/>
          </a:p>
        </p:txBody>
      </p:sp>
      <p:sp>
        <p:nvSpPr>
          <p:cNvPr id="3" name="Content Placeholder 2"/>
          <p:cNvSpPr>
            <a:spLocks noGrp="1"/>
          </p:cNvSpPr>
          <p:nvPr>
            <p:ph idx="1"/>
          </p:nvPr>
        </p:nvSpPr>
        <p:spPr>
          <a:xfrm>
            <a:off x="1054359" y="2425958"/>
            <a:ext cx="10263673" cy="3638939"/>
          </a:xfrm>
        </p:spPr>
        <p:txBody>
          <a:bodyPr>
            <a:normAutofit/>
          </a:bodyPr>
          <a:lstStyle/>
          <a:p>
            <a:pPr algn="just"/>
            <a:r>
              <a:rPr lang="ka-GE" sz="1600" dirty="0"/>
              <a:t>საწარმოში წყალი საჭიროა როგორც საწარმოო ისე სასმელ-სამეურნეო მიზნებისათვის. წყალაღება ხორციელდება გაერთიანებული წყალმომარაგების კომპანიის ქუთაისის სერვისცენტრიდან, ხელშეკრულების საფუძველზე.</a:t>
            </a:r>
            <a:endParaRPr lang="en-US" sz="1600" dirty="0"/>
          </a:p>
          <a:p>
            <a:pPr algn="just"/>
            <a:r>
              <a:rPr lang="ka-GE" sz="1600" dirty="0"/>
              <a:t>საწარმოო მიზნით წყალი გამოიყენება ნარჩენების გადამუშავების უბანზე ნედლეულის გასარეცხად და თერმოპლას-ავტომატებში ყალიბების გასაგრილებლად. პლასტმასის ნაკეთობათა უბანზე, ასევე შესაძლებელია წარმოიქმნას ნედლეულის რეცხვის საჭიროება, რომელიც მიმდინარეობს სარეცხ დოლურაში.</a:t>
            </a:r>
            <a:endParaRPr lang="en-US" sz="1600" dirty="0"/>
          </a:p>
          <a:p>
            <a:pPr algn="just"/>
            <a:r>
              <a:rPr lang="ka-GE" sz="1600" dirty="0" smtClean="0"/>
              <a:t>საწარმოში </a:t>
            </a:r>
            <a:r>
              <a:rPr lang="ka-GE" sz="1600" dirty="0"/>
              <a:t>წარმოქმნილი ჩამდინარე წყლები ორი კატეგორიისაა, საყოფაცხოვრებო და საწარმოო. ორივე ჩამდინარე წყალი ჩაედინება ქუთაისის კომუნალური კანალიზაციის ქსელში, ხელშეკრულების საფუძველზე. </a:t>
            </a:r>
            <a:endParaRPr lang="en-US" sz="1600" dirty="0"/>
          </a:p>
          <a:p>
            <a:pPr algn="just"/>
            <a:endParaRPr lang="en-US" sz="1600" dirty="0"/>
          </a:p>
        </p:txBody>
      </p:sp>
    </p:spTree>
    <p:extLst>
      <p:ext uri="{BB962C8B-B14F-4D97-AF65-F5344CB8AC3E}">
        <p14:creationId xmlns:p14="http://schemas.microsoft.com/office/powerpoint/2010/main" val="2317663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lgCheck">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643813"/>
            <a:ext cx="9601196" cy="466530"/>
          </a:xfrm>
        </p:spPr>
        <p:txBody>
          <a:bodyPr>
            <a:normAutofit fontScale="90000"/>
          </a:bodyPr>
          <a:lstStyle/>
          <a:p>
            <a:r>
              <a:rPr lang="en-US" b="1" dirty="0"/>
              <a:t> </a:t>
            </a:r>
            <a:r>
              <a:rPr lang="en-US" sz="2000" b="1" dirty="0" err="1">
                <a:solidFill>
                  <a:srgbClr val="C00000"/>
                </a:solidFill>
              </a:rPr>
              <a:t>საქმიანობისა</a:t>
            </a:r>
            <a:r>
              <a:rPr lang="en-US" sz="2000" b="1" dirty="0">
                <a:solidFill>
                  <a:srgbClr val="C00000"/>
                </a:solidFill>
              </a:rPr>
              <a:t> </a:t>
            </a:r>
            <a:r>
              <a:rPr lang="en-US" sz="2000" b="1" dirty="0" err="1">
                <a:solidFill>
                  <a:srgbClr val="C00000"/>
                </a:solidFill>
              </a:rPr>
              <a:t>და</a:t>
            </a:r>
            <a:r>
              <a:rPr lang="en-US" sz="2000" b="1" dirty="0">
                <a:solidFill>
                  <a:srgbClr val="C00000"/>
                </a:solidFill>
              </a:rPr>
              <a:t> </a:t>
            </a:r>
            <a:r>
              <a:rPr lang="en-US" sz="2000" b="1" dirty="0" err="1">
                <a:solidFill>
                  <a:srgbClr val="C00000"/>
                </a:solidFill>
              </a:rPr>
              <a:t>მისი</a:t>
            </a:r>
            <a:r>
              <a:rPr lang="en-US" sz="2000" b="1" dirty="0">
                <a:solidFill>
                  <a:srgbClr val="C00000"/>
                </a:solidFill>
              </a:rPr>
              <a:t> </a:t>
            </a:r>
            <a:r>
              <a:rPr lang="en-US" sz="2000" b="1" dirty="0" err="1">
                <a:solidFill>
                  <a:srgbClr val="C00000"/>
                </a:solidFill>
              </a:rPr>
              <a:t>განხორციელების</a:t>
            </a:r>
            <a:r>
              <a:rPr lang="en-US" sz="2000" b="1" dirty="0">
                <a:solidFill>
                  <a:srgbClr val="C00000"/>
                </a:solidFill>
              </a:rPr>
              <a:t> </a:t>
            </a:r>
            <a:r>
              <a:rPr lang="en-US" sz="2000" b="1" dirty="0" err="1">
                <a:solidFill>
                  <a:srgbClr val="C00000"/>
                </a:solidFill>
              </a:rPr>
              <a:t>ადგილის</a:t>
            </a:r>
            <a:r>
              <a:rPr lang="en-US" sz="2000" b="1" dirty="0">
                <a:solidFill>
                  <a:srgbClr val="C00000"/>
                </a:solidFill>
              </a:rPr>
              <a:t> </a:t>
            </a:r>
            <a:r>
              <a:rPr lang="en-US" sz="2000" b="1" dirty="0" err="1">
                <a:solidFill>
                  <a:srgbClr val="C00000"/>
                </a:solidFill>
              </a:rPr>
              <a:t>ალტერნატივების</a:t>
            </a:r>
            <a:r>
              <a:rPr lang="en-US" sz="2000" b="1" dirty="0">
                <a:solidFill>
                  <a:srgbClr val="C00000"/>
                </a:solidFill>
              </a:rPr>
              <a:t> </a:t>
            </a:r>
            <a:r>
              <a:rPr lang="en-US" sz="2000" b="1" dirty="0" err="1">
                <a:solidFill>
                  <a:srgbClr val="C00000"/>
                </a:solidFill>
              </a:rPr>
              <a:t>ანალიზი</a:t>
            </a:r>
            <a:endParaRPr lang="en-US" sz="2000" dirty="0">
              <a:solidFill>
                <a:srgbClr val="C00000"/>
              </a:solidFill>
            </a:endParaRPr>
          </a:p>
        </p:txBody>
      </p:sp>
      <p:sp>
        <p:nvSpPr>
          <p:cNvPr id="3" name="Content Placeholder 2"/>
          <p:cNvSpPr>
            <a:spLocks noGrp="1"/>
          </p:cNvSpPr>
          <p:nvPr>
            <p:ph idx="1"/>
          </p:nvPr>
        </p:nvSpPr>
        <p:spPr>
          <a:xfrm>
            <a:off x="774440" y="1110343"/>
            <a:ext cx="10711543" cy="5094514"/>
          </a:xfrm>
        </p:spPr>
        <p:txBody>
          <a:bodyPr>
            <a:normAutofit fontScale="92500"/>
          </a:bodyPr>
          <a:lstStyle/>
          <a:p>
            <a:pPr algn="just"/>
            <a:r>
              <a:rPr lang="en-US" sz="1400" dirty="0" err="1"/>
              <a:t>პროექტის</a:t>
            </a:r>
            <a:r>
              <a:rPr lang="en-US" sz="1400" dirty="0"/>
              <a:t> </a:t>
            </a:r>
            <a:r>
              <a:rPr lang="en-US" sz="1400" dirty="0" err="1"/>
              <a:t>ალტერნატიული</a:t>
            </a:r>
            <a:r>
              <a:rPr lang="en-US" sz="1400" dirty="0"/>
              <a:t> </a:t>
            </a:r>
            <a:r>
              <a:rPr lang="en-US" sz="1400" dirty="0" err="1"/>
              <a:t>ვარიანტების</a:t>
            </a:r>
            <a:r>
              <a:rPr lang="en-US" sz="1400" dirty="0"/>
              <a:t> </a:t>
            </a:r>
            <a:r>
              <a:rPr lang="en-US" sz="1400" dirty="0" err="1"/>
              <a:t>ანალიზი</a:t>
            </a:r>
            <a:r>
              <a:rPr lang="en-US" sz="1400" dirty="0"/>
              <a:t>, </a:t>
            </a:r>
            <a:r>
              <a:rPr lang="en-US" sz="1400" dirty="0" err="1"/>
              <a:t>როგორც</a:t>
            </a:r>
            <a:r>
              <a:rPr lang="en-US" sz="1400" dirty="0"/>
              <a:t> </a:t>
            </a:r>
            <a:r>
              <a:rPr lang="en-US" sz="1400" dirty="0" err="1"/>
              <a:t>წესი</a:t>
            </a:r>
            <a:r>
              <a:rPr lang="en-US" sz="1400" dirty="0"/>
              <a:t>, </a:t>
            </a:r>
            <a:r>
              <a:rPr lang="en-US" sz="1400" dirty="0" err="1"/>
              <a:t>გულისხმობს</a:t>
            </a:r>
            <a:r>
              <a:rPr lang="en-US" sz="1400" dirty="0"/>
              <a:t> </a:t>
            </a:r>
            <a:r>
              <a:rPr lang="ka-GE" sz="1400" dirty="0"/>
              <a:t>განთავსების ტერიტორიის, ტექნოლოგიის, სიმძლავრეებისა და არქმედების ალტერნატივების განხილვას. </a:t>
            </a:r>
            <a:endParaRPr lang="ka-GE"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algn="just"/>
            <a:r>
              <a:rPr lang="en-US" sz="1400" dirty="0" err="1"/>
              <a:t>ალტერნატივების</a:t>
            </a:r>
            <a:r>
              <a:rPr lang="en-US" sz="1400" dirty="0"/>
              <a:t> </a:t>
            </a:r>
            <a:r>
              <a:rPr lang="en-US" sz="1400" dirty="0" err="1"/>
              <a:t>ჩამოყალიბების</a:t>
            </a:r>
            <a:r>
              <a:rPr lang="en-US" sz="1400" dirty="0"/>
              <a:t> </a:t>
            </a:r>
            <a:r>
              <a:rPr lang="en-US" sz="1400" dirty="0" err="1"/>
              <a:t>შემდეგ</a:t>
            </a:r>
            <a:r>
              <a:rPr lang="ka-GE" sz="1400" dirty="0"/>
              <a:t>, </a:t>
            </a:r>
            <a:r>
              <a:rPr lang="en-US" sz="1400" dirty="0" err="1"/>
              <a:t>თითოეული</a:t>
            </a:r>
            <a:r>
              <a:rPr lang="en-US" sz="1400" dirty="0"/>
              <a:t> </a:t>
            </a:r>
            <a:r>
              <a:rPr lang="en-US" sz="1400" dirty="0" err="1"/>
              <a:t>ალტერნატივა</a:t>
            </a:r>
            <a:r>
              <a:rPr lang="en-US" sz="1400" dirty="0"/>
              <a:t> </a:t>
            </a:r>
            <a:r>
              <a:rPr lang="en-US" sz="1400" dirty="0" err="1"/>
              <a:t>უნდა</a:t>
            </a:r>
            <a:r>
              <a:rPr lang="en-US" sz="1400" dirty="0"/>
              <a:t> </a:t>
            </a:r>
            <a:r>
              <a:rPr lang="en-US" sz="1400" dirty="0" err="1"/>
              <a:t>შეფასდეს</a:t>
            </a:r>
            <a:r>
              <a:rPr lang="en-US" sz="1400" dirty="0"/>
              <a:t>, </a:t>
            </a:r>
            <a:r>
              <a:rPr lang="en-US" sz="1400" dirty="0" err="1"/>
              <a:t>რათა</a:t>
            </a:r>
            <a:r>
              <a:rPr lang="en-US" sz="1400" dirty="0"/>
              <a:t> </a:t>
            </a:r>
            <a:r>
              <a:rPr lang="en-US" sz="1400" dirty="0" err="1"/>
              <a:t>გამოვლენილ</a:t>
            </a:r>
            <a:r>
              <a:rPr lang="en-US" sz="1400" dirty="0"/>
              <a:t> </a:t>
            </a:r>
            <a:r>
              <a:rPr lang="en-US" sz="1400" dirty="0" err="1"/>
              <a:t>იქნეს</a:t>
            </a:r>
            <a:r>
              <a:rPr lang="en-US" sz="1400" dirty="0"/>
              <a:t> </a:t>
            </a:r>
            <a:r>
              <a:rPr lang="en-US" sz="1400" dirty="0" err="1"/>
              <a:t>ის</a:t>
            </a:r>
            <a:r>
              <a:rPr lang="en-US" sz="1400" dirty="0"/>
              <a:t> </a:t>
            </a:r>
            <a:r>
              <a:rPr lang="en-US" sz="1400" dirty="0" err="1"/>
              <a:t>ალტერნატივა</a:t>
            </a:r>
            <a:r>
              <a:rPr lang="en-US" sz="1400" dirty="0"/>
              <a:t>, </a:t>
            </a:r>
            <a:r>
              <a:rPr lang="en-US" sz="1400" dirty="0" err="1"/>
              <a:t>რომელიც</a:t>
            </a:r>
            <a:r>
              <a:rPr lang="en-US" sz="1400" dirty="0"/>
              <a:t> </a:t>
            </a:r>
            <a:r>
              <a:rPr lang="en-US" sz="1400" dirty="0" err="1"/>
              <a:t>ყველაზე</a:t>
            </a:r>
            <a:r>
              <a:rPr lang="en-US" sz="1400" dirty="0"/>
              <a:t> </a:t>
            </a:r>
            <a:r>
              <a:rPr lang="en-US" sz="1400" dirty="0" err="1"/>
              <a:t>ეფექტურად</a:t>
            </a:r>
            <a:r>
              <a:rPr lang="en-US" sz="1400" dirty="0"/>
              <a:t> </a:t>
            </a:r>
            <a:r>
              <a:rPr lang="en-US" sz="1400" dirty="0" err="1"/>
              <a:t>და</a:t>
            </a:r>
            <a:r>
              <a:rPr lang="en-US" sz="1400" dirty="0"/>
              <a:t> </a:t>
            </a:r>
            <a:r>
              <a:rPr lang="en-US" sz="1400" dirty="0" err="1"/>
              <a:t>ნაკლები</a:t>
            </a:r>
            <a:r>
              <a:rPr lang="en-US" sz="1400" dirty="0"/>
              <a:t> </a:t>
            </a:r>
            <a:r>
              <a:rPr lang="en-US" sz="1400" dirty="0" err="1"/>
              <a:t>დანახარჯით</a:t>
            </a:r>
            <a:r>
              <a:rPr lang="en-US" sz="1400" dirty="0"/>
              <a:t> </a:t>
            </a:r>
            <a:r>
              <a:rPr lang="en-US" sz="1400" dirty="0" err="1"/>
              <a:t>მოაგვარებს</a:t>
            </a:r>
            <a:r>
              <a:rPr lang="en-US" sz="1400" dirty="0"/>
              <a:t> </a:t>
            </a:r>
            <a:r>
              <a:rPr lang="en-US" sz="1400" dirty="0" err="1"/>
              <a:t>არსებულ</a:t>
            </a:r>
            <a:r>
              <a:rPr lang="en-US" sz="1400" dirty="0"/>
              <a:t> </a:t>
            </a:r>
            <a:r>
              <a:rPr lang="en-US" sz="1400" dirty="0" err="1"/>
              <a:t>პრობლემას</a:t>
            </a:r>
            <a:r>
              <a:rPr lang="en-US" sz="1400" dirty="0"/>
              <a:t> </a:t>
            </a:r>
            <a:r>
              <a:rPr lang="en-US" sz="1400" dirty="0" err="1"/>
              <a:t>და</a:t>
            </a:r>
            <a:r>
              <a:rPr lang="en-US" sz="1400" dirty="0"/>
              <a:t> </a:t>
            </a:r>
            <a:r>
              <a:rPr lang="en-US" sz="1400" dirty="0" err="1"/>
              <a:t>მიგვიყვანს</a:t>
            </a:r>
            <a:r>
              <a:rPr lang="en-US" sz="1400" dirty="0"/>
              <a:t> </a:t>
            </a:r>
            <a:r>
              <a:rPr lang="en-US" sz="1400" dirty="0" err="1"/>
              <a:t>მიზნის</a:t>
            </a:r>
            <a:r>
              <a:rPr lang="en-US" sz="1400" dirty="0"/>
              <a:t> </a:t>
            </a:r>
            <a:r>
              <a:rPr lang="en-US" sz="1400" dirty="0" err="1"/>
              <a:t>მიღწევამდე</a:t>
            </a:r>
            <a:r>
              <a:rPr lang="en-US" sz="1400" dirty="0"/>
              <a:t>. </a:t>
            </a:r>
            <a:r>
              <a:rPr lang="en-US" sz="1400" dirty="0" err="1"/>
              <a:t>ზოგადად</a:t>
            </a:r>
            <a:r>
              <a:rPr lang="en-US" sz="1400" dirty="0"/>
              <a:t>, </a:t>
            </a:r>
            <a:r>
              <a:rPr lang="en-US" sz="1400" dirty="0" err="1"/>
              <a:t>ყველა</a:t>
            </a:r>
            <a:r>
              <a:rPr lang="en-US" sz="1400" dirty="0"/>
              <a:t> </a:t>
            </a:r>
            <a:r>
              <a:rPr lang="en-US" sz="1400" dirty="0" err="1"/>
              <a:t>ალტერნატივას</a:t>
            </a:r>
            <a:r>
              <a:rPr lang="en-US" sz="1400" dirty="0"/>
              <a:t> </a:t>
            </a:r>
            <a:r>
              <a:rPr lang="en-US" sz="1400" dirty="0" err="1"/>
              <a:t>აქვს</a:t>
            </a:r>
            <a:r>
              <a:rPr lang="en-US" sz="1400" dirty="0"/>
              <a:t> </a:t>
            </a:r>
            <a:r>
              <a:rPr lang="en-US" sz="1400" dirty="0" err="1"/>
              <a:t>უპირატესობები</a:t>
            </a:r>
            <a:r>
              <a:rPr lang="en-US" sz="1400" dirty="0"/>
              <a:t> დ </a:t>
            </a:r>
            <a:r>
              <a:rPr lang="en-US" sz="1400" dirty="0" err="1"/>
              <a:t>ნაკლოვანებები</a:t>
            </a:r>
            <a:r>
              <a:rPr lang="en-US" sz="1400" dirty="0"/>
              <a:t>, </a:t>
            </a:r>
            <a:r>
              <a:rPr lang="en-US" sz="1400" dirty="0" err="1"/>
              <a:t>რაც</a:t>
            </a:r>
            <a:r>
              <a:rPr lang="en-US" sz="1400" dirty="0"/>
              <a:t> </a:t>
            </a:r>
            <a:r>
              <a:rPr lang="en-US" sz="1400" dirty="0" err="1"/>
              <a:t>გამოიხატება</a:t>
            </a:r>
            <a:r>
              <a:rPr lang="en-US" sz="1400" dirty="0"/>
              <a:t> </a:t>
            </a:r>
            <a:r>
              <a:rPr lang="en-US" sz="1400" dirty="0" err="1"/>
              <a:t>ეფექტიანობასა</a:t>
            </a:r>
            <a:r>
              <a:rPr lang="en-US" sz="1400" dirty="0"/>
              <a:t> </a:t>
            </a:r>
            <a:r>
              <a:rPr lang="en-US" sz="1400" dirty="0" err="1"/>
              <a:t>და</a:t>
            </a:r>
            <a:r>
              <a:rPr lang="en-US" sz="1400" dirty="0"/>
              <a:t> </a:t>
            </a:r>
            <a:r>
              <a:rPr lang="en-US" sz="1400" dirty="0" err="1"/>
              <a:t>დანახარჯებში</a:t>
            </a:r>
            <a:r>
              <a:rPr lang="en-US" sz="1400" dirty="0"/>
              <a:t>. </a:t>
            </a:r>
            <a:endParaRPr lang="ka-GE"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marL="0" indent="0">
              <a:buNone/>
            </a:pPr>
            <a:r>
              <a:rPr lang="ka-GE" sz="1400" b="1" dirty="0" smtClean="0">
                <a:ln w="22225">
                  <a:solidFill>
                    <a:schemeClr val="accent2"/>
                  </a:solidFill>
                  <a:prstDash val="solid"/>
                </a:ln>
                <a:solidFill>
                  <a:schemeClr val="accent2">
                    <a:lumMod val="40000"/>
                    <a:lumOff val="60000"/>
                  </a:schemeClr>
                </a:solidFill>
              </a:rPr>
              <a:t>            ნულოვანი</a:t>
            </a:r>
            <a:r>
              <a:rPr lang="ka-GE" sz="1400" b="1" dirty="0">
                <a:ln w="22225">
                  <a:solidFill>
                    <a:schemeClr val="accent2"/>
                  </a:solidFill>
                  <a:prstDash val="solid"/>
                </a:ln>
                <a:solidFill>
                  <a:schemeClr val="accent2">
                    <a:lumMod val="40000"/>
                    <a:lumOff val="60000"/>
                  </a:schemeClr>
                </a:solidFill>
              </a:rPr>
              <a:t>, ანუ არქმედების </a:t>
            </a:r>
            <a:r>
              <a:rPr lang="ka-GE" sz="1400" b="1" dirty="0" smtClean="0">
                <a:ln w="22225">
                  <a:solidFill>
                    <a:schemeClr val="accent2"/>
                  </a:solidFill>
                  <a:prstDash val="solid"/>
                </a:ln>
                <a:solidFill>
                  <a:schemeClr val="accent2">
                    <a:lumMod val="40000"/>
                    <a:lumOff val="60000"/>
                  </a:schemeClr>
                </a:solidFill>
              </a:rPr>
              <a:t>ალტერნატივა</a:t>
            </a:r>
          </a:p>
          <a:p>
            <a:r>
              <a:rPr lang="ka-GE" sz="1400" dirty="0"/>
              <a:t>ე.წ. ნულოვანი ვარიანტის განხილვა გულისხმობს დაგეგმილი საქმიანობის არ განხორციელებას და არქმედების დროს გარემოსა და ადამიანებისათვის მიყენებულ დადებით და უარყოფით შედეგებს.</a:t>
            </a:r>
            <a:endParaRPr lang="en-US" sz="1400" dirty="0"/>
          </a:p>
          <a:p>
            <a:r>
              <a:rPr lang="en-US" sz="1400" dirty="0"/>
              <a:t> </a:t>
            </a:r>
            <a:r>
              <a:rPr lang="ka-GE" sz="1400" dirty="0"/>
              <a:t>მოცემულ შემთხვევაში საწარმო უკვე არსებობს და ფუნქციონირებს, ნულოვან ალტერნატივად შესაძლებელია განვიხილოთ </a:t>
            </a:r>
            <a:r>
              <a:rPr lang="ka-GE" sz="1400" dirty="0" smtClean="0"/>
              <a:t>ობიექტის </a:t>
            </a:r>
            <a:r>
              <a:rPr lang="ka-GE" sz="1400" dirty="0"/>
              <a:t>გაჩერება-უფუნქციობა, რაც თავისთავად გამოიწვევს უარყოფით სოციალურ და ეკონომიკურ შედეგებს</a:t>
            </a:r>
            <a:r>
              <a:rPr lang="ka-GE" sz="1400" dirty="0" smtClean="0"/>
              <a:t>.</a:t>
            </a:r>
          </a:p>
          <a:p>
            <a:r>
              <a:rPr lang="ka-GE" sz="1400" dirty="0"/>
              <a:t>საწარმოს გაჩერება-უფუნქციობა უარყოფითად აისახება გარემოს მდგომარეობაზეც. თუ გავითვალისწინებთ და გავიზიარებთ ყოფილი სატრაქტორო ქარხნის ტერიტორიაზე არსებული უფუნქციო შენობა-ნაგებობების </a:t>
            </a:r>
            <a:r>
              <a:rPr lang="ka-GE" sz="1400" dirty="0" smtClean="0"/>
              <a:t>მაგალითს, </a:t>
            </a:r>
            <a:r>
              <a:rPr lang="ka-GE" sz="1400" dirty="0"/>
              <a:t>უფუნქციო შენობები დროთა განმავლობაში იწყებენს ნგრევის (ბუნებრივად დაშლის) პროცესს, რაც უარყოფითად აისახება როგორც გარემოს მდგომარეობაზე, ისე ვიზუალურ ლანდშაფტზე. ასევე მიტოვებული ტერიტორიები ხელს უწყობს ინვაზიური სახეობების </a:t>
            </a:r>
            <a:r>
              <a:rPr lang="ka-GE" sz="1400" dirty="0" smtClean="0"/>
              <a:t>გავრცელებას.</a:t>
            </a:r>
          </a:p>
          <a:p>
            <a:r>
              <a:rPr lang="ka-GE" sz="1400" dirty="0"/>
              <a:t>რაც შეეხება პოლიმერული გრანულების წარმოების ხაზის არ ქმედების ალტერნატივას, საწარმოს დაგროვილი აქვს პლასტმასის ნაკეთობათა საამქროში ნედლეულის  შემოტანის შედეგად დარჩენილი პოლიეთილენისა და პოლიპროპილენის ტომრები, რომლის გადამუშავებაც დაგეგმილია ხაზის დამონტაჟების შემდეგ. ობიექტის არ მოწყობის შემთხვევაში საწარმოში დაგროვილი და წარმოქმნილი შესაფუთი მასალები უნდა გადაეცეს მყარი ნარჩენების კომპანიას ნაგავსაყრელზე განსათავსებლად, მაშინ როცა შესაძლებელია მისი ნედლეულად გამოყენება. აღნიშნული ეწინააღმდეგება გარემოს დაცვის ძირითად პრინციპებს</a:t>
            </a:r>
            <a:r>
              <a:rPr lang="ka-GE" sz="1400" dirty="0" smtClean="0"/>
              <a:t>.</a:t>
            </a:r>
          </a:p>
          <a:p>
            <a:r>
              <a:rPr lang="ka-GE" sz="1400" dirty="0"/>
              <a:t>ზემოაღნიშნულის გათვალისწინებით გადაწყვეტილება მიღებული იქნა საქმიანობის გაგრძელების სასარგებლოდ</a:t>
            </a:r>
            <a:endParaRPr lang="en-US"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632327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ltHorz">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78294" y="663770"/>
            <a:ext cx="9436616" cy="334606"/>
          </a:xfrm>
        </p:spPr>
        <p:txBody>
          <a:bodyPr>
            <a:normAutofit fontScale="90000"/>
          </a:bodyPr>
          <a:lstStyle/>
          <a:p>
            <a:pPr algn="l"/>
            <a:r>
              <a:rPr lang="ka-GE" sz="1600" b="1" dirty="0">
                <a:ln w="22225">
                  <a:solidFill>
                    <a:schemeClr val="accent2"/>
                  </a:solidFill>
                  <a:prstDash val="solid"/>
                </a:ln>
                <a:solidFill>
                  <a:schemeClr val="accent2">
                    <a:lumMod val="40000"/>
                    <a:lumOff val="60000"/>
                  </a:schemeClr>
                </a:solidFill>
              </a:rPr>
              <a:t>საწარმოს განთავსების </a:t>
            </a:r>
            <a:r>
              <a:rPr lang="ka-GE" sz="1600" b="1" dirty="0" smtClean="0">
                <a:ln w="22225">
                  <a:solidFill>
                    <a:schemeClr val="accent2"/>
                  </a:solidFill>
                  <a:prstDash val="solid"/>
                </a:ln>
                <a:solidFill>
                  <a:schemeClr val="accent2">
                    <a:lumMod val="40000"/>
                    <a:lumOff val="60000"/>
                  </a:schemeClr>
                </a:solidFill>
              </a:rPr>
              <a:t>ალტერნატივა</a:t>
            </a:r>
            <a:r>
              <a:rPr lang="en-US" sz="2000" b="1" dirty="0" smtClean="0"/>
              <a:t> </a:t>
            </a:r>
            <a:endParaRPr lang="en-US" sz="1050" dirty="0">
              <a:solidFill>
                <a:srgbClr val="C00000"/>
              </a:solidFill>
            </a:endParaRPr>
          </a:p>
        </p:txBody>
      </p:sp>
      <p:sp>
        <p:nvSpPr>
          <p:cNvPr id="3" name="Content Placeholder 2"/>
          <p:cNvSpPr>
            <a:spLocks noGrp="1"/>
          </p:cNvSpPr>
          <p:nvPr>
            <p:ph idx="1"/>
          </p:nvPr>
        </p:nvSpPr>
        <p:spPr>
          <a:xfrm>
            <a:off x="774440" y="1101012"/>
            <a:ext cx="10711543" cy="5103845"/>
          </a:xfrm>
        </p:spPr>
        <p:txBody>
          <a:bodyPr/>
          <a:lstStyle/>
          <a:p>
            <a:r>
              <a:rPr lang="ka-GE" sz="1200" dirty="0"/>
              <a:t>საწარმო მოწყობილია და ფუნქციონირებს 2004 წლიდან, განთავსებულია გასული საუკუნიდან სამეწარმეო მიზნით ათვისებულ ტერიტორიაზე და შენობა-ნაგებობაში. </a:t>
            </a:r>
            <a:endParaRPr lang="en-US" sz="1200" dirty="0"/>
          </a:p>
          <a:p>
            <a:pPr algn="just"/>
            <a:r>
              <a:rPr lang="ka-GE" sz="1200" dirty="0" smtClean="0"/>
              <a:t>საწარმოს განთავსების ტერიტორიაზე წლების </a:t>
            </a:r>
            <a:r>
              <a:rPr lang="ka-GE" sz="1200" dirty="0"/>
              <a:t>წინ განთავსებული იყო ქუთაისის სატრაქტორო ქარხანა, ხოლო საწარმოს მიერ დაკავებულ ფართში ფუნქციონირებდა სატრაქტორო ქარხნის პლასტმასის დეტალების მწარმოებელი საამქრო. შპს „პოლიმერი“-ს საწარმო აღნიშნულ ფართში ფუნქციონირებს 2004 წლიდან, იგივე პროფილით. 2015 წელს, კომპანიამ „აწარმოე საქართველოში“ სახელმწიფო პროგრამის ფარგლებში, მიღებული კრედიტით შეიძინა და დაამონტაჟა პლასტმასის ნაკეთობათა საწარმოებელი თანამედროვე დანადგარები „თერმოპლასტ-ავტომატები“,  მოწყობილი და დამონტაჟებულია ყველა ძირითადი და დამხმარე მოწყობილობები. მიწის ნაკვეთი და შენობა-ნაგებობები შპს-ს საკუთრებაა.</a:t>
            </a:r>
            <a:endParaRPr lang="en-US" sz="1200" dirty="0"/>
          </a:p>
          <a:p>
            <a:r>
              <a:rPr lang="ka-GE" sz="1200" dirty="0"/>
              <a:t> ამდენად </a:t>
            </a:r>
            <a:r>
              <a:rPr lang="ka-GE" sz="1200" dirty="0" smtClean="0"/>
              <a:t>საწარმოს </a:t>
            </a:r>
            <a:r>
              <a:rPr lang="ka-GE" sz="1200" dirty="0"/>
              <a:t>განთავსების </a:t>
            </a:r>
            <a:r>
              <a:rPr lang="ka-GE" sz="1200" dirty="0" smtClean="0"/>
              <a:t>ალტერნატივის </a:t>
            </a:r>
            <a:r>
              <a:rPr lang="ka-GE" sz="1200" dirty="0"/>
              <a:t>განხილვა არ მომხდარა. </a:t>
            </a:r>
            <a:endParaRPr lang="ka-GE" sz="1200" dirty="0" smtClean="0"/>
          </a:p>
          <a:p>
            <a:pPr marL="457200" lvl="1" indent="0">
              <a:buNone/>
            </a:pPr>
            <a:r>
              <a:rPr lang="ka-GE" sz="1600" b="1" dirty="0">
                <a:solidFill>
                  <a:schemeClr val="accent2">
                    <a:lumMod val="75000"/>
                  </a:schemeClr>
                </a:solidFill>
              </a:rPr>
              <a:t>ტექნოლოგიური </a:t>
            </a:r>
            <a:r>
              <a:rPr lang="ka-GE" sz="1600" b="1" dirty="0" smtClean="0">
                <a:solidFill>
                  <a:schemeClr val="accent2">
                    <a:lumMod val="75000"/>
                  </a:schemeClr>
                </a:solidFill>
              </a:rPr>
              <a:t>ალტერნატივები</a:t>
            </a:r>
            <a:endParaRPr lang="ka-GE" sz="1600" b="1" dirty="0">
              <a:solidFill>
                <a:schemeClr val="accent2">
                  <a:lumMod val="75000"/>
                </a:schemeClr>
              </a:solidFill>
            </a:endParaRPr>
          </a:p>
          <a:p>
            <a:pPr marL="457200" lvl="1" indent="0" algn="just">
              <a:buNone/>
            </a:pPr>
            <a:r>
              <a:rPr lang="ka-GE" sz="1400" dirty="0" smtClean="0"/>
              <a:t>პლასტმასის </a:t>
            </a:r>
            <a:r>
              <a:rPr lang="ka-GE" sz="1400" dirty="0"/>
              <a:t>ნაკეთობების წარმოების ტექნოლოგიური ალტერნატივის განხილვა არ მომხდარა, რადგან საწარმო უკვე ფუნქციონირებს, შეძენილი და დამონტაჟებული აქვს ყველა საჭირო ტექნოლოგიური დანადგარი და მოწყობილობა</a:t>
            </a:r>
            <a:r>
              <a:rPr lang="ka-GE" sz="1400" dirty="0" smtClean="0"/>
              <a:t>.</a:t>
            </a:r>
            <a:r>
              <a:rPr lang="ka-GE" sz="1400" dirty="0"/>
              <a:t> ამდენად ტექნოლოგიური ალტერნატივების განხილვა არ მომხდარა.</a:t>
            </a:r>
            <a:endParaRPr lang="en-US" sz="1400" dirty="0"/>
          </a:p>
          <a:p>
            <a:pPr marL="457200" lvl="1" indent="0" algn="just">
              <a:buNone/>
            </a:pPr>
            <a:r>
              <a:rPr lang="ka-GE" sz="1400" dirty="0"/>
              <a:t>რაც შეეხება პოლიმერული გრანულების მწარმოებელი ხაზის </a:t>
            </a:r>
            <a:r>
              <a:rPr lang="ka-GE" sz="1400" dirty="0" smtClean="0"/>
              <a:t>მოწყობას, </a:t>
            </a:r>
            <a:r>
              <a:rPr lang="ka-GE" sz="1400" dirty="0"/>
              <a:t>საწარმო ძირითად საქმიანობისათვის ნედლეულად იყენებს პოლიეთილენისა და პოლიპროპილენის გრანულებს (ჩიფსებს), რომელსაც ყიდულობს ნარჩენების გადამამუშავებელი საწარმოებიდან. ამდენად დამატებითი ხაზის მოწყობის მიზანია საწარმოში წარმოქმნილი შესაფუთი მასალების, ასევე სხვა ობიექტებზე შეგროვებული პოლიეთილენისა და პოლიპროპილენის შესაფუთი მასალების გამოყენებით საწარმოსათვის საჭირო ნედლეულის - პოლიმერული გრანულის დამზადება, ამიტომ  უპირატესობა მიენიჭა </a:t>
            </a:r>
            <a:r>
              <a:rPr lang="ka-GE" sz="1400" b="1" dirty="0"/>
              <a:t>რეციკლირების მეორეულ, მარტივ და იაფ მეთოდს,</a:t>
            </a:r>
            <a:r>
              <a:rPr lang="ka-GE" sz="1400" dirty="0"/>
              <a:t> საწარმოში დაგეგმილი ტექნოლოგია ითვალისწინებს პოლიმერული მასალების მარტივ გადამუშავებას და პროცესის შედეგად მიღებული ნედლეულის  გამოიყენებას პლასტმასის ნაწარმოს დასამზადებლად. </a:t>
            </a:r>
            <a:endParaRPr lang="en-US" sz="1400" dirty="0"/>
          </a:p>
          <a:p>
            <a:endParaRPr lang="en-US" sz="900" dirty="0"/>
          </a:p>
        </p:txBody>
      </p:sp>
    </p:spTree>
    <p:extLst>
      <p:ext uri="{BB962C8B-B14F-4D97-AF65-F5344CB8AC3E}">
        <p14:creationId xmlns:p14="http://schemas.microsoft.com/office/powerpoint/2010/main" val="2739443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lgConfetti">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06287" y="590246"/>
            <a:ext cx="9601196" cy="410264"/>
          </a:xfrm>
        </p:spPr>
        <p:txBody>
          <a:bodyPr>
            <a:normAutofit/>
          </a:bodyPr>
          <a:lstStyle/>
          <a:p>
            <a:r>
              <a:rPr lang="ka-GE" sz="2000" b="1" dirty="0">
                <a:solidFill>
                  <a:srgbClr val="C00000"/>
                </a:solidFill>
              </a:rPr>
              <a:t>საწარმოს მოწყობა-ექსპლოატაციის პროცესში გარემოზე შესაძლო </a:t>
            </a:r>
            <a:r>
              <a:rPr lang="ka-GE" sz="2000" b="1" dirty="0" smtClean="0">
                <a:solidFill>
                  <a:srgbClr val="C00000"/>
                </a:solidFill>
              </a:rPr>
              <a:t>ზემოქმედება</a:t>
            </a:r>
            <a:endParaRPr lang="en-US" sz="3200" dirty="0"/>
          </a:p>
        </p:txBody>
      </p:sp>
      <p:sp>
        <p:nvSpPr>
          <p:cNvPr id="3" name="Content Placeholder 2"/>
          <p:cNvSpPr>
            <a:spLocks noGrp="1"/>
          </p:cNvSpPr>
          <p:nvPr>
            <p:ph idx="1"/>
          </p:nvPr>
        </p:nvSpPr>
        <p:spPr>
          <a:xfrm>
            <a:off x="636786" y="1086522"/>
            <a:ext cx="10552923" cy="5123274"/>
          </a:xfrm>
        </p:spPr>
        <p:txBody>
          <a:bodyPr>
            <a:normAutofit lnSpcReduction="10000"/>
          </a:bodyPr>
          <a:lstStyle/>
          <a:p>
            <a:pPr algn="just"/>
            <a:r>
              <a:rPr lang="ka-GE" sz="1800" b="1" dirty="0">
                <a:ln w="22225">
                  <a:solidFill>
                    <a:schemeClr val="accent2"/>
                  </a:solidFill>
                  <a:prstDash val="solid"/>
                </a:ln>
                <a:solidFill>
                  <a:schemeClr val="accent2">
                    <a:lumMod val="40000"/>
                    <a:lumOff val="60000"/>
                  </a:schemeClr>
                </a:solidFill>
              </a:rPr>
              <a:t>ზემოქმედება ატმოსფერულ </a:t>
            </a:r>
            <a:r>
              <a:rPr lang="ka-GE" sz="1800" b="1" dirty="0" smtClean="0">
                <a:ln w="22225">
                  <a:solidFill>
                    <a:schemeClr val="accent2"/>
                  </a:solidFill>
                  <a:prstDash val="solid"/>
                </a:ln>
                <a:solidFill>
                  <a:schemeClr val="accent2">
                    <a:lumMod val="40000"/>
                    <a:lumOff val="60000"/>
                  </a:schemeClr>
                </a:solidFill>
              </a:rPr>
              <a:t>ჰაერზე</a:t>
            </a:r>
            <a:r>
              <a:rPr lang="ka-GE" sz="1200" dirty="0" smtClean="0"/>
              <a:t>  </a:t>
            </a:r>
          </a:p>
          <a:p>
            <a:pPr algn="just"/>
            <a:r>
              <a:rPr lang="ka-GE" sz="1400" dirty="0"/>
              <a:t>დაგეგმილი საქმიანობის ტიპის შესაბამისად, საწარმო ექსპლუატაციის ეტაპზე მნიშვენოვან გავლენას ატმოსფერული ჰაერის ხარისხზე ვერ მოახდენს, რადგან ტექნოლოგიური პროცესების დროს ატმოსფერულ ჰაერში არ ხდება სახიფათო მავნე ნივთიერებების გამოყოფა.</a:t>
            </a:r>
            <a:endParaRPr lang="en-US" sz="1400" dirty="0"/>
          </a:p>
          <a:p>
            <a:pPr algn="just"/>
            <a:r>
              <a:rPr lang="ka-GE" sz="1400" dirty="0"/>
              <a:t>ატმოსფერულ ჰაერზე ზემოქმედება გამოიხატება: ნედლეულის  მომზადების, გახურებისა და პლასტმასის ნაკეთობების ფორმიერბის დროს, ასევე პოლიეთილენისა და პოლიპროპილენის შესაფუთი მასალების დაქუცმაცებისა და გრანულაციის შედეგად ატმოსფერულ ჰაერში პოლიმერული მტვრის, ძმარმჟავასა და ნახშირჟანგის გამოყოფით.</a:t>
            </a:r>
            <a:endParaRPr lang="en-US" sz="1400" dirty="0"/>
          </a:p>
          <a:p>
            <a:pPr algn="just"/>
            <a:r>
              <a:rPr lang="ka-GE" sz="1400" dirty="0"/>
              <a:t>საწარმოს ფუნქციონირების პროცესში ატმოსფერული ჰაერის დაბინძურების წყაროებს წარმოადგენს ექსტრუდერი, წისქვილი, შესაფუთი მასალის დამქუცმაცებელი და თერმოპლასტ ავტომატები</a:t>
            </a:r>
            <a:r>
              <a:rPr lang="en-US" sz="1400" dirty="0"/>
              <a:t>. </a:t>
            </a:r>
            <a:r>
              <a:rPr lang="ka-GE" sz="1400" dirty="0"/>
              <a:t>საწარმოს ტექნოლოგიური პროცესების დროს შესაძლებელია გარემოში გამოიყოს პოლიმერული მტვერი, ძმარმჟავა და ნახშირჟანგი.  </a:t>
            </a:r>
            <a:r>
              <a:rPr lang="en-US" sz="1400" dirty="0"/>
              <a:t> </a:t>
            </a:r>
          </a:p>
          <a:p>
            <a:pPr algn="just"/>
            <a:r>
              <a:rPr lang="ka-GE" sz="1400" dirty="0"/>
              <a:t>იმის გათვალისწინებით,რომ საწარმოს მაქსიმალური წარმადობა იქნება </a:t>
            </a:r>
            <a:r>
              <a:rPr lang="en-US" sz="1400" dirty="0"/>
              <a:t>600 </a:t>
            </a:r>
            <a:r>
              <a:rPr lang="ka-GE" sz="1400" dirty="0"/>
              <a:t>ტ</a:t>
            </a:r>
            <a:r>
              <a:rPr lang="en-US" sz="1400" dirty="0"/>
              <a:t>/</a:t>
            </a:r>
            <a:r>
              <a:rPr lang="ka-GE" sz="1400" dirty="0"/>
              <a:t>წელ. პლასტმასის ნაკეთობა და 70  ტ/წელ პოლიეთილენის/პოლიპროპილენის შესაფუთი მასალის გადამუშავება, წარმოქმნილი დამაბინძურებელი ნისთიერებების რაოდენობა იქნება:</a:t>
            </a:r>
            <a:endParaRPr lang="en-US" sz="1400" dirty="0"/>
          </a:p>
          <a:p>
            <a:pPr lvl="0" algn="just"/>
            <a:r>
              <a:rPr lang="ka-GE" sz="1400" dirty="0"/>
              <a:t>პოლიმერის მტვერი-0,229ტ/წელ;</a:t>
            </a:r>
            <a:endParaRPr lang="en-US" sz="1400" dirty="0"/>
          </a:p>
          <a:p>
            <a:pPr lvl="0" algn="just"/>
            <a:r>
              <a:rPr lang="ka-GE" sz="1400" dirty="0"/>
              <a:t>ძმარმჟავა -1,072 ტ/წელ;</a:t>
            </a:r>
            <a:endParaRPr lang="en-US" sz="1400" dirty="0"/>
          </a:p>
          <a:p>
            <a:pPr lvl="0" algn="just"/>
            <a:r>
              <a:rPr lang="ka-GE" sz="1400" dirty="0"/>
              <a:t>ნახშირჟანგი-0,5695ტ/წელ.</a:t>
            </a:r>
            <a:endParaRPr lang="en-US" sz="1400" dirty="0"/>
          </a:p>
          <a:p>
            <a:pPr algn="just"/>
            <a:r>
              <a:rPr lang="ka-GE" sz="1400" dirty="0"/>
              <a:t>აღნიშნული მონაცემების მიხედვით გზშ-ს ეტაპზე </a:t>
            </a:r>
            <a:r>
              <a:rPr lang="en-US" sz="1400" dirty="0"/>
              <a:t>„</a:t>
            </a:r>
            <a:r>
              <a:rPr lang="en-US" sz="1400" dirty="0" err="1"/>
              <a:t>ზღვრულად</a:t>
            </a:r>
            <a:r>
              <a:rPr lang="en-US" sz="1400" dirty="0"/>
              <a:t> </a:t>
            </a:r>
            <a:r>
              <a:rPr lang="en-US" sz="1400" dirty="0" err="1"/>
              <a:t>დასაშვები</a:t>
            </a:r>
            <a:r>
              <a:rPr lang="en-US" sz="1400" dirty="0"/>
              <a:t> </a:t>
            </a:r>
            <a:r>
              <a:rPr lang="en-US" sz="1400" dirty="0" err="1"/>
              <a:t>გაფრქვევის</a:t>
            </a:r>
            <a:r>
              <a:rPr lang="en-US" sz="1400" dirty="0"/>
              <a:t> </a:t>
            </a:r>
            <a:r>
              <a:rPr lang="en-US" sz="1400" dirty="0" err="1"/>
              <a:t>ნორმების</a:t>
            </a:r>
            <a:r>
              <a:rPr lang="en-US" sz="1400" dirty="0"/>
              <a:t> </a:t>
            </a:r>
            <a:r>
              <a:rPr lang="en-US" sz="1400" dirty="0" err="1"/>
              <a:t>გაანგარიშების</a:t>
            </a:r>
            <a:r>
              <a:rPr lang="en-US" sz="1400" dirty="0"/>
              <a:t> </a:t>
            </a:r>
            <a:r>
              <a:rPr lang="en-US" sz="1400" dirty="0" err="1"/>
              <a:t>ტექნიკური</a:t>
            </a:r>
            <a:r>
              <a:rPr lang="en-US" sz="1400" dirty="0"/>
              <a:t> </a:t>
            </a:r>
            <a:r>
              <a:rPr lang="en-US" sz="1400" dirty="0" err="1"/>
              <a:t>რეგლამენტის</a:t>
            </a:r>
            <a:r>
              <a:rPr lang="en-US" sz="1400" dirty="0"/>
              <a:t>“ </a:t>
            </a:r>
            <a:r>
              <a:rPr lang="en-US" sz="1400" dirty="0" err="1"/>
              <a:t>მოთხოვნათა</a:t>
            </a:r>
            <a:r>
              <a:rPr lang="en-US" sz="1400" dirty="0"/>
              <a:t> </a:t>
            </a:r>
            <a:r>
              <a:rPr lang="en-US" sz="1400" dirty="0" err="1"/>
              <a:t>შესაბამისად</a:t>
            </a:r>
            <a:r>
              <a:rPr lang="en-US" sz="1400" dirty="0"/>
              <a:t> </a:t>
            </a:r>
            <a:r>
              <a:rPr lang="ka-GE" sz="1400" dirty="0"/>
              <a:t>  კომპიუტერული პროგრამით გაანგარიშებული იქნება დამაბინძურებელ ნივთიერებთა მაქსიმალური კონცენტრაციების  ზდკ-ს წილები  და დადგინდება </a:t>
            </a:r>
            <a:r>
              <a:rPr lang="en-US" sz="1400" dirty="0" err="1"/>
              <a:t>ზდგ-ის</a:t>
            </a:r>
            <a:r>
              <a:rPr lang="en-US" sz="1400" dirty="0"/>
              <a:t> </a:t>
            </a:r>
            <a:r>
              <a:rPr lang="en-US" sz="1400" dirty="0" err="1"/>
              <a:t>ნორმები</a:t>
            </a:r>
            <a:r>
              <a:rPr lang="en-US" sz="1400" dirty="0"/>
              <a:t> </a:t>
            </a:r>
            <a:r>
              <a:rPr lang="en-US" sz="1400" dirty="0" err="1"/>
              <a:t>ხუთწლიან</a:t>
            </a:r>
            <a:r>
              <a:rPr lang="en-US" sz="1400" dirty="0"/>
              <a:t> </a:t>
            </a:r>
            <a:r>
              <a:rPr lang="en-US" sz="1400" dirty="0" err="1"/>
              <a:t>პერიოდში</a:t>
            </a:r>
            <a:r>
              <a:rPr lang="en-US" sz="1400" dirty="0"/>
              <a:t> </a:t>
            </a:r>
            <a:r>
              <a:rPr lang="en-US" sz="1400" dirty="0" err="1"/>
              <a:t>თითოეული</a:t>
            </a:r>
            <a:r>
              <a:rPr lang="en-US" sz="1400" dirty="0"/>
              <a:t> </a:t>
            </a:r>
            <a:r>
              <a:rPr lang="en-US" sz="1400" dirty="0" err="1"/>
              <a:t>გაფრქვევის</a:t>
            </a:r>
            <a:r>
              <a:rPr lang="en-US" sz="1400" dirty="0"/>
              <a:t> </a:t>
            </a:r>
            <a:r>
              <a:rPr lang="en-US" sz="1400" dirty="0" err="1"/>
              <a:t>წყაროსთვის</a:t>
            </a:r>
            <a:r>
              <a:rPr lang="en-US" sz="1400" dirty="0"/>
              <a:t> </a:t>
            </a:r>
            <a:r>
              <a:rPr lang="en-US" sz="1400" dirty="0" err="1"/>
              <a:t>და</a:t>
            </a:r>
            <a:r>
              <a:rPr lang="en-US" sz="1400" dirty="0"/>
              <a:t> </a:t>
            </a:r>
            <a:r>
              <a:rPr lang="en-US" sz="1400" dirty="0" err="1"/>
              <a:t>თითოეული</a:t>
            </a:r>
            <a:r>
              <a:rPr lang="en-US" sz="1400" dirty="0"/>
              <a:t> </a:t>
            </a:r>
            <a:r>
              <a:rPr lang="en-US" sz="1400" dirty="0" err="1"/>
              <a:t>მავნე</a:t>
            </a:r>
            <a:r>
              <a:rPr lang="en-US" sz="1400" dirty="0"/>
              <a:t> </a:t>
            </a:r>
            <a:r>
              <a:rPr lang="en-US" sz="1400" dirty="0" err="1"/>
              <a:t>ნივთიერებისთვის</a:t>
            </a:r>
            <a:r>
              <a:rPr lang="en-US" sz="1400" dirty="0" smtClean="0"/>
              <a:t>.</a:t>
            </a:r>
            <a:endParaRPr lang="en-US" sz="1400" dirty="0"/>
          </a:p>
        </p:txBody>
      </p:sp>
    </p:spTree>
    <p:extLst>
      <p:ext uri="{BB962C8B-B14F-4D97-AF65-F5344CB8AC3E}">
        <p14:creationId xmlns:p14="http://schemas.microsoft.com/office/powerpoint/2010/main" val="3854320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divot">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8498" y="643812"/>
            <a:ext cx="11010122" cy="1586204"/>
          </a:xfrm>
        </p:spPr>
        <p:txBody>
          <a:bodyPr>
            <a:normAutofit fontScale="90000"/>
          </a:bodyPr>
          <a:lstStyle/>
          <a:p>
            <a:pPr algn="l"/>
            <a:r>
              <a:rPr lang="ka-GE" sz="2000" b="1" dirty="0" smtClean="0">
                <a:ln w="22225">
                  <a:solidFill>
                    <a:schemeClr val="accent2"/>
                  </a:solidFill>
                  <a:prstDash val="solid"/>
                </a:ln>
                <a:solidFill>
                  <a:schemeClr val="accent2">
                    <a:lumMod val="40000"/>
                    <a:lumOff val="60000"/>
                  </a:schemeClr>
                </a:solidFill>
              </a:rPr>
              <a:t>ხმაურის ზემოქმედება   </a:t>
            </a:r>
            <a:r>
              <a:rPr lang="ka-GE" sz="800" b="1" dirty="0" smtClean="0">
                <a:ln w="22225">
                  <a:solidFill>
                    <a:schemeClr val="accent2"/>
                  </a:solidFill>
                  <a:prstDash val="solid"/>
                </a:ln>
                <a:solidFill>
                  <a:schemeClr val="accent2">
                    <a:lumMod val="40000"/>
                    <a:lumOff val="60000"/>
                  </a:schemeClr>
                </a:solidFill>
              </a:rPr>
              <a:t/>
            </a:r>
            <a:br>
              <a:rPr lang="ka-GE" sz="800" b="1" dirty="0" smtClean="0">
                <a:ln w="22225">
                  <a:solidFill>
                    <a:schemeClr val="accent2"/>
                  </a:solidFill>
                  <a:prstDash val="solid"/>
                </a:ln>
                <a:solidFill>
                  <a:schemeClr val="accent2">
                    <a:lumMod val="40000"/>
                    <a:lumOff val="60000"/>
                  </a:schemeClr>
                </a:solidFill>
              </a:rPr>
            </a:br>
            <a:r>
              <a:rPr lang="ka-GE" sz="1600" dirty="0" smtClean="0"/>
              <a:t>სკრინინგის ანგარიშის მომზადების პროცესში გაზომილ იქნა (ხმაურმზომი MASTECH /MS6700) ხმაურის   დონე საწარმოს სამხრეთ კედელთან და  შესასვლელ კარებთან. ხმაურის დონემ შეადგინა 67-75 დბა. საპროექტო ობიექტიდან   სამხრეთით, 40მ-ის დაშორებით  მდებარეობს კაპიტალური საცხოვრებელი სახლი, გაანგარიშებით უახლოეს საცხოვრებლამდე მიღწეული ხმაურის დონე იქნება </a:t>
            </a:r>
            <a:r>
              <a:rPr lang="ka-GE" sz="1400" dirty="0"/>
              <a:t>42,5დბა</a:t>
            </a:r>
            <a:r>
              <a:rPr lang="ka-GE" sz="1400" dirty="0" smtClean="0"/>
              <a:t>. თუ გავითვალისწინებთ, რომ საცხოვრებელი შენობა კაპიტალურია და საწარმო შემოღობილია 2,5 მ. სიმაღლის ბეტონის ღობით, ხმაურის დონე საცხოვრებელ კორპუსში არ გადააჭარბებს დადგენილ ნორმებს.</a:t>
            </a:r>
            <a:r>
              <a:rPr lang="ka-GE" sz="1600" dirty="0" smtClean="0"/>
              <a:t/>
            </a:r>
            <a:br>
              <a:rPr lang="ka-GE" sz="1600" dirty="0" smtClean="0"/>
            </a:br>
            <a:endParaRPr lang="en-US" sz="1600" dirty="0"/>
          </a:p>
        </p:txBody>
      </p:sp>
      <p:sp>
        <p:nvSpPr>
          <p:cNvPr id="3" name="Content Placeholder 2"/>
          <p:cNvSpPr>
            <a:spLocks noGrp="1"/>
          </p:cNvSpPr>
          <p:nvPr>
            <p:ph idx="1"/>
          </p:nvPr>
        </p:nvSpPr>
        <p:spPr>
          <a:xfrm>
            <a:off x="802433" y="2453951"/>
            <a:ext cx="10608906" cy="3732245"/>
          </a:xfrm>
        </p:spPr>
        <p:txBody>
          <a:bodyPr>
            <a:normAutofit lnSpcReduction="10000"/>
          </a:bodyPr>
          <a:lstStyle/>
          <a:p>
            <a:pPr marL="0" indent="0">
              <a:buNone/>
            </a:pPr>
            <a:r>
              <a:rPr lang="en-US" sz="1600" b="1" dirty="0" err="1">
                <a:solidFill>
                  <a:schemeClr val="accent2">
                    <a:lumMod val="75000"/>
                  </a:schemeClr>
                </a:solidFill>
              </a:rPr>
              <a:t>ზემოქმედება</a:t>
            </a:r>
            <a:r>
              <a:rPr lang="en-US" sz="1600" b="1" dirty="0">
                <a:solidFill>
                  <a:schemeClr val="accent2">
                    <a:lumMod val="75000"/>
                  </a:schemeClr>
                </a:solidFill>
              </a:rPr>
              <a:t> </a:t>
            </a:r>
            <a:r>
              <a:rPr lang="ka-GE" sz="1600" b="1" dirty="0">
                <a:solidFill>
                  <a:schemeClr val="accent2">
                    <a:lumMod val="75000"/>
                  </a:schemeClr>
                </a:solidFill>
              </a:rPr>
              <a:t>ლანდშაფტზე და </a:t>
            </a:r>
            <a:r>
              <a:rPr lang="ka-GE" sz="1600" b="1" dirty="0" smtClean="0">
                <a:solidFill>
                  <a:schemeClr val="accent2">
                    <a:lumMod val="75000"/>
                  </a:schemeClr>
                </a:solidFill>
              </a:rPr>
              <a:t>ბიომრავალფეროვნებაზე</a:t>
            </a:r>
          </a:p>
          <a:p>
            <a:pPr algn="just"/>
            <a:r>
              <a:rPr lang="ka-GE" sz="1600" dirty="0"/>
              <a:t>საწარმო განთავსებულია გასულ საუკუნეში სამეწარმეო მიზნით ათვისებულ ტერიტორიაზე, წლების წინ აშენებულ შენობა-ნაგებობაში. ამდენად მისი ფუნქციონირება ლანდშაფტზე რაიმე  გავლენას ვერ იქონიებს. ამასთან ობიექტი მგრძნობიერე რეცეპტორებიდან - საავტომობილო გზა, დასახლებული პუნქტი, უნივესიტეტი და სხვა არ ჩანს. </a:t>
            </a:r>
            <a:r>
              <a:rPr lang="ka-GE" sz="1600" dirty="0"/>
              <a:t> </a:t>
            </a:r>
            <a:r>
              <a:rPr lang="ka-GE" sz="1600" dirty="0" smtClean="0"/>
              <a:t>თუმცა</a:t>
            </a:r>
            <a:r>
              <a:rPr lang="ka-GE" sz="1600" dirty="0"/>
              <a:t>, საწარმოს თავისუფალ ტერიტორიაზე მოწყობილი აქვს გამწვანების ზოლი, სადაც დარგული და გახარებული აქვს დეკორატიული მცენარეები </a:t>
            </a:r>
            <a:r>
              <a:rPr lang="ka-GE" sz="1600" dirty="0" smtClean="0"/>
              <a:t>.</a:t>
            </a:r>
          </a:p>
          <a:p>
            <a:pPr algn="just"/>
            <a:r>
              <a:rPr lang="ka-GE" sz="1600" dirty="0" smtClean="0"/>
              <a:t>საწარმოს </a:t>
            </a:r>
            <a:r>
              <a:rPr lang="ka-GE" sz="1600" dirty="0"/>
              <a:t>განთავსების ტერიტორიის მიმდებარედ გავრცელებული არ არის წითელი წიგნის ან კონსერვაციული ღირებულების </a:t>
            </a:r>
            <a:r>
              <a:rPr lang="ka-GE" sz="1600" dirty="0" smtClean="0"/>
              <a:t>მცენარეები. საწარმოს </a:t>
            </a:r>
            <a:r>
              <a:rPr lang="ka-GE" sz="1600" dirty="0"/>
              <a:t>ფუნქციონირება არ არის დაკავშირებული მშენებლობასთან, ახალი ტერიტორიის ათვისებასთან. არ იგეგმება ხეების მოჭრა ან ისეთი სამუშაოები, რომლებიც გავლენას მოახდენენს მცენარეთა საფარზე. ტექნოლოგიური დანადგარები განლაგებულია შენობის შიგნით, მუშაობა მიმდინარეობს მხოლოდ დღის საათებში, ამდენად ბიომრავალფეროვნებაზე  რაიმე გავლენას ვერ მოახდენს. </a:t>
            </a:r>
            <a:endParaRPr lang="en-US" sz="1600" dirty="0"/>
          </a:p>
          <a:p>
            <a:pPr algn="just"/>
            <a:r>
              <a:rPr lang="ka-GE" sz="1600" dirty="0"/>
              <a:t>ზემოაღნიშნულის გათვალისწინებით გამორიცხულია ბუნებრივ ლანდშაფტზე,  ფლორასა და ფაუნაზე დამატებითი უარყოფითი გავლენის მოხდენა.</a:t>
            </a:r>
            <a:endParaRPr lang="en-US" sz="1600" dirty="0"/>
          </a:p>
          <a:p>
            <a:endParaRPr lang="en-US" sz="1600" dirty="0"/>
          </a:p>
        </p:txBody>
      </p:sp>
    </p:spTree>
    <p:extLst>
      <p:ext uri="{BB962C8B-B14F-4D97-AF65-F5344CB8AC3E}">
        <p14:creationId xmlns:p14="http://schemas.microsoft.com/office/powerpoint/2010/main" val="1472088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dkHorz">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2259" y="627569"/>
            <a:ext cx="10918370" cy="1807721"/>
          </a:xfrm>
        </p:spPr>
        <p:txBody>
          <a:bodyPr>
            <a:normAutofit/>
          </a:bodyPr>
          <a:lstStyle/>
          <a:p>
            <a:pPr algn="l"/>
            <a:r>
              <a:rPr lang="en-US" sz="1400" b="1" dirty="0" err="1">
                <a:ln w="22225">
                  <a:solidFill>
                    <a:schemeClr val="accent2"/>
                  </a:solidFill>
                  <a:prstDash val="solid"/>
                </a:ln>
                <a:solidFill>
                  <a:schemeClr val="accent2">
                    <a:lumMod val="40000"/>
                    <a:lumOff val="60000"/>
                  </a:schemeClr>
                </a:solidFill>
              </a:rPr>
              <a:t>ნარჩენებით</a:t>
            </a:r>
            <a:r>
              <a:rPr lang="en-US" sz="1400" b="1" dirty="0">
                <a:ln w="22225">
                  <a:solidFill>
                    <a:schemeClr val="accent2"/>
                  </a:solidFill>
                  <a:prstDash val="solid"/>
                </a:ln>
                <a:solidFill>
                  <a:schemeClr val="accent2">
                    <a:lumMod val="40000"/>
                    <a:lumOff val="60000"/>
                  </a:schemeClr>
                </a:solidFill>
              </a:rPr>
              <a:t> </a:t>
            </a:r>
            <a:r>
              <a:rPr lang="en-US" sz="1400" b="1" dirty="0" err="1">
                <a:ln w="22225">
                  <a:solidFill>
                    <a:schemeClr val="accent2"/>
                  </a:solidFill>
                  <a:prstDash val="solid"/>
                </a:ln>
                <a:solidFill>
                  <a:schemeClr val="accent2">
                    <a:lumMod val="40000"/>
                    <a:lumOff val="60000"/>
                  </a:schemeClr>
                </a:solidFill>
              </a:rPr>
              <a:t>გარემოს</a:t>
            </a:r>
            <a:r>
              <a:rPr lang="en-US" sz="1400" b="1" dirty="0">
                <a:ln w="22225">
                  <a:solidFill>
                    <a:schemeClr val="accent2"/>
                  </a:solidFill>
                  <a:prstDash val="solid"/>
                </a:ln>
                <a:solidFill>
                  <a:schemeClr val="accent2">
                    <a:lumMod val="40000"/>
                    <a:lumOff val="60000"/>
                  </a:schemeClr>
                </a:solidFill>
              </a:rPr>
              <a:t> </a:t>
            </a:r>
            <a:r>
              <a:rPr lang="en-US" sz="1400" b="1" dirty="0" err="1">
                <a:ln w="22225">
                  <a:solidFill>
                    <a:schemeClr val="accent2"/>
                  </a:solidFill>
                  <a:prstDash val="solid"/>
                </a:ln>
                <a:solidFill>
                  <a:schemeClr val="accent2">
                    <a:lumMod val="40000"/>
                    <a:lumOff val="60000"/>
                  </a:schemeClr>
                </a:solidFill>
              </a:rPr>
              <a:t>დაბინძურების</a:t>
            </a:r>
            <a:r>
              <a:rPr lang="en-US" sz="1400" b="1" dirty="0">
                <a:ln w="22225">
                  <a:solidFill>
                    <a:schemeClr val="accent2"/>
                  </a:solidFill>
                  <a:prstDash val="solid"/>
                </a:ln>
                <a:solidFill>
                  <a:schemeClr val="accent2">
                    <a:lumMod val="40000"/>
                    <a:lumOff val="60000"/>
                  </a:schemeClr>
                </a:solidFill>
              </a:rPr>
              <a:t> </a:t>
            </a:r>
            <a:r>
              <a:rPr lang="en-US" sz="1400" b="1" dirty="0" err="1">
                <a:ln w="22225">
                  <a:solidFill>
                    <a:schemeClr val="accent2"/>
                  </a:solidFill>
                  <a:prstDash val="solid"/>
                </a:ln>
                <a:solidFill>
                  <a:schemeClr val="accent2">
                    <a:lumMod val="40000"/>
                    <a:lumOff val="60000"/>
                  </a:schemeClr>
                </a:solidFill>
              </a:rPr>
              <a:t>რისკები</a:t>
            </a:r>
            <a:r>
              <a:rPr lang="en-US" sz="1400" b="1" dirty="0">
                <a:ln w="22225">
                  <a:solidFill>
                    <a:schemeClr val="accent2"/>
                  </a:solidFill>
                  <a:prstDash val="solid"/>
                </a:ln>
                <a:solidFill>
                  <a:schemeClr val="accent2">
                    <a:lumMod val="40000"/>
                    <a:lumOff val="60000"/>
                  </a:schemeClr>
                </a:solidFill>
              </a:rPr>
              <a:t> </a:t>
            </a:r>
            <a:r>
              <a:rPr lang="ka-GE" sz="1400" b="1" dirty="0" smtClean="0">
                <a:ln w="22225">
                  <a:solidFill>
                    <a:schemeClr val="accent2"/>
                  </a:solidFill>
                  <a:prstDash val="solid"/>
                </a:ln>
                <a:solidFill>
                  <a:schemeClr val="accent2">
                    <a:lumMod val="40000"/>
                    <a:lumOff val="60000"/>
                  </a:schemeClr>
                </a:solidFill>
              </a:rPr>
              <a:t/>
            </a:r>
            <a:br>
              <a:rPr lang="ka-GE" sz="1400" b="1" dirty="0" smtClean="0">
                <a:ln w="22225">
                  <a:solidFill>
                    <a:schemeClr val="accent2"/>
                  </a:solidFill>
                  <a:prstDash val="solid"/>
                </a:ln>
                <a:solidFill>
                  <a:schemeClr val="accent2">
                    <a:lumMod val="40000"/>
                    <a:lumOff val="60000"/>
                  </a:schemeClr>
                </a:solidFill>
              </a:rPr>
            </a:br>
            <a:r>
              <a:rPr lang="ka-GE" sz="1400" dirty="0"/>
              <a:t>საწარმოს მოწყობისა და ექსპლუატაციის პროცესში მოსალოდნელია სხვადასხვა ნარჩენის წარმოქმნა, რომელთა </a:t>
            </a:r>
            <a:r>
              <a:rPr lang="en-US" sz="1400" dirty="0" err="1"/>
              <a:t>არასწორი</a:t>
            </a:r>
            <a:r>
              <a:rPr lang="en-US" sz="1400" dirty="0"/>
              <a:t> </a:t>
            </a:r>
            <a:r>
              <a:rPr lang="en-US" sz="1400" dirty="0" err="1"/>
              <a:t>მართვის</a:t>
            </a:r>
            <a:r>
              <a:rPr lang="en-US" sz="1400" dirty="0"/>
              <a:t> </a:t>
            </a:r>
            <a:r>
              <a:rPr lang="en-US" sz="1400" dirty="0" err="1"/>
              <a:t>შემთხვევაში</a:t>
            </a:r>
            <a:r>
              <a:rPr lang="en-US" sz="1400" dirty="0"/>
              <a:t> </a:t>
            </a:r>
            <a:r>
              <a:rPr lang="en-US" sz="1400" dirty="0" err="1"/>
              <a:t>მოსალოდნელი</a:t>
            </a:r>
            <a:r>
              <a:rPr lang="ka-GE" sz="1400" dirty="0"/>
              <a:t>ა </a:t>
            </a:r>
            <a:r>
              <a:rPr lang="en-US" sz="1400" dirty="0" err="1"/>
              <a:t>რიგი</a:t>
            </a:r>
            <a:r>
              <a:rPr lang="en-US" sz="1400" dirty="0"/>
              <a:t> </a:t>
            </a:r>
            <a:r>
              <a:rPr lang="en-US" sz="1400" dirty="0" err="1"/>
              <a:t>უარყოფითი</a:t>
            </a:r>
            <a:r>
              <a:rPr lang="en-US" sz="1400" dirty="0"/>
              <a:t> </a:t>
            </a:r>
            <a:r>
              <a:rPr lang="en-US" sz="1400" dirty="0" err="1"/>
              <a:t>ზემოქმედებები</a:t>
            </a:r>
            <a:r>
              <a:rPr lang="en-US" sz="1400" dirty="0"/>
              <a:t> </a:t>
            </a:r>
            <a:r>
              <a:rPr lang="en-US" sz="1400" dirty="0" err="1"/>
              <a:t>გარემოს</a:t>
            </a:r>
            <a:r>
              <a:rPr lang="en-US" sz="1400" dirty="0"/>
              <a:t> </a:t>
            </a:r>
            <a:r>
              <a:rPr lang="en-US" sz="1400" dirty="0" err="1"/>
              <a:t>სხვადასხვა</a:t>
            </a:r>
            <a:r>
              <a:rPr lang="en-US" sz="1400" dirty="0"/>
              <a:t> </a:t>
            </a:r>
            <a:r>
              <a:rPr lang="en-US" sz="1400" dirty="0" err="1"/>
              <a:t>რეცეპტორებზე</a:t>
            </a:r>
            <a:r>
              <a:rPr lang="en-US" sz="1400" dirty="0"/>
              <a:t>, </a:t>
            </a:r>
            <a:r>
              <a:rPr lang="ka-GE" sz="1400" dirty="0" smtClean="0"/>
              <a:t/>
            </a:r>
            <a:br>
              <a:rPr lang="ka-GE" sz="1400" dirty="0" smtClean="0"/>
            </a:br>
            <a:r>
              <a:rPr lang="ka-GE" sz="1400" dirty="0"/>
              <a:t>ობიექტზე როგორც მოწყობის, ისე ექსპლუატაციის ეტაპზე წარმოიქმნება საყოფაცხოვრებო ნარჩენები, რომლის შეგროვება მოხდება სათანადო კონტეინერებში და გადაეცემა ზესტაფონის კომუნალურ სამსახურს, ხელშეკრულების საფუძველზე.</a:t>
            </a:r>
            <a:r>
              <a:rPr lang="en-US" sz="1400" dirty="0"/>
              <a:t/>
            </a:r>
            <a:br>
              <a:rPr lang="en-US" sz="1400" dirty="0"/>
            </a:br>
            <a:r>
              <a:rPr lang="ka-GE" sz="1400" dirty="0"/>
              <a:t>კომპანია შეადგენს და სამინისტროსთან შეათანხმებს ნარჩენების მართვის გეგმას, რომლის შესაბამისადაც განხორციელდება ნარჩენების მართვა</a:t>
            </a:r>
            <a:r>
              <a:rPr lang="ka-GE" sz="1400" dirty="0" smtClean="0"/>
              <a:t>.</a:t>
            </a:r>
            <a:endParaRPr lang="en-US" sz="1400" b="1" dirty="0">
              <a:ln w="22225">
                <a:solidFill>
                  <a:schemeClr val="accent2"/>
                </a:solidFill>
                <a:prstDash val="solid"/>
              </a:ln>
              <a:solidFill>
                <a:schemeClr val="accent2">
                  <a:lumMod val="40000"/>
                  <a:lumOff val="60000"/>
                </a:schemeClr>
              </a:solidFill>
            </a:endParaRPr>
          </a:p>
        </p:txBody>
      </p:sp>
      <p:sp>
        <p:nvSpPr>
          <p:cNvPr id="3" name="Content Placeholder 2"/>
          <p:cNvSpPr>
            <a:spLocks noGrp="1"/>
          </p:cNvSpPr>
          <p:nvPr>
            <p:ph idx="1"/>
          </p:nvPr>
        </p:nvSpPr>
        <p:spPr>
          <a:xfrm>
            <a:off x="642259" y="2435290"/>
            <a:ext cx="10918370" cy="3750906"/>
          </a:xfrm>
        </p:spPr>
        <p:txBody>
          <a:bodyPr>
            <a:normAutofit/>
          </a:bodyPr>
          <a:lstStyle/>
          <a:p>
            <a:r>
              <a:rPr lang="ka-GE" sz="1400" b="1" dirty="0">
                <a:ln w="22225">
                  <a:solidFill>
                    <a:schemeClr val="accent2"/>
                  </a:solidFill>
                  <a:prstDash val="solid"/>
                </a:ln>
                <a:solidFill>
                  <a:schemeClr val="accent2">
                    <a:lumMod val="40000"/>
                    <a:lumOff val="60000"/>
                  </a:schemeClr>
                </a:solidFill>
              </a:rPr>
              <a:t>ზემოქმედება ბუნებრივ ლანდშაფტსა და ბიოლოგიურ </a:t>
            </a:r>
            <a:r>
              <a:rPr lang="ka-GE" sz="1400" b="1" dirty="0" smtClean="0">
                <a:ln w="22225">
                  <a:solidFill>
                    <a:schemeClr val="accent2"/>
                  </a:solidFill>
                  <a:prstDash val="solid"/>
                </a:ln>
                <a:solidFill>
                  <a:schemeClr val="accent2">
                    <a:lumMod val="40000"/>
                    <a:lumOff val="60000"/>
                  </a:schemeClr>
                </a:solidFill>
              </a:rPr>
              <a:t>გარემოზე</a:t>
            </a:r>
          </a:p>
          <a:p>
            <a:pPr marL="0" indent="0">
              <a:buNone/>
            </a:pPr>
            <a:r>
              <a:rPr lang="ka-GE" sz="1400" dirty="0"/>
              <a:t>საწარმო  განთავსება დაგეგმილია საწარმოო ზონაში, ანტროპოგენური ზემოქმედების შედეგად სახეცვლილ ტერიტორიაზე, რომელსაც გარს ეკვრის სხვადასხვა პროფილის საწარმოები, ყოფილი (გაუქმებული) საწარმოთა ტერიტორიები. ლანდშაფტი სახეცვლილი და ჩამოყალიბებულია ამდენად გამორიცხულია ბუნებრივ ლანდშაფტზე,  ფლორასა და ფაუნაზე დამატებითი უარყოფითი გავლენის მოხდენა</a:t>
            </a:r>
            <a:r>
              <a:rPr lang="ka-GE" sz="1400" dirty="0" smtClean="0"/>
              <a:t>.</a:t>
            </a:r>
          </a:p>
          <a:p>
            <a:pPr marL="0" indent="0">
              <a:buNone/>
            </a:pPr>
            <a:r>
              <a:rPr lang="ka-GE" sz="1400" dirty="0" smtClean="0"/>
              <a:t>ტერიტორიაზე ამოსულია ბალახოვანი, უმეტესად სარეველა მცენარეები, ტერიტორიის აღმოსავლეთ ნაწილში დგას 5 ძირი ჭადრის ხე რომელიც შესაძლებელია აღებული იქნას მშენებლობის პროცესში.</a:t>
            </a:r>
            <a:endParaRPr lang="en-US" sz="1400" dirty="0" smtClean="0"/>
          </a:p>
          <a:p>
            <a:pPr marL="0" indent="0">
              <a:buNone/>
            </a:pPr>
            <a:r>
              <a:rPr lang="en-US" sz="1400" dirty="0" err="1" smtClean="0"/>
              <a:t>საკვლევი</a:t>
            </a:r>
            <a:r>
              <a:rPr lang="en-US" sz="1400" dirty="0" smtClean="0"/>
              <a:t> </a:t>
            </a:r>
            <a:r>
              <a:rPr lang="en-US" sz="1400" dirty="0" err="1"/>
              <a:t>ტერიტორიაზე</a:t>
            </a:r>
            <a:r>
              <a:rPr lang="en-US" sz="1400" dirty="0"/>
              <a:t> </a:t>
            </a:r>
            <a:r>
              <a:rPr lang="en-US" sz="1400" dirty="0" err="1"/>
              <a:t>ცხოველთა</a:t>
            </a:r>
            <a:r>
              <a:rPr lang="en-US" sz="1400" dirty="0"/>
              <a:t> </a:t>
            </a:r>
            <a:r>
              <a:rPr lang="en-US" sz="1400" dirty="0" err="1"/>
              <a:t>სახეობების</a:t>
            </a:r>
            <a:r>
              <a:rPr lang="en-US" sz="1400" dirty="0"/>
              <a:t> </a:t>
            </a:r>
            <a:r>
              <a:rPr lang="en-US" sz="1400" dirty="0" err="1"/>
              <a:t>არსებობა</a:t>
            </a:r>
            <a:r>
              <a:rPr lang="en-US" sz="1400" dirty="0"/>
              <a:t>, </a:t>
            </a:r>
            <a:r>
              <a:rPr lang="en-US" sz="1400" dirty="0" err="1"/>
              <a:t>მით</a:t>
            </a:r>
            <a:r>
              <a:rPr lang="en-US" sz="1400" dirty="0"/>
              <a:t> </a:t>
            </a:r>
            <a:r>
              <a:rPr lang="en-US" sz="1400" dirty="0" err="1"/>
              <a:t>უმეტეს</a:t>
            </a:r>
            <a:r>
              <a:rPr lang="en-US" sz="1400" dirty="0"/>
              <a:t> </a:t>
            </a:r>
            <a:r>
              <a:rPr lang="en-US" sz="1400" dirty="0" err="1"/>
              <a:t>მსხვილი</a:t>
            </a:r>
            <a:r>
              <a:rPr lang="en-US" sz="1400" dirty="0"/>
              <a:t> </a:t>
            </a:r>
            <a:r>
              <a:rPr lang="en-US" sz="1400" dirty="0" err="1"/>
              <a:t>ძუძუმწოვრების</a:t>
            </a:r>
            <a:r>
              <a:rPr lang="en-US" sz="1400" dirty="0"/>
              <a:t> </a:t>
            </a:r>
            <a:r>
              <a:rPr lang="en-US" sz="1400" dirty="0" err="1"/>
              <a:t>ნაკლებად</a:t>
            </a:r>
            <a:r>
              <a:rPr lang="en-US" sz="1400" dirty="0"/>
              <a:t> </a:t>
            </a:r>
            <a:r>
              <a:rPr lang="en-US" sz="1400" dirty="0" err="1"/>
              <a:t>სავარაუდოა</a:t>
            </a:r>
            <a:r>
              <a:rPr lang="en-US" sz="1400" dirty="0"/>
              <a:t>, </a:t>
            </a:r>
            <a:r>
              <a:rPr lang="en-US" sz="1400" dirty="0" err="1"/>
              <a:t>რადგან</a:t>
            </a:r>
            <a:r>
              <a:rPr lang="en-US" sz="1400" dirty="0"/>
              <a:t> </a:t>
            </a:r>
            <a:r>
              <a:rPr lang="ka-GE" sz="1400" dirty="0"/>
              <a:t>ყველა მხარეს ესაზღვრება სამრეწველო საწარმოთა ტერიტორიები</a:t>
            </a:r>
            <a:r>
              <a:rPr lang="en-US" sz="1400" dirty="0"/>
              <a:t>. </a:t>
            </a:r>
            <a:r>
              <a:rPr lang="ka-GE" sz="1400" dirty="0"/>
              <a:t>ჩრდილოეთით განთავსებულია ცენტრალური ავტომაგისტრალი.  </a:t>
            </a:r>
            <a:endParaRPr lang="en-US" sz="1400" dirty="0"/>
          </a:p>
          <a:p>
            <a:pPr marL="0" indent="0">
              <a:buNone/>
            </a:pPr>
            <a:r>
              <a:rPr lang="ka-GE" sz="1400" dirty="0" smtClean="0"/>
              <a:t>ობიექტის </a:t>
            </a:r>
            <a:r>
              <a:rPr lang="ka-GE" sz="1400" dirty="0"/>
              <a:t>განთავსების </a:t>
            </a:r>
            <a:r>
              <a:rPr lang="en-US" sz="1400" dirty="0" err="1"/>
              <a:t>ტერიტორიაზე</a:t>
            </a:r>
            <a:r>
              <a:rPr lang="en-US" sz="1400" dirty="0"/>
              <a:t> </a:t>
            </a:r>
            <a:r>
              <a:rPr lang="ka-GE" sz="1400" dirty="0"/>
              <a:t>წითელი წიგნისა და წითელი ნუსხის მცენარეები  არ არის გავრცელებული.  </a:t>
            </a:r>
            <a:endParaRPr lang="en-US" sz="1400" dirty="0"/>
          </a:p>
          <a:p>
            <a:pPr>
              <a:buFont typeface="Wingdings" panose="05000000000000000000" pitchFamily="2" charset="2"/>
              <a:buChar char="Ø"/>
            </a:pPr>
            <a:r>
              <a:rPr lang="ka-GE" sz="1400" dirty="0"/>
              <a:t>ამდენად საწარმოს მოწყობით ბიოლოგიურ </a:t>
            </a:r>
            <a:r>
              <a:rPr lang="ka-GE" sz="1400" dirty="0" smtClean="0"/>
              <a:t>გარემოზე </a:t>
            </a:r>
            <a:r>
              <a:rPr lang="ka-GE" sz="1400" dirty="0"/>
              <a:t>ზემოქმედება შეიძლება შეფასდეს დაბალი, ხოლო ლანდშაფტზე დადებითი, რადგან ტერიტორიის გაწმენდა სამშენებლო ნარჩენებისაგან, მოსწორება და ახალი შენობის მოწყობა დადებითად აისახება ტერიტორიის იერსახეზე.</a:t>
            </a:r>
            <a:endParaRPr lang="en-US" sz="1400" dirty="0"/>
          </a:p>
          <a:p>
            <a:pPr marL="0" indent="0">
              <a:buNone/>
            </a:pPr>
            <a:endParaRPr lang="en-US" sz="1400" b="1" dirty="0">
              <a:ln w="22225">
                <a:solidFill>
                  <a:schemeClr val="accent2"/>
                </a:solidFill>
                <a:prstDash val="solid"/>
              </a:ln>
              <a:solidFill>
                <a:schemeClr val="accent2">
                  <a:lumMod val="40000"/>
                  <a:lumOff val="60000"/>
                </a:schemeClr>
              </a:solidFill>
            </a:endParaRPr>
          </a:p>
          <a:p>
            <a:endParaRPr lang="en-US" dirty="0"/>
          </a:p>
        </p:txBody>
      </p:sp>
    </p:spTree>
    <p:extLst>
      <p:ext uri="{BB962C8B-B14F-4D97-AF65-F5344CB8AC3E}">
        <p14:creationId xmlns:p14="http://schemas.microsoft.com/office/powerpoint/2010/main" val="543730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shingle">
          <a:fgClr>
            <a:srgbClr val="92D050"/>
          </a:fgClr>
          <a:bgClr>
            <a:schemeClr val="bg1"/>
          </a:bgClr>
        </a:pattFill>
        <a:effectLst/>
      </p:bgPr>
    </p:bg>
    <p:spTree>
      <p:nvGrpSpPr>
        <p:cNvPr id="1" name=""/>
        <p:cNvGrpSpPr/>
        <p:nvPr/>
      </p:nvGrpSpPr>
      <p:grpSpPr>
        <a:xfrm>
          <a:off x="0" y="0"/>
          <a:ext cx="0" cy="0"/>
          <a:chOff x="0" y="0"/>
          <a:chExt cx="0" cy="0"/>
        </a:xfrm>
      </p:grpSpPr>
      <p:sp>
        <p:nvSpPr>
          <p:cNvPr id="4" name="Rectangle 3"/>
          <p:cNvSpPr/>
          <p:nvPr/>
        </p:nvSpPr>
        <p:spPr>
          <a:xfrm>
            <a:off x="783770" y="655230"/>
            <a:ext cx="10590245" cy="5992923"/>
          </a:xfrm>
          <a:prstGeom prst="rect">
            <a:avLst/>
          </a:prstGeom>
        </p:spPr>
        <p:txBody>
          <a:bodyPr wrap="square">
            <a:spAutoFit/>
          </a:bodyPr>
          <a:lstStyle/>
          <a:p>
            <a:pPr marR="0" lvl="1">
              <a:lnSpc>
                <a:spcPct val="115000"/>
              </a:lnSpc>
              <a:spcBef>
                <a:spcPts val="200"/>
              </a:spcBef>
              <a:spcAft>
                <a:spcPts val="0"/>
              </a:spcAft>
            </a:pPr>
            <a:r>
              <a:rPr lang="ka-GE" b="1" dirty="0">
                <a:solidFill>
                  <a:schemeClr val="accent2">
                    <a:lumMod val="75000"/>
                  </a:schemeClr>
                </a:solidFill>
                <a:ea typeface="Times New Roman" panose="02020603050405020304" pitchFamily="18" charset="0"/>
                <a:cs typeface="Sylfaen" panose="010A0502050306030303" pitchFamily="18" charset="0"/>
              </a:rPr>
              <a:t>ზემოქმედება</a:t>
            </a:r>
            <a:r>
              <a:rPr lang="ka-GE" b="1" dirty="0">
                <a:solidFill>
                  <a:schemeClr val="accent2">
                    <a:lumMod val="75000"/>
                  </a:schemeClr>
                </a:solidFill>
                <a:latin typeface="Calibri Light" panose="020F0302020204030204" pitchFamily="34" charset="0"/>
                <a:ea typeface="Times New Roman" panose="02020603050405020304" pitchFamily="18" charset="0"/>
                <a:cs typeface="Sylfaen" panose="010A0502050306030303" pitchFamily="18" charset="0"/>
              </a:rPr>
              <a:t> </a:t>
            </a:r>
            <a:r>
              <a:rPr lang="ka-GE" b="1" dirty="0">
                <a:solidFill>
                  <a:schemeClr val="accent2">
                    <a:lumMod val="75000"/>
                  </a:schemeClr>
                </a:solidFill>
                <a:ea typeface="Times New Roman" panose="02020603050405020304" pitchFamily="18" charset="0"/>
                <a:cs typeface="Sylfaen" panose="010A0502050306030303" pitchFamily="18" charset="0"/>
              </a:rPr>
              <a:t>წყლის </a:t>
            </a:r>
            <a:r>
              <a:rPr lang="ka-GE" b="1" dirty="0" smtClean="0">
                <a:solidFill>
                  <a:schemeClr val="accent2">
                    <a:lumMod val="75000"/>
                  </a:schemeClr>
                </a:solidFill>
                <a:ea typeface="Times New Roman" panose="02020603050405020304" pitchFamily="18" charset="0"/>
                <a:cs typeface="Sylfaen" panose="010A0502050306030303" pitchFamily="18" charset="0"/>
              </a:rPr>
              <a:t>რესურსებზე</a:t>
            </a:r>
          </a:p>
          <a:p>
            <a:pPr algn="just"/>
            <a:r>
              <a:rPr lang="ka-GE" sz="1600" dirty="0"/>
              <a:t>საწარმოს ექსპლუატაციის პროცესში წყლის რესურსებზე პირდაპირი ზემოქმედება მოსალოდნელი არ არის, რადგან საწარმო არ სარგებლობს მიწისქვეშა ან ზედაპირული წყლის ობიექტებით.</a:t>
            </a:r>
            <a:endParaRPr lang="en-US" sz="1600" dirty="0"/>
          </a:p>
          <a:p>
            <a:pPr algn="just"/>
            <a:r>
              <a:rPr lang="ka-GE" sz="1600" dirty="0"/>
              <a:t>საწარმოში საჭირო სასმელ-სამეურნეო და საწარმოო წყალაღება გათვალისწინებულია ქალაქის წყალსადენის ქსელიდან. ჩამდინარე წყლები, როგორც საწარმოო ისე საყოფაცხოვრებო ჩაედინება კომუნაკური კანალიზაციის ქსელში</a:t>
            </a:r>
            <a:r>
              <a:rPr lang="ka-GE" sz="1600" dirty="0" smtClean="0"/>
              <a:t>.</a:t>
            </a:r>
            <a:r>
              <a:rPr lang="ka-GE" sz="1600" dirty="0"/>
              <a:t> ამდენად წყლის რესურსებზე საწარმოს ზემოქმედება შეიძლება შეფასდეს როგორც უმნიშვნელო. </a:t>
            </a:r>
            <a:endParaRPr lang="en-US" sz="1600" dirty="0"/>
          </a:p>
          <a:p>
            <a:endParaRPr lang="ka-GE" b="1" dirty="0">
              <a:solidFill>
                <a:srgbClr val="2E74B5"/>
              </a:solidFill>
              <a:effectLst/>
              <a:latin typeface="Calibri Light" panose="020F0302020204030204" pitchFamily="34" charset="0"/>
              <a:ea typeface="Times New Roman" panose="02020603050405020304" pitchFamily="18" charset="0"/>
              <a:cs typeface="Sylfaen" panose="010A0502050306030303" pitchFamily="18" charset="0"/>
            </a:endParaRPr>
          </a:p>
          <a:p>
            <a:pPr marR="0" lvl="1">
              <a:lnSpc>
                <a:spcPct val="115000"/>
              </a:lnSpc>
              <a:spcBef>
                <a:spcPts val="200"/>
              </a:spcBef>
              <a:spcAft>
                <a:spcPts val="0"/>
              </a:spcAft>
            </a:pPr>
            <a:r>
              <a:rPr lang="en-US" b="1" dirty="0" err="1">
                <a:solidFill>
                  <a:schemeClr val="accent2">
                    <a:lumMod val="75000"/>
                  </a:schemeClr>
                </a:solidFill>
              </a:rPr>
              <a:t>ნარჩენებით</a:t>
            </a:r>
            <a:r>
              <a:rPr lang="en-US" b="1" dirty="0">
                <a:solidFill>
                  <a:schemeClr val="accent2">
                    <a:lumMod val="75000"/>
                  </a:schemeClr>
                </a:solidFill>
              </a:rPr>
              <a:t> </a:t>
            </a:r>
            <a:r>
              <a:rPr lang="en-US" b="1" dirty="0" err="1">
                <a:solidFill>
                  <a:schemeClr val="accent2">
                    <a:lumMod val="75000"/>
                  </a:schemeClr>
                </a:solidFill>
              </a:rPr>
              <a:t>გარემოს</a:t>
            </a:r>
            <a:r>
              <a:rPr lang="en-US" b="1" dirty="0">
                <a:solidFill>
                  <a:schemeClr val="accent2">
                    <a:lumMod val="75000"/>
                  </a:schemeClr>
                </a:solidFill>
              </a:rPr>
              <a:t> </a:t>
            </a:r>
            <a:r>
              <a:rPr lang="en-US" b="1" dirty="0" err="1">
                <a:solidFill>
                  <a:schemeClr val="accent2">
                    <a:lumMod val="75000"/>
                  </a:schemeClr>
                </a:solidFill>
              </a:rPr>
              <a:t>დაბინძურების</a:t>
            </a:r>
            <a:r>
              <a:rPr lang="en-US" b="1" dirty="0">
                <a:solidFill>
                  <a:schemeClr val="accent2">
                    <a:lumMod val="75000"/>
                  </a:schemeClr>
                </a:solidFill>
              </a:rPr>
              <a:t> </a:t>
            </a:r>
            <a:r>
              <a:rPr lang="en-US" b="1" dirty="0" err="1">
                <a:solidFill>
                  <a:schemeClr val="accent2">
                    <a:lumMod val="75000"/>
                  </a:schemeClr>
                </a:solidFill>
              </a:rPr>
              <a:t>რისკები</a:t>
            </a:r>
            <a:r>
              <a:rPr lang="en-US" b="1" dirty="0">
                <a:solidFill>
                  <a:schemeClr val="accent2">
                    <a:lumMod val="75000"/>
                  </a:schemeClr>
                </a:solidFill>
              </a:rPr>
              <a:t> </a:t>
            </a:r>
            <a:endParaRPr lang="ka-GE" b="1" dirty="0" smtClean="0">
              <a:solidFill>
                <a:schemeClr val="accent2">
                  <a:lumMod val="75000"/>
                </a:schemeClr>
              </a:solidFill>
            </a:endParaRPr>
          </a:p>
          <a:p>
            <a:pPr algn="just"/>
            <a:r>
              <a:rPr lang="ka-GE" sz="1600" dirty="0"/>
              <a:t>საწარმოს ტექნოლოგიური პროცესები პრაქტიკულად უნარჩენოა, ნედლეული უნარჩენოდ გარდაიქმნება პროდუქციად. წუნდებული პროდუქცია თავიდან ბრუნდება ტექნოლოგიურ ციკლში. შემოზიდული ნედლეულის შესაფუთი მასალები, პოლიეთილენისა და პოლიპროპილენის ტომრები საწარმოში გამოიყენება პოლიმერული გრანულების დასამზადებლად.</a:t>
            </a:r>
            <a:endParaRPr lang="en-US" sz="1600" dirty="0"/>
          </a:p>
          <a:p>
            <a:pPr algn="just"/>
            <a:r>
              <a:rPr lang="ka-GE" sz="1600" dirty="0"/>
              <a:t>ნარჩენების წარმოქმნა მოსალოდნელია მანქანა-მოწყობილობების შეკეთების, მუშა-მოსამსახურეთა საყოფაცხოვრებო სათავსოში და ოფისში</a:t>
            </a:r>
            <a:r>
              <a:rPr lang="ka-GE" sz="1600" dirty="0" smtClean="0"/>
              <a:t>. მუნიციპალური ნარჩენების გადაცემაზე გაფორმებულია ხელშეკრულება ააიპ ქუთაისის სპეციალურ სერვისებთან.</a:t>
            </a:r>
            <a:r>
              <a:rPr lang="ka-GE" sz="2400" dirty="0" smtClean="0"/>
              <a:t> </a:t>
            </a:r>
            <a:r>
              <a:rPr lang="ka-GE" sz="1600" dirty="0"/>
              <a:t>სახიფათო ნარჩენებისათვის საწარმოში გამოყოფილი იქნება სათავსო, სადაც დაიდგმება მარკირებული კონტეინერები. ნარჩენების შეგროვება განხორციელდება კანონმდებლობის მოთხოვნების დაცვით, შემდგომი მართვის მიზნით გადაეცემა სათანადო ნებართვის მქონე კონტრაქტორებს. </a:t>
            </a:r>
            <a:endParaRPr lang="en-US" sz="1600" dirty="0"/>
          </a:p>
          <a:p>
            <a:pPr algn="just"/>
            <a:r>
              <a:rPr lang="ka-GE" sz="1600" dirty="0"/>
              <a:t>საწარმოში ნარჩენების მართვის წესების დაცვის შემთხვევაში გარემოზე უარყოფითი ზემოქმედების რისკი ძალიან დაბალია</a:t>
            </a:r>
            <a:r>
              <a:rPr lang="ka-GE" dirty="0"/>
              <a:t>. </a:t>
            </a:r>
            <a:endParaRPr lang="en-US" dirty="0"/>
          </a:p>
          <a:p>
            <a:endParaRPr lang="ka-GE" b="1" dirty="0">
              <a:solidFill>
                <a:schemeClr val="accent2">
                  <a:lumMod val="75000"/>
                </a:schemeClr>
              </a:solidFill>
              <a:effectLst/>
              <a:latin typeface="Calibri Light" panose="020F0302020204030204" pitchFamily="34" charset="0"/>
              <a:ea typeface="Times New Roman" panose="02020603050405020304" pitchFamily="18" charset="0"/>
              <a:cs typeface="Sylfaen" panose="010A0502050306030303" pitchFamily="18" charset="0"/>
            </a:endParaRPr>
          </a:p>
          <a:p>
            <a:pPr marR="0" lvl="1">
              <a:lnSpc>
                <a:spcPct val="115000"/>
              </a:lnSpc>
              <a:spcBef>
                <a:spcPts val="200"/>
              </a:spcBef>
              <a:spcAft>
                <a:spcPts val="0"/>
              </a:spcAft>
            </a:pPr>
            <a:endParaRPr lang="en-US" sz="1600" b="1" dirty="0">
              <a:solidFill>
                <a:schemeClr val="accent2">
                  <a:lumMod val="75000"/>
                </a:schemeClr>
              </a:solidFill>
              <a:effectLst/>
              <a:latin typeface="Calibri Light" panose="020F0302020204030204" pitchFamily="34" charset="0"/>
              <a:ea typeface="Times New Roman" panose="02020603050405020304" pitchFamily="18" charset="0"/>
              <a:cs typeface="Sylfaen" panose="010A0502050306030303" pitchFamily="18" charset="0"/>
            </a:endParaRPr>
          </a:p>
        </p:txBody>
      </p:sp>
    </p:spTree>
    <p:extLst>
      <p:ext uri="{BB962C8B-B14F-4D97-AF65-F5344CB8AC3E}">
        <p14:creationId xmlns:p14="http://schemas.microsoft.com/office/powerpoint/2010/main" val="3705536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wdDnDiag">
          <a:fgClr>
            <a:srgbClr val="92D050"/>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755779" y="692553"/>
            <a:ext cx="10674220" cy="6304803"/>
          </a:xfrm>
          <a:prstGeom prst="rect">
            <a:avLst/>
          </a:prstGeom>
        </p:spPr>
        <p:txBody>
          <a:bodyPr wrap="square">
            <a:spAutoFit/>
          </a:bodyPr>
          <a:lstStyle/>
          <a:p>
            <a:pPr marR="0" lvl="1">
              <a:lnSpc>
                <a:spcPct val="115000"/>
              </a:lnSpc>
              <a:spcBef>
                <a:spcPts val="200"/>
              </a:spcBef>
              <a:spcAft>
                <a:spcPts val="0"/>
              </a:spcAft>
            </a:pPr>
            <a:r>
              <a:rPr lang="ka-GE" sz="1600" b="1" dirty="0">
                <a:solidFill>
                  <a:schemeClr val="accent2">
                    <a:lumMod val="75000"/>
                  </a:schemeClr>
                </a:solidFill>
                <a:ea typeface="Times New Roman" panose="02020603050405020304" pitchFamily="18" charset="0"/>
                <a:cs typeface="Sylfaen" panose="010A0502050306030303" pitchFamily="18" charset="0"/>
              </a:rPr>
              <a:t>ზემოქმედება</a:t>
            </a:r>
            <a:r>
              <a:rPr lang="ka-GE" sz="1600" b="1" dirty="0">
                <a:solidFill>
                  <a:schemeClr val="accent2">
                    <a:lumMod val="75000"/>
                  </a:schemeClr>
                </a:solidFill>
                <a:latin typeface="Calibri Light" panose="020F0302020204030204" pitchFamily="34" charset="0"/>
                <a:ea typeface="Times New Roman" panose="02020603050405020304" pitchFamily="18" charset="0"/>
                <a:cs typeface="Sylfaen" panose="010A0502050306030303" pitchFamily="18" charset="0"/>
              </a:rPr>
              <a:t> </a:t>
            </a:r>
            <a:r>
              <a:rPr lang="ka-GE" sz="1600" b="1" dirty="0">
                <a:solidFill>
                  <a:schemeClr val="accent2">
                    <a:lumMod val="75000"/>
                  </a:schemeClr>
                </a:solidFill>
                <a:ea typeface="Times New Roman" panose="02020603050405020304" pitchFamily="18" charset="0"/>
                <a:cs typeface="Sylfaen" panose="010A0502050306030303" pitchFamily="18" charset="0"/>
              </a:rPr>
              <a:t>სატრანსპორტო</a:t>
            </a:r>
            <a:r>
              <a:rPr lang="ka-GE" sz="1600" b="1" dirty="0">
                <a:solidFill>
                  <a:schemeClr val="accent2">
                    <a:lumMod val="75000"/>
                  </a:schemeClr>
                </a:solidFill>
                <a:latin typeface="Calibri Light" panose="020F0302020204030204" pitchFamily="34" charset="0"/>
                <a:ea typeface="Times New Roman" panose="02020603050405020304" pitchFamily="18" charset="0"/>
                <a:cs typeface="Sylfaen" panose="010A0502050306030303" pitchFamily="18" charset="0"/>
              </a:rPr>
              <a:t> </a:t>
            </a:r>
            <a:r>
              <a:rPr lang="ka-GE" sz="1600" b="1" dirty="0" smtClean="0">
                <a:solidFill>
                  <a:schemeClr val="accent2">
                    <a:lumMod val="75000"/>
                  </a:schemeClr>
                </a:solidFill>
                <a:ea typeface="Times New Roman" panose="02020603050405020304" pitchFamily="18" charset="0"/>
                <a:cs typeface="Sylfaen" panose="010A0502050306030303" pitchFamily="18" charset="0"/>
              </a:rPr>
              <a:t>ინფრასტრუქტურაზე</a:t>
            </a:r>
          </a:p>
          <a:p>
            <a:r>
              <a:rPr lang="ka-GE" sz="1600" dirty="0"/>
              <a:t>საწარმო განთავსებულია ცენტრალური სავტომობილო გზების მიმდებარედ, ტერიტორიაზე გზა შემოდის თბილისი-სენაკი-ლესელიძის ავტომაგისტრალიდან, რომელზედაც მოძრაობა დღისა და ღამის საათებში ინტენსიურია, ამდნად საწარმოს გადაზიდვები მასზე მნიშვნელოვან გავლენას ვერ მოახდენს</a:t>
            </a:r>
            <a:r>
              <a:rPr lang="ka-GE" sz="1600" dirty="0" smtClean="0"/>
              <a:t>. </a:t>
            </a:r>
            <a:r>
              <a:rPr lang="ka-GE" sz="1600" dirty="0"/>
              <a:t>ნედლეული ძირითადად შემოიზიდება თბილისის (რუსთავი) მიმართულებიდან, შემოზიდვას საშუალოდ დასჭირდება 50-60 გადაზიდვა, რაც კვირაში ერთ რეისს შეადგენს. </a:t>
            </a:r>
            <a:r>
              <a:rPr lang="ka-GE" sz="1600" dirty="0" smtClean="0"/>
              <a:t>დაახლოებით </a:t>
            </a:r>
            <a:r>
              <a:rPr lang="ka-GE" sz="1600" dirty="0"/>
              <a:t>იგივე ინტენსივობით გაიზიდება საწარმოდან პროდუქცია</a:t>
            </a:r>
            <a:r>
              <a:rPr lang="ka-GE" sz="1600" dirty="0" smtClean="0"/>
              <a:t>. ამდენად სატრანსპორტო ნაკადებზე ზემოქმედება იქნება უმნიშვნელო</a:t>
            </a:r>
            <a:r>
              <a:rPr lang="ka-GE" dirty="0" smtClean="0"/>
              <a:t>.</a:t>
            </a:r>
            <a:endParaRPr lang="en-US" sz="2400" dirty="0"/>
          </a:p>
          <a:p>
            <a:pPr marR="0" lvl="1">
              <a:lnSpc>
                <a:spcPct val="115000"/>
              </a:lnSpc>
              <a:spcBef>
                <a:spcPts val="200"/>
              </a:spcBef>
              <a:spcAft>
                <a:spcPts val="0"/>
              </a:spcAft>
            </a:pPr>
            <a:r>
              <a:rPr lang="ka-GE" sz="1600" b="1" dirty="0">
                <a:solidFill>
                  <a:schemeClr val="accent2">
                    <a:lumMod val="75000"/>
                  </a:schemeClr>
                </a:solidFill>
              </a:rPr>
              <a:t>ზემოქმედება ადამიანის </a:t>
            </a:r>
            <a:r>
              <a:rPr lang="ka-GE" sz="1600" b="1" dirty="0" smtClean="0">
                <a:solidFill>
                  <a:schemeClr val="accent2">
                    <a:lumMod val="75000"/>
                  </a:schemeClr>
                </a:solidFill>
              </a:rPr>
              <a:t>ჯანმრთელობაზე</a:t>
            </a:r>
          </a:p>
          <a:p>
            <a:pPr algn="just"/>
            <a:r>
              <a:rPr lang="ka-GE" sz="1600" dirty="0"/>
              <a:t>სკოპინგის ეტაპზე ჩატარებულმა კვლევებმა, ობიექტიდან მოსალოდნელი ემისიების სახეობრივმა და რაოდენობრივმა გაანგარიშებამ აჩვენა, რომ </a:t>
            </a:r>
            <a:r>
              <a:rPr lang="en-US" sz="1600" dirty="0" err="1"/>
              <a:t>საწარმოს</a:t>
            </a:r>
            <a:r>
              <a:rPr lang="en-US" sz="1600" dirty="0"/>
              <a:t> </a:t>
            </a:r>
            <a:r>
              <a:rPr lang="ka-GE" sz="1600" dirty="0"/>
              <a:t>ექსპლოატაციის პროცესში  მოსახლეობაზე, მათ შორის საწარმოდან 40 მეტრით დაშორებული დევნილთა საცხოვრებელზე, უარყოფით გავლენას ვერ მოახდენს, რადგან მოსალოდნელი არ არის   ემისიების ზღვრულად დასაშვები მნიშვნელობების გადაჭარბება.</a:t>
            </a:r>
            <a:endParaRPr lang="en-US" sz="1600" dirty="0"/>
          </a:p>
          <a:p>
            <a:pPr algn="just"/>
            <a:r>
              <a:rPr lang="en-US" sz="1600" dirty="0" err="1"/>
              <a:t>მომსახურე</a:t>
            </a:r>
            <a:r>
              <a:rPr lang="en-US" sz="1600" dirty="0"/>
              <a:t> </a:t>
            </a:r>
            <a:r>
              <a:rPr lang="en-US" sz="1600" dirty="0" err="1"/>
              <a:t>პერსონალის</a:t>
            </a:r>
            <a:r>
              <a:rPr lang="en-US" sz="1600" dirty="0"/>
              <a:t> </a:t>
            </a:r>
            <a:r>
              <a:rPr lang="en-US" sz="1600" dirty="0" err="1"/>
              <a:t>ჯანმრთელობასა</a:t>
            </a:r>
            <a:r>
              <a:rPr lang="en-US" sz="1600" dirty="0"/>
              <a:t> </a:t>
            </a:r>
            <a:r>
              <a:rPr lang="en-US" sz="1600" dirty="0" err="1"/>
              <a:t>და</a:t>
            </a:r>
            <a:r>
              <a:rPr lang="en-US" sz="1600" dirty="0"/>
              <a:t> </a:t>
            </a:r>
            <a:r>
              <a:rPr lang="en-US" sz="1600" dirty="0" err="1"/>
              <a:t>უსაფრთხოებაზე</a:t>
            </a:r>
            <a:r>
              <a:rPr lang="en-US" sz="1600" dirty="0"/>
              <a:t> </a:t>
            </a:r>
            <a:r>
              <a:rPr lang="en-US" sz="1600" dirty="0" err="1"/>
              <a:t>უარყოფითი</a:t>
            </a:r>
            <a:r>
              <a:rPr lang="en-US" sz="1600" dirty="0"/>
              <a:t> </a:t>
            </a:r>
            <a:r>
              <a:rPr lang="en-US" sz="1600" dirty="0" err="1"/>
              <a:t>ზემოქმედება</a:t>
            </a:r>
            <a:r>
              <a:rPr lang="en-US" sz="1600" dirty="0"/>
              <a:t> </a:t>
            </a:r>
            <a:r>
              <a:rPr lang="en-US" sz="1600" dirty="0" err="1"/>
              <a:t>პირდაპირი</a:t>
            </a:r>
            <a:r>
              <a:rPr lang="en-US" sz="1600" dirty="0"/>
              <a:t> </a:t>
            </a:r>
            <a:r>
              <a:rPr lang="en-US" sz="1600" dirty="0" err="1"/>
              <a:t>სახით</a:t>
            </a:r>
            <a:r>
              <a:rPr lang="en-US" sz="1600" dirty="0"/>
              <a:t> </a:t>
            </a:r>
            <a:r>
              <a:rPr lang="en-US" sz="1600" dirty="0" err="1"/>
              <a:t>მოსალოდნელი</a:t>
            </a:r>
            <a:r>
              <a:rPr lang="en-US" sz="1600" dirty="0"/>
              <a:t> </a:t>
            </a:r>
            <a:r>
              <a:rPr lang="en-US" sz="1600" dirty="0" err="1"/>
              <a:t>არ</a:t>
            </a:r>
            <a:r>
              <a:rPr lang="en-US" sz="1600" dirty="0"/>
              <a:t> </a:t>
            </a:r>
            <a:r>
              <a:rPr lang="en-US" sz="1600" dirty="0" err="1"/>
              <a:t>არის</a:t>
            </a:r>
            <a:r>
              <a:rPr lang="en-US" sz="1600" dirty="0"/>
              <a:t>. </a:t>
            </a:r>
            <a:r>
              <a:rPr lang="ka-GE" sz="1600" dirty="0"/>
              <a:t>რადგან საწარმოში არ არის გამოყენებული მაღალ ტემპერატურასა და წნევაზე მომუშავე დანადგარები, სახიფათო და ტოქსიკური ნივთიერებები, თუმცა შრომის უსაფრთხოების მოთხოვნების უხეში დარღვევით, </a:t>
            </a:r>
            <a:r>
              <a:rPr lang="en-US" sz="1600" dirty="0" err="1"/>
              <a:t>აგრეთვე</a:t>
            </a:r>
            <a:r>
              <a:rPr lang="en-US" sz="1600" dirty="0"/>
              <a:t> </a:t>
            </a:r>
            <a:r>
              <a:rPr lang="en-US" sz="1600" dirty="0" err="1"/>
              <a:t>სხვადასხვა</a:t>
            </a:r>
            <a:r>
              <a:rPr lang="en-US" sz="1600" dirty="0"/>
              <a:t> </a:t>
            </a:r>
            <a:r>
              <a:rPr lang="en-US" sz="1600" dirty="0" err="1"/>
              <a:t>მიზეზის</a:t>
            </a:r>
            <a:r>
              <a:rPr lang="en-US" sz="1600" dirty="0"/>
              <a:t> </a:t>
            </a:r>
            <a:r>
              <a:rPr lang="en-US" sz="1600" dirty="0" err="1"/>
              <a:t>გამო</a:t>
            </a:r>
            <a:r>
              <a:rPr lang="en-US" sz="1600" dirty="0"/>
              <a:t> </a:t>
            </a:r>
            <a:r>
              <a:rPr lang="en-US" sz="1600" dirty="0" err="1"/>
              <a:t>შექმნილი</a:t>
            </a:r>
            <a:r>
              <a:rPr lang="en-US" sz="1600" dirty="0"/>
              <a:t> </a:t>
            </a:r>
            <a:r>
              <a:rPr lang="en-US" sz="1600" dirty="0" err="1"/>
              <a:t>ავარიული</a:t>
            </a:r>
            <a:r>
              <a:rPr lang="en-US" sz="1600" dirty="0"/>
              <a:t> </a:t>
            </a:r>
            <a:r>
              <a:rPr lang="en-US" sz="1600" dirty="0" err="1"/>
              <a:t>სიტუაციის</a:t>
            </a:r>
            <a:r>
              <a:rPr lang="en-US" sz="1600" dirty="0"/>
              <a:t> </a:t>
            </a:r>
            <a:r>
              <a:rPr lang="en-US" sz="1600" dirty="0" err="1"/>
              <a:t>შემთხვევაში</a:t>
            </a:r>
            <a:r>
              <a:rPr lang="ka-GE" sz="1600" dirty="0"/>
              <a:t>, </a:t>
            </a:r>
            <a:r>
              <a:rPr lang="en-US" sz="1600" dirty="0" err="1"/>
              <a:t>შესაძლებელია</a:t>
            </a:r>
            <a:r>
              <a:rPr lang="en-US" sz="1600" dirty="0"/>
              <a:t> </a:t>
            </a:r>
            <a:r>
              <a:rPr lang="en-US" sz="1600" dirty="0" err="1"/>
              <a:t>როგორც</a:t>
            </a:r>
            <a:r>
              <a:rPr lang="en-US" sz="1600" dirty="0"/>
              <a:t> </a:t>
            </a:r>
            <a:r>
              <a:rPr lang="en-US" sz="1600" dirty="0" err="1"/>
              <a:t>პირდაპირი</a:t>
            </a:r>
            <a:r>
              <a:rPr lang="en-US" sz="1600" dirty="0"/>
              <a:t>, </a:t>
            </a:r>
            <a:r>
              <a:rPr lang="en-US" sz="1600" dirty="0" err="1"/>
              <a:t>ისე</a:t>
            </a:r>
            <a:r>
              <a:rPr lang="en-US" sz="1600" dirty="0"/>
              <a:t> </a:t>
            </a:r>
            <a:r>
              <a:rPr lang="en-US" sz="1600" dirty="0" err="1"/>
              <a:t>მეორადი</a:t>
            </a:r>
            <a:r>
              <a:rPr lang="en-US" sz="1600" dirty="0"/>
              <a:t> </a:t>
            </a:r>
            <a:r>
              <a:rPr lang="en-US" sz="1600" dirty="0" err="1"/>
              <a:t>უარყოფითი</a:t>
            </a:r>
            <a:r>
              <a:rPr lang="en-US" sz="1600" dirty="0"/>
              <a:t> </a:t>
            </a:r>
            <a:r>
              <a:rPr lang="en-US" sz="1600" dirty="0" err="1"/>
              <a:t>ზემოქმედება</a:t>
            </a:r>
            <a:r>
              <a:rPr lang="en-US" sz="1600" dirty="0"/>
              <a:t> </a:t>
            </a:r>
            <a:r>
              <a:rPr lang="en-US" sz="1600" dirty="0" err="1"/>
              <a:t>სახიფათო</a:t>
            </a:r>
            <a:r>
              <a:rPr lang="en-US" sz="1600" dirty="0"/>
              <a:t> </a:t>
            </a:r>
            <a:r>
              <a:rPr lang="en-US" sz="1600" dirty="0" err="1"/>
              <a:t>შედეგებით</a:t>
            </a:r>
            <a:r>
              <a:rPr lang="en-US" sz="1600" dirty="0"/>
              <a:t>.   </a:t>
            </a:r>
          </a:p>
          <a:p>
            <a:pPr algn="just"/>
            <a:r>
              <a:rPr lang="ka-GE" sz="1600" dirty="0"/>
              <a:t>საწარმოს ყავს შრომის უსაფრთხოების თანამშრომელი, სახიფათო უბნებზე გამოკრულია გამაფრთხილებელი და ამკრძალავი ნიშნები. თანამშრომლები აღჭურვილი არიან საჭირო ინდივიდუალური დაცვის </a:t>
            </a:r>
            <a:r>
              <a:rPr lang="ka-GE" sz="1600" dirty="0" smtClean="0"/>
              <a:t>საშუალებებით.</a:t>
            </a:r>
            <a:r>
              <a:rPr lang="ka-GE" sz="1600" dirty="0"/>
              <a:t> </a:t>
            </a:r>
            <a:r>
              <a:rPr lang="ka-GE" sz="1600" dirty="0" smtClean="0"/>
              <a:t>შედგენილია </a:t>
            </a:r>
            <a:r>
              <a:rPr lang="ka-GE" sz="1600" dirty="0"/>
              <a:t>სახანძრო უსაფრთხოებისა და ევაკუაციის </a:t>
            </a:r>
            <a:r>
              <a:rPr lang="ka-GE" sz="1600" dirty="0" smtClean="0"/>
              <a:t>გეგმა. </a:t>
            </a:r>
          </a:p>
          <a:p>
            <a:pPr algn="just"/>
            <a:r>
              <a:rPr lang="ka-GE" sz="1600" dirty="0" smtClean="0"/>
              <a:t>ზემოაღნიშნულის </a:t>
            </a:r>
            <a:r>
              <a:rPr lang="ka-GE" sz="1600" dirty="0"/>
              <a:t>გათვალისწინებით, ადამიანის, როგორც დასაქმებული პერსონალის, ისე მოსახლეობის ჯანმრთელობაზე უარყოფითი ზემოქმედების რისკი იქნება დაბალი. </a:t>
            </a:r>
            <a:endParaRPr lang="en-US" sz="1600" dirty="0"/>
          </a:p>
          <a:p>
            <a:pPr marR="0" lvl="1">
              <a:lnSpc>
                <a:spcPct val="115000"/>
              </a:lnSpc>
              <a:spcBef>
                <a:spcPts val="200"/>
              </a:spcBef>
              <a:spcAft>
                <a:spcPts val="0"/>
              </a:spcAft>
            </a:pPr>
            <a:endParaRPr lang="ka-GE" sz="1300" b="1" dirty="0">
              <a:solidFill>
                <a:srgbClr val="2E74B5"/>
              </a:solidFill>
              <a:effectLst/>
              <a:latin typeface="Calibri Light" panose="020F0302020204030204" pitchFamily="34" charset="0"/>
              <a:ea typeface="Times New Roman" panose="02020603050405020304" pitchFamily="18" charset="0"/>
              <a:cs typeface="Sylfaen" panose="010A0502050306030303" pitchFamily="18" charset="0"/>
            </a:endParaRPr>
          </a:p>
          <a:p>
            <a:pPr marR="0" lvl="1">
              <a:lnSpc>
                <a:spcPct val="115000"/>
              </a:lnSpc>
              <a:spcBef>
                <a:spcPts val="200"/>
              </a:spcBef>
              <a:spcAft>
                <a:spcPts val="0"/>
              </a:spcAft>
            </a:pPr>
            <a:endParaRPr lang="en-US" sz="1300" b="1" dirty="0">
              <a:solidFill>
                <a:srgbClr val="2E74B5"/>
              </a:solidFill>
              <a:effectLst/>
              <a:latin typeface="Calibri Light" panose="020F0302020204030204" pitchFamily="34" charset="0"/>
              <a:ea typeface="Times New Roman" panose="02020603050405020304" pitchFamily="18" charset="0"/>
              <a:cs typeface="Sylfaen" panose="010A0502050306030303" pitchFamily="18" charset="0"/>
            </a:endParaRPr>
          </a:p>
        </p:txBody>
      </p:sp>
    </p:spTree>
    <p:extLst>
      <p:ext uri="{BB962C8B-B14F-4D97-AF65-F5344CB8AC3E}">
        <p14:creationId xmlns:p14="http://schemas.microsoft.com/office/powerpoint/2010/main" val="2591236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wdDnDiag">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48960"/>
          </a:xfrm>
        </p:spPr>
        <p:txBody>
          <a:bodyPr>
            <a:normAutofit/>
          </a:bodyPr>
          <a:lstStyle/>
          <a:p>
            <a:r>
              <a:rPr lang="ka-GE" sz="3600" b="1" dirty="0" smtClean="0">
                <a:solidFill>
                  <a:schemeClr val="accent4"/>
                </a:solidFill>
              </a:rPr>
              <a:t>ზოგადი ინფორმაცია</a:t>
            </a:r>
            <a:endParaRPr lang="en-US" sz="3600" b="1" dirty="0">
              <a:solidFill>
                <a:schemeClr val="accent4"/>
              </a:solidFill>
            </a:endParaRPr>
          </a:p>
        </p:txBody>
      </p:sp>
      <p:sp>
        <p:nvSpPr>
          <p:cNvPr id="3" name="Content Placeholder 2"/>
          <p:cNvSpPr>
            <a:spLocks noGrp="1"/>
          </p:cNvSpPr>
          <p:nvPr>
            <p:ph idx="1"/>
          </p:nvPr>
        </p:nvSpPr>
        <p:spPr>
          <a:xfrm>
            <a:off x="870857" y="1631094"/>
            <a:ext cx="10598331" cy="4525866"/>
          </a:xfrm>
        </p:spPr>
        <p:txBody>
          <a:bodyPr>
            <a:normAutofit fontScale="70000" lnSpcReduction="20000"/>
          </a:bodyPr>
          <a:lstStyle/>
          <a:p>
            <a:pPr algn="just"/>
            <a:r>
              <a:rPr lang="ka-GE" b="1" dirty="0">
                <a:solidFill>
                  <a:schemeClr val="tx1"/>
                </a:solidFill>
              </a:rPr>
              <a:t>შპს „პოლიმერი“-ს (ს/კ  212820134), ქუთაისში, ახალგაზრდობის გამზ. N19-ში, ყოფილი სატრაქტორო ქარხნის ტერიტორიაზე 2004 წლიდან განთავსებული აქვს პლასტმასის ნაკეთობათა  საწარმო, რომელიც ნელდეულად იყენებს პლასტმასის ნარჩენების გადამუშავების შედეგად მიღებულ პოლიეთილენისა და პოლიპროპილენის გრანულებს და ე.წ. ჩიფსებს. </a:t>
            </a:r>
            <a:endParaRPr lang="en-US" b="1" dirty="0">
              <a:solidFill>
                <a:schemeClr val="tx1"/>
              </a:solidFill>
            </a:endParaRPr>
          </a:p>
          <a:p>
            <a:pPr algn="just"/>
            <a:r>
              <a:rPr lang="ka-GE" b="1" dirty="0">
                <a:solidFill>
                  <a:schemeClr val="tx1"/>
                </a:solidFill>
              </a:rPr>
              <a:t>საწარმოს ასევე დაგეგმილი აქვს პლასტმასის შესაფუთი მასალისაგან (მაღალი სიმჭიდროვის პოლიეთილენის ტომრები) აწარმოოს საწარმოსათვის საჭირო ნედლეული - პოლიეთილენის/პოლიპროპილენის გრანულები.</a:t>
            </a:r>
            <a:endParaRPr lang="en-US" b="1" dirty="0">
              <a:solidFill>
                <a:schemeClr val="tx1"/>
              </a:solidFill>
            </a:endParaRPr>
          </a:p>
          <a:p>
            <a:pPr algn="just"/>
            <a:r>
              <a:rPr lang="ka-GE" b="1" dirty="0" smtClean="0">
                <a:solidFill>
                  <a:schemeClr val="tx1"/>
                </a:solidFill>
              </a:rPr>
              <a:t>დაგეგმილი </a:t>
            </a:r>
            <a:r>
              <a:rPr lang="ka-GE" b="1" dirty="0">
                <a:solidFill>
                  <a:schemeClr val="tx1"/>
                </a:solidFill>
              </a:rPr>
              <a:t>საქმიანობა საქართველოს კანონის „გარემოსდაცვითი შეფასების კოდექსი“-ს </a:t>
            </a:r>
            <a:r>
              <a:rPr lang="en-US" b="1" dirty="0">
                <a:solidFill>
                  <a:schemeClr val="tx1"/>
                </a:solidFill>
              </a:rPr>
              <a:t> II  </a:t>
            </a:r>
            <a:r>
              <a:rPr lang="ka-GE" b="1" dirty="0">
                <a:solidFill>
                  <a:schemeClr val="tx1"/>
                </a:solidFill>
              </a:rPr>
              <a:t>დანართის  10.2. პუნქტიით გათვალისწინებული საქმიანობაა, იმავე კოდექსის მეშვიდე მუხლის შესაბამისად ექვემდებარება სკრინინგის პროცედურას</a:t>
            </a:r>
            <a:r>
              <a:rPr lang="ka-GE" b="1" dirty="0" smtClean="0">
                <a:solidFill>
                  <a:schemeClr val="tx1"/>
                </a:solidFill>
              </a:rPr>
              <a:t>. ამის </a:t>
            </a:r>
            <a:r>
              <a:rPr lang="ka-GE" b="1" dirty="0">
                <a:solidFill>
                  <a:schemeClr val="tx1"/>
                </a:solidFill>
              </a:rPr>
              <a:t>გათვალისწინებით    შემუშავებული იქნა სკრინინგის   განცხადება, რომელიც წარდგენილი იქნა სამინისტროში მიმდინარე წლის 08 სექტემბერს. </a:t>
            </a:r>
            <a:endParaRPr lang="en-US" b="1" dirty="0">
              <a:solidFill>
                <a:schemeClr val="tx1"/>
              </a:solidFill>
            </a:endParaRPr>
          </a:p>
          <a:p>
            <a:pPr algn="just"/>
            <a:r>
              <a:rPr lang="ka-GE" b="1" dirty="0">
                <a:solidFill>
                  <a:schemeClr val="tx1"/>
                </a:solidFill>
              </a:rPr>
              <a:t>საქართველოს გარემოს დაცვისა და სოფლის მეურნეობის მინისტრის 06/10/2020 წლის N2-890 ბრძანებით, მიღებული იქნა გადაწყვეტილება, რომ შპს „პოლიმერის“ პლასტმასის ნარჩენების გადამუშავებისა და პლასტმასის ნაკეთობების საწარმოს მოწყობა და ექსპლუატაცია დაექვემდებაროს  გარემოზე ზემოქმედებას, კომპანია ვალდებულია უზრუნველყოს სკოპინგის პროცედურის გავლა. </a:t>
            </a:r>
            <a:endParaRPr lang="en-US" b="1" dirty="0">
              <a:solidFill>
                <a:schemeClr val="tx1"/>
              </a:solidFill>
            </a:endParaRPr>
          </a:p>
          <a:p>
            <a:pPr algn="just"/>
            <a:r>
              <a:rPr lang="ka-GE" b="1" dirty="0">
                <a:solidFill>
                  <a:schemeClr val="tx1"/>
                </a:solidFill>
              </a:rPr>
              <a:t>ზემოაღნიშნულის გათვალისწინებით, გარემოსდაცვითი შეფასების კოდექსის მე-8 მუხლის შესაბამისად შემუშავებული იქნა სკოპინგის ანგარიში.</a:t>
            </a:r>
            <a:endParaRPr lang="en-US" b="1" dirty="0">
              <a:solidFill>
                <a:schemeClr val="tx1"/>
              </a:solidFill>
            </a:endParaRPr>
          </a:p>
          <a:p>
            <a:pPr algn="just"/>
            <a:endParaRPr lang="en-US" b="1" dirty="0"/>
          </a:p>
        </p:txBody>
      </p:sp>
    </p:spTree>
    <p:extLst>
      <p:ext uri="{BB962C8B-B14F-4D97-AF65-F5344CB8AC3E}">
        <p14:creationId xmlns:p14="http://schemas.microsoft.com/office/powerpoint/2010/main" val="699586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lgGrid">
          <a:fgClr>
            <a:srgbClr val="92D050"/>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892628" y="664250"/>
            <a:ext cx="10537372" cy="5130635"/>
          </a:xfrm>
          <a:prstGeom prst="rect">
            <a:avLst/>
          </a:prstGeom>
        </p:spPr>
        <p:txBody>
          <a:bodyPr wrap="square">
            <a:spAutoFit/>
          </a:bodyPr>
          <a:lstStyle/>
          <a:p>
            <a:pPr marR="0" lvl="1">
              <a:lnSpc>
                <a:spcPct val="115000"/>
              </a:lnSpc>
              <a:spcBef>
                <a:spcPts val="200"/>
              </a:spcBef>
              <a:spcAft>
                <a:spcPts val="0"/>
              </a:spcAft>
            </a:pPr>
            <a:r>
              <a:rPr lang="en-US" sz="1600" b="1" dirty="0" err="1">
                <a:solidFill>
                  <a:schemeClr val="accent2">
                    <a:lumMod val="75000"/>
                  </a:schemeClr>
                </a:solidFill>
                <a:latin typeface="Sylfaen" panose="010A0502050306030303" pitchFamily="18" charset="0"/>
                <a:ea typeface="Times New Roman" panose="02020603050405020304" pitchFamily="18" charset="0"/>
                <a:cs typeface="Sylfaen" panose="010A0502050306030303" pitchFamily="18" charset="0"/>
              </a:rPr>
              <a:t>კუმულაციური</a:t>
            </a:r>
            <a:r>
              <a:rPr lang="en-US" sz="1600" b="1" dirty="0">
                <a:solidFill>
                  <a:schemeClr val="accent2">
                    <a:lumMod val="75000"/>
                  </a:schemeClr>
                </a:solidFill>
                <a:latin typeface="Calibri Light" panose="020F0302020204030204" pitchFamily="34" charset="0"/>
                <a:ea typeface="Times New Roman" panose="02020603050405020304" pitchFamily="18" charset="0"/>
                <a:cs typeface="Sylfaen" panose="010A0502050306030303" pitchFamily="18" charset="0"/>
              </a:rPr>
              <a:t> </a:t>
            </a:r>
            <a:r>
              <a:rPr lang="en-US" sz="1600" b="1" dirty="0" err="1" smtClean="0">
                <a:solidFill>
                  <a:schemeClr val="accent2">
                    <a:lumMod val="75000"/>
                  </a:schemeClr>
                </a:solidFill>
                <a:latin typeface="Sylfaen" panose="010A0502050306030303" pitchFamily="18" charset="0"/>
                <a:ea typeface="Times New Roman" panose="02020603050405020304" pitchFamily="18" charset="0"/>
                <a:cs typeface="Sylfaen" panose="010A0502050306030303" pitchFamily="18" charset="0"/>
              </a:rPr>
              <a:t>ზემოქმედება</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1500" dirty="0" err="1">
                <a:latin typeface="Sylfaen" panose="010A0502050306030303" pitchFamily="18" charset="0"/>
                <a:ea typeface="Calibri" panose="020F0502020204030204" pitchFamily="34" charset="0"/>
                <a:cs typeface="Sylfaen" panose="010A0502050306030303" pitchFamily="18" charset="0"/>
              </a:rPr>
              <a:t>კუმულაციური</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ზემოქმედების</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შეფასების</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მთავარი</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მიზანია</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პროექტის</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განხორციელებით</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მოსალოდნელი</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ზემოქმედების</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ისეთი</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სახეების</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იდენტიფიცირება</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რომლებიც</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როგორც</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ცალკე</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აღებული</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არ</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იქნება</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მასშტაბური</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ხასიათის</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მაგრამ</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სხვა</a:t>
            </a:r>
            <a:r>
              <a:rPr lang="en-US" sz="1500" dirty="0">
                <a:latin typeface="Sylfaen" panose="010A0502050306030303" pitchFamily="18" charset="0"/>
                <a:ea typeface="Calibri" panose="020F0502020204030204" pitchFamily="34" charset="0"/>
                <a:cs typeface="Sylfaen" panose="010A0502050306030303" pitchFamily="18" charset="0"/>
              </a:rPr>
              <a:t> - </a:t>
            </a:r>
            <a:r>
              <a:rPr lang="en-US" sz="1500" dirty="0" err="1">
                <a:latin typeface="Sylfaen" panose="010A0502050306030303" pitchFamily="18" charset="0"/>
                <a:ea typeface="Calibri" panose="020F0502020204030204" pitchFamily="34" charset="0"/>
                <a:cs typeface="Sylfaen" panose="010A0502050306030303" pitchFamily="18" charset="0"/>
              </a:rPr>
              <a:t>არსებული</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მიმდინარე</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თუ</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პერსპექტიული</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პროექტების</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განხორციელებით</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მოსალოდნელ</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მსგავსი</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სახის</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ზემოქმედებასთან</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ერთად</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საგულისხმო</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უარყოფითი</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ან</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დადებითი</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შედეგების</a:t>
            </a:r>
            <a:r>
              <a:rPr lang="en-US" sz="1500" dirty="0">
                <a:latin typeface="Sylfaen" panose="010A0502050306030303" pitchFamily="18" charset="0"/>
                <a:ea typeface="Calibri" panose="020F0502020204030204" pitchFamily="34" charset="0"/>
                <a:cs typeface="Sylfaen" panose="010A0502050306030303" pitchFamily="18" charset="0"/>
              </a:rPr>
              <a:t> </a:t>
            </a:r>
            <a:r>
              <a:rPr lang="en-US" sz="1500" dirty="0" err="1">
                <a:latin typeface="Sylfaen" panose="010A0502050306030303" pitchFamily="18" charset="0"/>
                <a:ea typeface="Calibri" panose="020F0502020204030204" pitchFamily="34" charset="0"/>
                <a:cs typeface="Sylfaen" panose="010A0502050306030303" pitchFamily="18" charset="0"/>
              </a:rPr>
              <a:t>მომტანია</a:t>
            </a:r>
            <a:r>
              <a:rPr lang="en-US" sz="1500" dirty="0">
                <a:latin typeface="Sylfaen" panose="010A0502050306030303" pitchFamily="18" charset="0"/>
                <a:ea typeface="Calibri" panose="020F0502020204030204" pitchFamily="34" charset="0"/>
                <a:cs typeface="Sylfaen" panose="010A0502050306030303" pitchFamily="18" charset="0"/>
              </a:rPr>
              <a:t>. </a:t>
            </a:r>
            <a:endParaRPr lang="ka-GE" sz="1500" dirty="0" smtClean="0">
              <a:latin typeface="Sylfaen" panose="010A0502050306030303" pitchFamily="18" charset="0"/>
              <a:ea typeface="Calibri" panose="020F0502020204030204" pitchFamily="34" charset="0"/>
              <a:cs typeface="Sylfaen" panose="010A0502050306030303" pitchFamily="18" charset="0"/>
            </a:endParaRPr>
          </a:p>
          <a:p>
            <a:pPr algn="just"/>
            <a:r>
              <a:rPr lang="ka-GE" sz="1500" dirty="0"/>
              <a:t>ატმოსფერულ ჰაერში ჯამური ემისიების შესწავლის მიზნით, სკოპინგის ეტაპზე განხორციელდა განსახილველი საწარმოს მიმდებარედ, ყოფილი სატრაქტორო ქარხნის ტერიტორიაზე განთავსებული საწარმოების </a:t>
            </a:r>
            <a:r>
              <a:rPr lang="ka-GE" sz="1500" dirty="0" smtClean="0"/>
              <a:t>იდენტიფიცირება. გაირკვა</a:t>
            </a:r>
            <a:r>
              <a:rPr lang="ka-GE" sz="1500" dirty="0"/>
              <a:t>, რომ შპს „პოლიმერის“ </a:t>
            </a:r>
            <a:r>
              <a:rPr lang="ka-GE" sz="1500" dirty="0" smtClean="0"/>
              <a:t>საწარმოდან </a:t>
            </a:r>
            <a:r>
              <a:rPr lang="ka-GE" sz="1500" dirty="0"/>
              <a:t>175 მ-ით </a:t>
            </a:r>
            <a:r>
              <a:rPr lang="ka-GE" sz="1500" dirty="0" smtClean="0"/>
              <a:t>დაშორებით განთავსებულია  </a:t>
            </a:r>
            <a:r>
              <a:rPr lang="ka-GE" sz="1500" dirty="0"/>
              <a:t>ქვიშაპოლიმერული ნაკეთობების </a:t>
            </a:r>
            <a:r>
              <a:rPr lang="ka-GE" sz="1500" dirty="0" smtClean="0"/>
              <a:t>საწარმო. შესწავლის </a:t>
            </a:r>
            <a:r>
              <a:rPr lang="ka-GE" sz="1500" dirty="0"/>
              <a:t>შედეგად მიღებული ინფორმაციით, შპს „თორი“-ს ქვიშაპოლიმერული საწარმო ამ ატაპზე არ ფუნქციონირებს, ასევე არ აქვთ ინფორმაცია როდიდან გეგმავს საწარმო მუშაობის განახლებას და ქვიშაპოლიმერული ნაწარმის გამოშვებას.</a:t>
            </a:r>
            <a:r>
              <a:rPr lang="ka-GE" sz="1500" dirty="0" smtClean="0"/>
              <a:t> </a:t>
            </a:r>
            <a:r>
              <a:rPr lang="ka-GE" sz="1500" dirty="0"/>
              <a:t>ზემოაღნიშნულიდან გამომდინარე, ამჟამად საწარმოს ირგვლივ </a:t>
            </a:r>
            <a:r>
              <a:rPr lang="ka-GE" sz="1500" b="1" dirty="0"/>
              <a:t>ატმოსფერულ ჰაერში</a:t>
            </a:r>
            <a:r>
              <a:rPr lang="ka-GE" sz="1500" dirty="0"/>
              <a:t> ჯამური ეფექტის ემისიების წყაროები არ ფუნქციონირებს. შესაბამისად კუმულაციური ზემოქმედებას ადგილი არ ექნება. </a:t>
            </a:r>
            <a:endParaRPr lang="en-US" sz="1500" dirty="0"/>
          </a:p>
          <a:p>
            <a:pPr algn="just"/>
            <a:r>
              <a:rPr lang="ka-GE" sz="1500" dirty="0"/>
              <a:t>საწარმო არ ახდენს </a:t>
            </a:r>
            <a:r>
              <a:rPr lang="ka-GE" sz="1500" b="1" dirty="0"/>
              <a:t>ზედაპირული და მიწისქვეშა</a:t>
            </a:r>
            <a:r>
              <a:rPr lang="ka-GE" sz="1500" dirty="0"/>
              <a:t> წყალსარგებლობას (წყალაღება/წყალჩაშვება) ამდენად ვერ მოახდენს კუმულაციურ ეფექტს მეზობელ ობიექტებთან.</a:t>
            </a:r>
            <a:endParaRPr lang="en-US" sz="1500" dirty="0"/>
          </a:p>
          <a:p>
            <a:pPr algn="just"/>
            <a:r>
              <a:rPr lang="ka-GE" sz="1500" dirty="0"/>
              <a:t>განსახილველი საწარმო მთლიანად განთავსებულია კაპიტალურ, რკინაბეტონის კონსტრუქციებისა და პანელებისაგან აწყობილ შენობაში, რომლის კედლის სისქე მინიმუმ 20 სმ-ია, აღნიშნულის გამო საწარმოს ხმაური შენობის გარეთ არ ვრცელდება. იგივე ტიპის შენობებშია განთავსებული ყოფილი სატრაქტორო ქარხნის ტერიტორიაზე არსებული ობიექტები. ამასთან შესასვლელის მხრიდან ეზო შემოღობილია 2,5 მ-ის ბეტონის მასიური ღობით, რაც ასევე ასრულებს ხმაურჩამხშობი ბარიერის როლს. აღნიშნულის გათვალისწინებით ხმაურის კუმულაციური ეფექტს ადგილი არ ექნება.</a:t>
            </a:r>
            <a:endParaRPr lang="en-US" sz="1500" dirty="0"/>
          </a:p>
          <a:p>
            <a:endParaRPr lang="en-US" sz="2400" dirty="0"/>
          </a:p>
        </p:txBody>
      </p:sp>
    </p:spTree>
    <p:extLst>
      <p:ext uri="{BB962C8B-B14F-4D97-AF65-F5344CB8AC3E}">
        <p14:creationId xmlns:p14="http://schemas.microsoft.com/office/powerpoint/2010/main" val="2868180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wdUpDiag">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9471" y="560712"/>
            <a:ext cx="10842172" cy="1670180"/>
          </a:xfrm>
        </p:spPr>
        <p:txBody>
          <a:bodyPr>
            <a:normAutofit/>
          </a:bodyPr>
          <a:lstStyle/>
          <a:p>
            <a:pPr marL="742950" marR="0" lvl="1" indent="-285750">
              <a:lnSpc>
                <a:spcPct val="115000"/>
              </a:lnSpc>
              <a:spcBef>
                <a:spcPts val="200"/>
              </a:spcBef>
              <a:spcAft>
                <a:spcPts val="0"/>
              </a:spcAft>
            </a:pPr>
            <a:r>
              <a:rPr lang="ka-GE" sz="1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ზემოქმედების </a:t>
            </a:r>
            <a:r>
              <a:rPr lang="ka-GE" sz="1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შეჯამება</a:t>
            </a:r>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7472521"/>
              </p:ext>
            </p:extLst>
          </p:nvPr>
        </p:nvGraphicFramePr>
        <p:xfrm>
          <a:off x="1031033" y="1679510"/>
          <a:ext cx="9708502" cy="4432408"/>
        </p:xfrm>
        <a:graphic>
          <a:graphicData uri="http://schemas.openxmlformats.org/drawingml/2006/table">
            <a:tbl>
              <a:tblPr firstRow="1" bandRow="1">
                <a:tableStyleId>{5C22544A-7EE6-4342-B048-85BDC9FD1C3A}</a:tableStyleId>
              </a:tblPr>
              <a:tblGrid>
                <a:gridCol w="2326831"/>
                <a:gridCol w="3860746"/>
                <a:gridCol w="284758"/>
                <a:gridCol w="3236167"/>
              </a:tblGrid>
              <a:tr h="335902">
                <a:tc>
                  <a:txBody>
                    <a:bodyPr/>
                    <a:lstStyle/>
                    <a:p>
                      <a:pPr marL="0" marR="0" algn="ctr">
                        <a:lnSpc>
                          <a:spcPct val="115000"/>
                        </a:lnSpc>
                        <a:spcBef>
                          <a:spcPts val="0"/>
                        </a:spcBef>
                        <a:spcAft>
                          <a:spcPts val="100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1000" b="1" dirty="0" err="1">
                          <a:effectLst/>
                          <a:latin typeface="Sylfaen" panose="010A0502050306030303" pitchFamily="18" charset="0"/>
                          <a:ea typeface="Calibri" panose="020F0502020204030204" pitchFamily="34" charset="0"/>
                          <a:cs typeface="Sylfaen" panose="010A0502050306030303" pitchFamily="18" charset="0"/>
                        </a:rPr>
                        <a:t>გარემოს</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Sylfaen" panose="010A0502050306030303" pitchFamily="18" charset="0"/>
                        </a:rPr>
                        <a:t>კომპონენტები</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15000"/>
                        </a:lnSpc>
                        <a:spcBef>
                          <a:spcPts val="0"/>
                        </a:spcBef>
                        <a:spcAft>
                          <a:spcPts val="1000"/>
                        </a:spcAft>
                      </a:pPr>
                      <a:r>
                        <a:rPr lang="ka-GE" sz="1000" b="1" dirty="0">
                          <a:effectLst/>
                          <a:latin typeface="Sylfaen" panose="010A0502050306030303" pitchFamily="18" charset="0"/>
                          <a:ea typeface="Calibri" panose="020F0502020204030204" pitchFamily="34" charset="0"/>
                          <a:cs typeface="Sylfaen" panose="010A0502050306030303" pitchFamily="18" charset="0"/>
                        </a:rPr>
                        <a:t>ზემოქმედების</a:t>
                      </a:r>
                      <a:r>
                        <a:rPr lang="ka-GE" sz="1000" b="1" dirty="0">
                          <a:effectLst/>
                          <a:latin typeface="Calibri" panose="020F0502020204030204" pitchFamily="34" charset="0"/>
                          <a:ea typeface="Calibri" panose="020F0502020204030204" pitchFamily="34" charset="0"/>
                          <a:cs typeface="Times New Roman" panose="02020603050405020304" pitchFamily="18" charset="0"/>
                        </a:rPr>
                        <a:t> </a:t>
                      </a:r>
                      <a:r>
                        <a:rPr lang="ka-GE" sz="1000" b="1" dirty="0">
                          <a:effectLst/>
                          <a:latin typeface="Sylfaen" panose="010A0502050306030303" pitchFamily="18" charset="0"/>
                          <a:ea typeface="Calibri" panose="020F0502020204030204" pitchFamily="34" charset="0"/>
                          <a:cs typeface="Times New Roman" panose="02020603050405020304" pitchFamily="18" charset="0"/>
                        </a:rPr>
                        <a:t>ტიპი, </a:t>
                      </a:r>
                      <a:r>
                        <a:rPr lang="en-US" sz="1000" b="1" dirty="0" err="1">
                          <a:effectLst/>
                          <a:latin typeface="Sylfaen" panose="010A0502050306030303" pitchFamily="18" charset="0"/>
                          <a:ea typeface="Calibri" panose="020F0502020204030204" pitchFamily="34" charset="0"/>
                          <a:cs typeface="Sylfaen" panose="010A0502050306030303" pitchFamily="18" charset="0"/>
                        </a:rPr>
                        <a:t>მასშტაბ</a:t>
                      </a:r>
                      <a:r>
                        <a:rPr lang="ka-GE" sz="1000" b="1" dirty="0">
                          <a:effectLst/>
                          <a:latin typeface="Sylfaen" panose="010A0502050306030303" pitchFamily="18" charset="0"/>
                          <a:ea typeface="Calibri" panose="020F0502020204030204" pitchFamily="34" charset="0"/>
                          <a:cs typeface="Sylfaen" panose="010A0502050306030303" pitchFamily="18" charset="0"/>
                        </a:rPr>
                        <a:t>ი და ხარისხი</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lnSpc>
                          <a:spcPct val="115000"/>
                        </a:lnSpc>
                        <a:spcBef>
                          <a:spcPts val="0"/>
                        </a:spcBef>
                        <a:spcAft>
                          <a:spcPts val="10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18204">
                <a:tc>
                  <a:txBody>
                    <a:bodyPr/>
                    <a:lstStyle/>
                    <a:p>
                      <a:pPr marL="0" marR="0" algn="ctr">
                        <a:lnSpc>
                          <a:spcPct val="107000"/>
                        </a:lnSpc>
                        <a:spcBef>
                          <a:spcPts val="0"/>
                        </a:spcBef>
                        <a:spcAft>
                          <a:spcPts val="0"/>
                        </a:spcAft>
                      </a:pPr>
                      <a:r>
                        <a:rPr lang="ka-GE" sz="1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nSpc>
                          <a:spcPct val="107000"/>
                        </a:lnSpc>
                        <a:spcBef>
                          <a:spcPts val="0"/>
                        </a:spcBef>
                        <a:spcAft>
                          <a:spcPts val="0"/>
                        </a:spcAft>
                      </a:pPr>
                      <a:r>
                        <a:rPr lang="ka-GE" sz="1000" b="1" dirty="0">
                          <a:solidFill>
                            <a:srgbClr val="C00000"/>
                          </a:solidFill>
                          <a:effectLst/>
                          <a:latin typeface="Sylfaen" panose="010A0502050306030303" pitchFamily="18" charset="0"/>
                          <a:ea typeface="Calibri" panose="020F0502020204030204" pitchFamily="34" charset="0"/>
                          <a:cs typeface="Sylfaen" panose="010A0502050306030303" pitchFamily="18" charset="0"/>
                        </a:rPr>
                        <a:t>ბუნებრივი გარემო </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r>
              <a:tr h="318204">
                <a:tc>
                  <a:txBody>
                    <a:bodyPr/>
                    <a:lstStyle/>
                    <a:p>
                      <a:pPr marL="0" marR="0" algn="ctr">
                        <a:lnSpc>
                          <a:spcPct val="107000"/>
                        </a:lnSpc>
                        <a:spcBef>
                          <a:spcPts val="0"/>
                        </a:spcBef>
                        <a:spcAft>
                          <a:spcPts val="1000"/>
                        </a:spcAft>
                      </a:pPr>
                      <a:r>
                        <a:rPr lang="ka-GE" sz="1000">
                          <a:effectLst/>
                          <a:latin typeface="Sylfaen" panose="010A0502050306030303" pitchFamily="18" charset="0"/>
                          <a:ea typeface="Calibri" panose="020F0502020204030204" pitchFamily="34" charset="0"/>
                          <a:cs typeface="Times New Roman" panose="02020603050405020304" pitchFamily="18" charset="0"/>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nSpc>
                          <a:spcPct val="107000"/>
                        </a:lnSpc>
                        <a:spcBef>
                          <a:spcPts val="0"/>
                        </a:spcBef>
                        <a:spcAft>
                          <a:spcPts val="1000"/>
                        </a:spcAft>
                      </a:pPr>
                      <a:r>
                        <a:rPr lang="en-US" sz="1100" dirty="0" err="1">
                          <a:effectLst/>
                          <a:latin typeface="Sylfaen" panose="010A0502050306030303" pitchFamily="18" charset="0"/>
                          <a:ea typeface="Calibri" panose="020F0502020204030204" pitchFamily="34" charset="0"/>
                          <a:cs typeface="Sylfaen" panose="010A0502050306030303" pitchFamily="18" charset="0"/>
                        </a:rPr>
                        <a:t>ატმოსფერული</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Sylfaen" panose="010A0502050306030303" pitchFamily="18" charset="0"/>
                        </a:rPr>
                        <a:t>ჰაერი</a:t>
                      </a:r>
                      <a:r>
                        <a:rPr lang="en-US" sz="1100" dirty="0">
                          <a:effectLst/>
                          <a:latin typeface="Sylfaen" panose="010A0502050306030303" pitchFamily="18" charset="0"/>
                          <a:ea typeface="Calibri" panose="020F0502020204030204" pitchFamily="34" charset="0"/>
                          <a:cs typeface="Sylfaen" panose="010A0502050306030303"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nSpc>
                          <a:spcPct val="107000"/>
                        </a:lnSpc>
                        <a:spcBef>
                          <a:spcPts val="0"/>
                        </a:spcBef>
                        <a:spcAft>
                          <a:spcPts val="1000"/>
                        </a:spcAft>
                      </a:pPr>
                      <a:r>
                        <a:rPr lang="ka-GE" sz="1100" dirty="0" smtClean="0">
                          <a:effectLst/>
                          <a:latin typeface="Sylfaen" panose="010A0502050306030303" pitchFamily="18" charset="0"/>
                          <a:ea typeface="Calibri" panose="020F0502020204030204" pitchFamily="34" charset="0"/>
                          <a:cs typeface="Times New Roman" panose="02020603050405020304" pitchFamily="18" charset="0"/>
                        </a:rPr>
                        <a:t>დაბალი </a:t>
                      </a:r>
                      <a:r>
                        <a:rPr lang="ka-GE" sz="1100" dirty="0">
                          <a:effectLst/>
                          <a:latin typeface="Sylfaen" panose="010A0502050306030303" pitchFamily="18" charset="0"/>
                          <a:ea typeface="Calibri" panose="020F0502020204030204" pitchFamily="34" charset="0"/>
                          <a:cs typeface="Times New Roman" panose="02020603050405020304" pitchFamily="18" charset="0"/>
                        </a:rPr>
                        <a:t>უარყოფითი</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18204">
                <a:tc>
                  <a:txBody>
                    <a:bodyPr/>
                    <a:lstStyle/>
                    <a:p>
                      <a:pPr marL="0" marR="0" algn="ctr">
                        <a:lnSpc>
                          <a:spcPct val="107000"/>
                        </a:lnSpc>
                        <a:spcBef>
                          <a:spcPts val="0"/>
                        </a:spcBef>
                        <a:spcAft>
                          <a:spcPts val="1000"/>
                        </a:spcAft>
                      </a:pPr>
                      <a:r>
                        <a:rPr lang="ka-GE" sz="1000">
                          <a:effectLst/>
                          <a:latin typeface="Sylfaen" panose="010A0502050306030303" pitchFamily="18" charset="0"/>
                          <a:ea typeface="Calibri" panose="020F0502020204030204" pitchFamily="34" charset="0"/>
                          <a:cs typeface="Times New Roman" panose="02020603050405020304" pitchFamily="18" charset="0"/>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nSpc>
                          <a:spcPct val="107000"/>
                        </a:lnSpc>
                        <a:spcBef>
                          <a:spcPts val="0"/>
                        </a:spcBef>
                        <a:spcAft>
                          <a:spcPts val="1000"/>
                        </a:spcAft>
                      </a:pPr>
                      <a:r>
                        <a:rPr lang="ka-GE" sz="1100" dirty="0" smtClean="0">
                          <a:effectLst/>
                          <a:latin typeface="Sylfaen" panose="010A0502050306030303" pitchFamily="18" charset="0"/>
                          <a:ea typeface="Calibri" panose="020F0502020204030204" pitchFamily="34" charset="0"/>
                          <a:cs typeface="Sylfaen" panose="010A0502050306030303" pitchFamily="18" charset="0"/>
                        </a:rPr>
                        <a:t>ბუნებრივი ლანდშაფტები, </a:t>
                      </a:r>
                      <a:r>
                        <a:rPr lang="en-US" sz="1100" dirty="0" err="1" smtClean="0">
                          <a:effectLst/>
                          <a:latin typeface="Sylfaen" panose="010A0502050306030303" pitchFamily="18" charset="0"/>
                          <a:ea typeface="Calibri" panose="020F0502020204030204" pitchFamily="34" charset="0"/>
                          <a:cs typeface="Sylfaen" panose="010A0502050306030303" pitchFamily="18" charset="0"/>
                        </a:rPr>
                        <a:t>ფლორა</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Sylfaen" panose="010A0502050306030303" pitchFamily="18" charset="0"/>
                        </a:rPr>
                        <a:t>და</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Sylfaen" panose="010A0502050306030303" pitchFamily="18" charset="0"/>
                        </a:rPr>
                        <a:t>ფაუნა</a:t>
                      </a:r>
                      <a:r>
                        <a:rPr lang="en-US" sz="1100" dirty="0">
                          <a:effectLst/>
                          <a:latin typeface="Sylfaen" panose="010A0502050306030303" pitchFamily="18" charset="0"/>
                          <a:ea typeface="Calibri" panose="020F0502020204030204" pitchFamily="34" charset="0"/>
                          <a:cs typeface="Sylfaen" panose="010A0502050306030303"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nSpc>
                          <a:spcPct val="107000"/>
                        </a:lnSpc>
                        <a:spcBef>
                          <a:spcPts val="0"/>
                        </a:spcBef>
                        <a:spcAft>
                          <a:spcPts val="1000"/>
                        </a:spcAft>
                      </a:pPr>
                      <a:r>
                        <a:rPr lang="ka-GE" sz="1100">
                          <a:effectLst/>
                          <a:latin typeface="Sylfaen" panose="010A0502050306030303" pitchFamily="18" charset="0"/>
                          <a:ea typeface="Calibri" panose="020F0502020204030204" pitchFamily="34" charset="0"/>
                          <a:cs typeface="Times New Roman" panose="02020603050405020304" pitchFamily="18" charset="0"/>
                        </a:rPr>
                        <a:t>არაა მოსალოდნელი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18204">
                <a:tc>
                  <a:txBody>
                    <a:bodyPr/>
                    <a:lstStyle/>
                    <a:p>
                      <a:pPr marL="0" marR="0" algn="ctr">
                        <a:lnSpc>
                          <a:spcPct val="107000"/>
                        </a:lnSpc>
                        <a:spcBef>
                          <a:spcPts val="0"/>
                        </a:spcBef>
                        <a:spcAft>
                          <a:spcPts val="1000"/>
                        </a:spcAft>
                      </a:pPr>
                      <a:r>
                        <a:rPr lang="ka-GE" sz="1000">
                          <a:effectLst/>
                          <a:latin typeface="Sylfaen" panose="010A0502050306030303" pitchFamily="18" charset="0"/>
                          <a:ea typeface="Calibri" panose="020F0502020204030204" pitchFamily="34" charset="0"/>
                          <a:cs typeface="Times New Roman" panose="02020603050405020304" pitchFamily="18" charset="0"/>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nSpc>
                          <a:spcPct val="107000"/>
                        </a:lnSpc>
                        <a:spcBef>
                          <a:spcPts val="0"/>
                        </a:spcBef>
                        <a:spcAft>
                          <a:spcPts val="1000"/>
                        </a:spcAft>
                      </a:pPr>
                      <a:r>
                        <a:rPr lang="en-US" sz="1100" dirty="0" err="1">
                          <a:effectLst/>
                          <a:latin typeface="Sylfaen" panose="010A0502050306030303" pitchFamily="18" charset="0"/>
                          <a:ea typeface="Calibri" panose="020F0502020204030204" pitchFamily="34" charset="0"/>
                          <a:cs typeface="Sylfaen" panose="010A0502050306030303" pitchFamily="18" charset="0"/>
                        </a:rPr>
                        <a:t>ნიადაგი</a:t>
                      </a:r>
                      <a:r>
                        <a:rPr lang="ka-GE" sz="1100" dirty="0">
                          <a:effectLst/>
                          <a:latin typeface="Sylfaen" panose="010A0502050306030303" pitchFamily="18" charset="0"/>
                          <a:ea typeface="Calibri" panose="020F0502020204030204" pitchFamily="34" charset="0"/>
                          <a:cs typeface="Sylfaen" panose="010A0502050306030303"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nSpc>
                          <a:spcPct val="107000"/>
                        </a:lnSpc>
                        <a:spcBef>
                          <a:spcPts val="0"/>
                        </a:spcBef>
                        <a:spcAft>
                          <a:spcPts val="1000"/>
                        </a:spcAft>
                      </a:pPr>
                      <a:r>
                        <a:rPr lang="ka-GE" sz="1100" dirty="0">
                          <a:effectLst/>
                          <a:latin typeface="Sylfaen" panose="010A0502050306030303" pitchFamily="18" charset="0"/>
                          <a:ea typeface="Calibri" panose="020F0502020204030204" pitchFamily="34" charset="0"/>
                          <a:cs typeface="Times New Roman" panose="02020603050405020304" pitchFamily="18" charset="0"/>
                        </a:rPr>
                        <a:t> არაა მოსალოდნელი</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18204">
                <a:tc>
                  <a:txBody>
                    <a:bodyPr/>
                    <a:lstStyle/>
                    <a:p>
                      <a:pPr marL="0" marR="0" algn="ctr">
                        <a:lnSpc>
                          <a:spcPct val="107000"/>
                        </a:lnSpc>
                        <a:spcBef>
                          <a:spcPts val="0"/>
                        </a:spcBef>
                        <a:spcAft>
                          <a:spcPts val="1000"/>
                        </a:spcAft>
                      </a:pPr>
                      <a:r>
                        <a:rPr lang="ka-GE" sz="1000">
                          <a:effectLst/>
                          <a:latin typeface="Sylfaen" panose="010A0502050306030303" pitchFamily="18" charset="0"/>
                          <a:ea typeface="Calibri" panose="020F0502020204030204" pitchFamily="34" charset="0"/>
                          <a:cs typeface="Times New Roman" panose="02020603050405020304" pitchFamily="18" charset="0"/>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nSpc>
                          <a:spcPct val="107000"/>
                        </a:lnSpc>
                        <a:spcBef>
                          <a:spcPts val="0"/>
                        </a:spcBef>
                        <a:spcAft>
                          <a:spcPts val="1000"/>
                        </a:spcAft>
                      </a:pPr>
                      <a:r>
                        <a:rPr lang="ka-GE" sz="1100" dirty="0" smtClean="0">
                          <a:effectLst/>
                          <a:latin typeface="Sylfaen" panose="010A0502050306030303" pitchFamily="18" charset="0"/>
                          <a:ea typeface="Calibri" panose="020F0502020204030204" pitchFamily="34" charset="0"/>
                          <a:cs typeface="Sylfaen" panose="010A0502050306030303" pitchFamily="18" charset="0"/>
                        </a:rPr>
                        <a:t>წყლის რესურსები</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nSpc>
                          <a:spcPct val="107000"/>
                        </a:lnSpc>
                        <a:spcBef>
                          <a:spcPts val="0"/>
                        </a:spcBef>
                        <a:spcAft>
                          <a:spcPts val="1000"/>
                        </a:spcAft>
                      </a:pPr>
                      <a:r>
                        <a:rPr lang="ka-GE" sz="1100" dirty="0" smtClean="0">
                          <a:effectLst/>
                          <a:latin typeface="+mn-lt"/>
                          <a:ea typeface="Calibri" panose="020F0502020204030204" pitchFamily="34" charset="0"/>
                          <a:cs typeface="Times New Roman" panose="02020603050405020304" pitchFamily="18" charset="0"/>
                        </a:rPr>
                        <a:t>არაა მოსალოდნელი</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18204">
                <a:tc>
                  <a:txBody>
                    <a:bodyPr/>
                    <a:lstStyle/>
                    <a:p>
                      <a:pPr marL="0" marR="0" algn="ctr">
                        <a:lnSpc>
                          <a:spcPct val="107000"/>
                        </a:lnSpc>
                        <a:spcBef>
                          <a:spcPts val="0"/>
                        </a:spcBef>
                        <a:spcAft>
                          <a:spcPts val="1000"/>
                        </a:spcAft>
                      </a:pPr>
                      <a:r>
                        <a:rPr lang="ka-GE" sz="1000">
                          <a:effectLst/>
                          <a:latin typeface="Sylfaen" panose="010A0502050306030303" pitchFamily="18" charset="0"/>
                          <a:ea typeface="Calibri" panose="020F0502020204030204" pitchFamily="34" charset="0"/>
                          <a:cs typeface="Times New Roman" panose="02020603050405020304" pitchFamily="18" charset="0"/>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nSpc>
                          <a:spcPct val="107000"/>
                        </a:lnSpc>
                        <a:spcBef>
                          <a:spcPts val="0"/>
                        </a:spcBef>
                        <a:spcAft>
                          <a:spcPts val="1000"/>
                        </a:spcAft>
                      </a:pPr>
                      <a:r>
                        <a:rPr lang="ka-GE" sz="1100" dirty="0" smtClean="0">
                          <a:effectLst/>
                          <a:latin typeface="Calibri" panose="020F0502020204030204" pitchFamily="34" charset="0"/>
                          <a:ea typeface="Calibri" panose="020F0502020204030204" pitchFamily="34" charset="0"/>
                          <a:cs typeface="Times New Roman" panose="02020603050405020304" pitchFamily="18" charset="0"/>
                        </a:rPr>
                        <a:t>ნარჩენებით</a:t>
                      </a:r>
                      <a:r>
                        <a:rPr lang="ka-GE" sz="1100" baseline="0" dirty="0" smtClean="0">
                          <a:effectLst/>
                          <a:latin typeface="Calibri" panose="020F0502020204030204" pitchFamily="34" charset="0"/>
                          <a:ea typeface="Calibri" panose="020F0502020204030204" pitchFamily="34" charset="0"/>
                          <a:cs typeface="Times New Roman" panose="02020603050405020304" pitchFamily="18" charset="0"/>
                        </a:rPr>
                        <a:t> გარემოს დაბინძურება</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dirty="0"/>
                    </a:p>
                  </a:txBody>
                  <a:tcPr/>
                </a:tc>
                <a:tc>
                  <a:txBody>
                    <a:bodyPr/>
                    <a:lstStyle/>
                    <a:p>
                      <a:pPr marL="0" marR="0">
                        <a:lnSpc>
                          <a:spcPct val="115000"/>
                        </a:lnSpc>
                        <a:spcBef>
                          <a:spcPts val="0"/>
                        </a:spcBef>
                        <a:spcAft>
                          <a:spcPts val="1000"/>
                        </a:spcAft>
                      </a:pPr>
                      <a:r>
                        <a:rPr lang="en-US" sz="1100">
                          <a:effectLst/>
                          <a:latin typeface="Sylfaen" panose="010A0502050306030303" pitchFamily="18" charset="0"/>
                          <a:ea typeface="Calibri" panose="020F0502020204030204" pitchFamily="34" charset="0"/>
                          <a:cs typeface="Sylfaen" panose="010A0502050306030303" pitchFamily="18" charset="0"/>
                        </a:rPr>
                        <a:t>არაა</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a:effectLst/>
                          <a:latin typeface="Sylfaen" panose="010A0502050306030303" pitchFamily="18" charset="0"/>
                          <a:ea typeface="Calibri" panose="020F0502020204030204" pitchFamily="34" charset="0"/>
                          <a:cs typeface="Sylfaen" panose="010A0502050306030303" pitchFamily="18" charset="0"/>
                        </a:rPr>
                        <a:t>მოსალოდნელი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204">
                <a:tc>
                  <a:txBody>
                    <a:bodyPr/>
                    <a:lstStyle/>
                    <a:p>
                      <a:pPr marL="0" marR="0" algn="ctr">
                        <a:lnSpc>
                          <a:spcPct val="107000"/>
                        </a:lnSpc>
                        <a:spcBef>
                          <a:spcPts val="0"/>
                        </a:spcBef>
                        <a:spcAft>
                          <a:spcPts val="1000"/>
                        </a:spcAft>
                      </a:pPr>
                      <a:r>
                        <a:rPr lang="ka-GE" sz="1000">
                          <a:effectLst/>
                          <a:latin typeface="Sylfaen" panose="010A0502050306030303" pitchFamily="18" charset="0"/>
                          <a:ea typeface="Calibri" panose="020F0502020204030204" pitchFamily="34" charset="0"/>
                          <a:cs typeface="Times New Roman" panose="02020603050405020304" pitchFamily="18" charset="0"/>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nSpc>
                          <a:spcPct val="107000"/>
                        </a:lnSpc>
                        <a:spcBef>
                          <a:spcPts val="0"/>
                        </a:spcBef>
                        <a:spcAft>
                          <a:spcPts val="1000"/>
                        </a:spcAft>
                      </a:pPr>
                      <a:r>
                        <a:rPr lang="ka-GE" sz="1100" dirty="0">
                          <a:effectLst/>
                          <a:latin typeface="Sylfaen" panose="010A0502050306030303" pitchFamily="18" charset="0"/>
                          <a:ea typeface="Calibri" panose="020F0502020204030204" pitchFamily="34" charset="0"/>
                          <a:cs typeface="Times New Roman" panose="02020603050405020304" pitchFamily="18" charset="0"/>
                        </a:rPr>
                        <a:t>ზემოქმედება კულტურული მემკვიდრეობის ძეგლებზე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nSpc>
                          <a:spcPct val="115000"/>
                        </a:lnSpc>
                        <a:spcBef>
                          <a:spcPts val="0"/>
                        </a:spcBef>
                        <a:spcAft>
                          <a:spcPts val="1000"/>
                        </a:spcAft>
                      </a:pPr>
                      <a:r>
                        <a:rPr lang="en-US" sz="1100" dirty="0" err="1">
                          <a:effectLst/>
                          <a:latin typeface="Sylfaen" panose="010A0502050306030303" pitchFamily="18" charset="0"/>
                          <a:ea typeface="Calibri" panose="020F0502020204030204" pitchFamily="34" charset="0"/>
                          <a:cs typeface="Sylfaen" panose="010A0502050306030303" pitchFamily="18" charset="0"/>
                        </a:rPr>
                        <a:t>არაა</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Sylfaen" panose="010A0502050306030303" pitchFamily="18" charset="0"/>
                        </a:rPr>
                        <a:t>მოსალოდნელი</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204">
                <a:tc>
                  <a:txBody>
                    <a:bodyPr/>
                    <a:lstStyle/>
                    <a:p>
                      <a:pPr marL="0" marR="0" algn="ctr">
                        <a:lnSpc>
                          <a:spcPct val="107000"/>
                        </a:lnSpc>
                        <a:spcBef>
                          <a:spcPts val="0"/>
                        </a:spcBef>
                        <a:spcAft>
                          <a:spcPts val="1000"/>
                        </a:spcAft>
                      </a:pPr>
                      <a:r>
                        <a:rPr lang="ka-GE" sz="1000">
                          <a:effectLst/>
                          <a:latin typeface="Sylfaen" panose="010A0502050306030303" pitchFamily="18" charset="0"/>
                          <a:ea typeface="Calibri" panose="020F0502020204030204" pitchFamily="34" charset="0"/>
                          <a:cs typeface="Times New Roman" panose="02020603050405020304" pitchFamily="18" charset="0"/>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r>
                        <a:rPr lang="ka-GE" sz="1100" dirty="0" smtClean="0"/>
                        <a:t>სატრანსპორტო ნაკადები</a:t>
                      </a:r>
                      <a:endParaRPr lang="en-US" sz="1100" dirty="0"/>
                    </a:p>
                  </a:txBody>
                  <a:tcPr marL="68580" marR="68580" marT="0" marB="0" anchor="ctr"/>
                </a:tc>
                <a:tc hMerge="1">
                  <a:txBody>
                    <a:bodyPr/>
                    <a:lstStyle/>
                    <a:p>
                      <a:endParaRPr lang="en-US"/>
                    </a:p>
                  </a:txBody>
                  <a:tcPr/>
                </a:tc>
                <a:tc>
                  <a:txBody>
                    <a:bodyPr/>
                    <a:lstStyle/>
                    <a:p>
                      <a:r>
                        <a:rPr lang="ka-GE" sz="1100" dirty="0" smtClean="0"/>
                        <a:t>უნმიშვნელო უარყოფითი</a:t>
                      </a:r>
                      <a:endParaRPr lang="en-US" sz="1100" dirty="0"/>
                    </a:p>
                  </a:txBody>
                  <a:tcPr marL="68580" marR="68580" marT="0" marB="0"/>
                </a:tc>
              </a:tr>
              <a:tr h="318204">
                <a:tc>
                  <a:txBody>
                    <a:bodyPr/>
                    <a:lstStyle/>
                    <a:p>
                      <a:pPr marL="0" marR="0" algn="ctr">
                        <a:lnSpc>
                          <a:spcPct val="107000"/>
                        </a:lnSpc>
                        <a:spcBef>
                          <a:spcPts val="0"/>
                        </a:spcBef>
                        <a:spcAft>
                          <a:spcPts val="1000"/>
                        </a:spcAft>
                      </a:pPr>
                      <a:r>
                        <a:rPr lang="ka-GE" sz="1000" dirty="0">
                          <a:effectLst/>
                          <a:latin typeface="Sylfaen" panose="010A0502050306030303" pitchFamily="18" charset="0"/>
                          <a:ea typeface="Calibri" panose="020F0502020204030204" pitchFamily="34" charset="0"/>
                          <a:cs typeface="Times New Roman" panose="02020603050405020304" pitchFamily="18" charset="0"/>
                        </a:rPr>
                        <a:t>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r>
                        <a:rPr lang="ka-GE" sz="1100" dirty="0" smtClean="0"/>
                        <a:t>კუმულაციური ზემოქმედება</a:t>
                      </a:r>
                      <a:endParaRPr lang="en-US" sz="1100" dirty="0"/>
                    </a:p>
                  </a:txBody>
                  <a:tcPr marL="68580" marR="68580" marT="0" marB="0" anchor="ctr"/>
                </a:tc>
                <a:tc h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err="1" smtClean="0">
                          <a:effectLst/>
                          <a:latin typeface="Sylfaen" panose="010A0502050306030303" pitchFamily="18" charset="0"/>
                          <a:ea typeface="Calibri" panose="020F0502020204030204" pitchFamily="34" charset="0"/>
                          <a:cs typeface="Sylfaen" panose="010A0502050306030303" pitchFamily="18" charset="0"/>
                        </a:rPr>
                        <a:t>არაა</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Sylfaen" panose="010A0502050306030303" pitchFamily="18" charset="0"/>
                          <a:ea typeface="Calibri" panose="020F0502020204030204" pitchFamily="34" charset="0"/>
                          <a:cs typeface="Sylfaen" panose="010A0502050306030303" pitchFamily="18" charset="0"/>
                        </a:rPr>
                        <a:t>მოსალოდნელი</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p>
                  </a:txBody>
                  <a:tcPr marL="68580" marR="68580" marT="0" marB="0"/>
                </a:tc>
              </a:tr>
              <a:tr h="277474">
                <a:tc>
                  <a:txBody>
                    <a:bodyPr/>
                    <a:lstStyle/>
                    <a:p>
                      <a:pPr marL="0" marR="0" algn="ctr">
                        <a:lnSpc>
                          <a:spcPct val="107000"/>
                        </a:lnSpc>
                        <a:spcBef>
                          <a:spcPts val="0"/>
                        </a:spcBef>
                        <a:spcAft>
                          <a:spcPts val="1000"/>
                        </a:spcAft>
                      </a:pPr>
                      <a:r>
                        <a:rPr lang="en-US" sz="1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nSpc>
                          <a:spcPct val="107000"/>
                        </a:lnSpc>
                        <a:spcBef>
                          <a:spcPts val="0"/>
                        </a:spcBef>
                        <a:spcAft>
                          <a:spcPts val="1000"/>
                        </a:spcAft>
                      </a:pPr>
                      <a:r>
                        <a:rPr lang="en-US" sz="1000" b="1" dirty="0" err="1">
                          <a:solidFill>
                            <a:srgbClr val="C00000"/>
                          </a:solidFill>
                          <a:effectLst/>
                          <a:latin typeface="Sylfaen" panose="010A0502050306030303" pitchFamily="18" charset="0"/>
                          <a:ea typeface="Calibri" panose="020F0502020204030204" pitchFamily="34" charset="0"/>
                          <a:cs typeface="Sylfaen" panose="010A0502050306030303" pitchFamily="18" charset="0"/>
                        </a:rPr>
                        <a:t>სოციალურ</a:t>
                      </a:r>
                      <a:r>
                        <a:rPr lang="en-US" sz="1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000" b="1" dirty="0" err="1">
                          <a:solidFill>
                            <a:srgbClr val="C00000"/>
                          </a:solidFill>
                          <a:effectLst/>
                          <a:latin typeface="Sylfaen" panose="010A0502050306030303" pitchFamily="18" charset="0"/>
                          <a:ea typeface="Calibri" panose="020F0502020204030204" pitchFamily="34" charset="0"/>
                          <a:cs typeface="Sylfaen" panose="010A0502050306030303" pitchFamily="18" charset="0"/>
                        </a:rPr>
                        <a:t>ეკონომიკურ</a:t>
                      </a:r>
                      <a:r>
                        <a:rPr lang="ka-GE" sz="1000" b="1" dirty="0">
                          <a:solidFill>
                            <a:srgbClr val="C00000"/>
                          </a:solidFill>
                          <a:effectLst/>
                          <a:latin typeface="Sylfaen" panose="010A0502050306030303" pitchFamily="18" charset="0"/>
                          <a:ea typeface="Calibri" panose="020F0502020204030204" pitchFamily="34" charset="0"/>
                          <a:cs typeface="Sylfaen" panose="010A0502050306030303" pitchFamily="18" charset="0"/>
                        </a:rPr>
                        <a:t>ი</a:t>
                      </a:r>
                      <a:r>
                        <a:rPr lang="ka-GE" sz="1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1" dirty="0" err="1">
                          <a:solidFill>
                            <a:srgbClr val="C00000"/>
                          </a:solidFill>
                          <a:effectLst/>
                          <a:latin typeface="Sylfaen" panose="010A0502050306030303" pitchFamily="18" charset="0"/>
                          <a:ea typeface="Calibri" panose="020F0502020204030204" pitchFamily="34" charset="0"/>
                          <a:cs typeface="Sylfaen" panose="010A0502050306030303" pitchFamily="18" charset="0"/>
                        </a:rPr>
                        <a:t>გარემო</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r>
              <a:tr h="318204">
                <a:tc>
                  <a:txBody>
                    <a:bodyPr/>
                    <a:lstStyle/>
                    <a:p>
                      <a:pPr marL="0" marR="0" algn="ctr">
                        <a:lnSpc>
                          <a:spcPct val="107000"/>
                        </a:lnSpc>
                        <a:spcBef>
                          <a:spcPts val="0"/>
                        </a:spcBef>
                        <a:spcAft>
                          <a:spcPts val="1000"/>
                        </a:spcAft>
                      </a:pPr>
                      <a:r>
                        <a:rPr lang="ka-GE" sz="1000">
                          <a:effectLst/>
                          <a:latin typeface="Sylfaen" panose="010A0502050306030303" pitchFamily="18" charset="0"/>
                          <a:ea typeface="Calibri" panose="020F0502020204030204" pitchFamily="34" charset="0"/>
                          <a:cs typeface="Times New Roman" panose="02020603050405020304" pitchFamily="18" charset="0"/>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nSpc>
                          <a:spcPct val="107000"/>
                        </a:lnSpc>
                        <a:spcBef>
                          <a:spcPts val="0"/>
                        </a:spcBef>
                        <a:spcAft>
                          <a:spcPts val="1000"/>
                        </a:spcAft>
                      </a:pPr>
                      <a:r>
                        <a:rPr lang="en-US" sz="1100" dirty="0" err="1">
                          <a:effectLst/>
                          <a:latin typeface="Sylfaen" panose="010A0502050306030303" pitchFamily="18" charset="0"/>
                          <a:ea typeface="Calibri" panose="020F0502020204030204" pitchFamily="34" charset="0"/>
                          <a:cs typeface="Sylfaen" panose="010A0502050306030303" pitchFamily="18" charset="0"/>
                        </a:rPr>
                        <a:t>ადამიანების</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Sylfaen" panose="010A0502050306030303" pitchFamily="18" charset="0"/>
                        </a:rPr>
                        <a:t>ჯანმრთელობა</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Sylfaen" panose="010A0502050306030303" pitchFamily="18" charset="0"/>
                        </a:rPr>
                        <a:t>და</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Sylfaen" panose="010A0502050306030303" pitchFamily="18" charset="0"/>
                        </a:rPr>
                        <a:t>უსაფრთხოება</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nSpc>
                          <a:spcPct val="107000"/>
                        </a:lnSpc>
                        <a:spcBef>
                          <a:spcPts val="0"/>
                        </a:spcBef>
                        <a:spcAft>
                          <a:spcPts val="1000"/>
                        </a:spcAft>
                      </a:pPr>
                      <a:r>
                        <a:rPr lang="ka-GE" sz="1100" dirty="0" smtClean="0">
                          <a:effectLst/>
                          <a:latin typeface="Sylfaen" panose="010A0502050306030303" pitchFamily="18" charset="0"/>
                          <a:ea typeface="Calibri" panose="020F0502020204030204" pitchFamily="34" charset="0"/>
                          <a:cs typeface="Times New Roman" panose="02020603050405020304" pitchFamily="18" charset="0"/>
                        </a:rPr>
                        <a:t>დაბალი </a:t>
                      </a:r>
                      <a:r>
                        <a:rPr lang="ka-GE" sz="1100" dirty="0">
                          <a:effectLst/>
                          <a:latin typeface="Sylfaen" panose="010A0502050306030303" pitchFamily="18" charset="0"/>
                          <a:ea typeface="Calibri" panose="020F0502020204030204" pitchFamily="34" charset="0"/>
                          <a:cs typeface="Times New Roman" panose="02020603050405020304" pitchFamily="18" charset="0"/>
                        </a:rPr>
                        <a:t>უარყოფითი</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1712">
                <a:tc>
                  <a:txBody>
                    <a:bodyPr/>
                    <a:lstStyle/>
                    <a:p>
                      <a:pPr marL="0" marR="0" algn="ctr">
                        <a:lnSpc>
                          <a:spcPct val="107000"/>
                        </a:lnSpc>
                        <a:spcBef>
                          <a:spcPts val="0"/>
                        </a:spcBef>
                        <a:spcAft>
                          <a:spcPts val="1000"/>
                        </a:spcAft>
                      </a:pPr>
                      <a:r>
                        <a:rPr lang="ka-GE" sz="1000">
                          <a:effectLst/>
                          <a:latin typeface="Sylfaen" panose="010A0502050306030303" pitchFamily="18" charset="0"/>
                          <a:ea typeface="Calibri" panose="020F0502020204030204" pitchFamily="34" charset="0"/>
                          <a:cs typeface="Times New Roman" panose="02020603050405020304" pitchFamily="18" charset="0"/>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nSpc>
                          <a:spcPct val="107000"/>
                        </a:lnSpc>
                        <a:spcBef>
                          <a:spcPts val="0"/>
                        </a:spcBef>
                        <a:spcAft>
                          <a:spcPts val="1000"/>
                        </a:spcAft>
                      </a:pPr>
                      <a:r>
                        <a:rPr lang="en-US" sz="1100" dirty="0" err="1">
                          <a:effectLst/>
                          <a:latin typeface="Sylfaen" panose="010A0502050306030303" pitchFamily="18" charset="0"/>
                          <a:ea typeface="Calibri" panose="020F0502020204030204" pitchFamily="34" charset="0"/>
                          <a:cs typeface="Sylfaen" panose="010A0502050306030303" pitchFamily="18" charset="0"/>
                        </a:rPr>
                        <a:t>ადამიანების</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Sylfaen" panose="010A0502050306030303" pitchFamily="18" charset="0"/>
                        </a:rPr>
                        <a:t>დასაქმება</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nSpc>
                          <a:spcPct val="107000"/>
                        </a:lnSpc>
                        <a:spcBef>
                          <a:spcPts val="0"/>
                        </a:spcBef>
                        <a:spcAft>
                          <a:spcPts val="1000"/>
                        </a:spcAft>
                      </a:pPr>
                      <a:r>
                        <a:rPr lang="ka-GE" sz="1100" dirty="0" smtClean="0">
                          <a:effectLst/>
                          <a:latin typeface="Sylfaen" panose="010A0502050306030303" pitchFamily="18" charset="0"/>
                          <a:ea typeface="Calibri" panose="020F0502020204030204" pitchFamily="34" charset="0"/>
                          <a:cs typeface="Times New Roman" panose="02020603050405020304" pitchFamily="18" charset="0"/>
                        </a:rPr>
                        <a:t> </a:t>
                      </a:r>
                      <a:r>
                        <a:rPr lang="ka-GE" sz="1100" dirty="0">
                          <a:effectLst/>
                          <a:latin typeface="Sylfaen" panose="010A0502050306030303" pitchFamily="18" charset="0"/>
                          <a:ea typeface="Calibri" panose="020F0502020204030204" pitchFamily="34" charset="0"/>
                          <a:cs typeface="Times New Roman" panose="02020603050405020304" pitchFamily="18" charset="0"/>
                        </a:rPr>
                        <a:t>დადებითი</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18204">
                <a:tc>
                  <a:txBody>
                    <a:bodyPr/>
                    <a:lstStyle/>
                    <a:p>
                      <a:pPr marL="0" marR="0" algn="ctr">
                        <a:lnSpc>
                          <a:spcPct val="107000"/>
                        </a:lnSpc>
                        <a:spcBef>
                          <a:spcPts val="0"/>
                        </a:spcBef>
                        <a:spcAft>
                          <a:spcPts val="1000"/>
                        </a:spcAft>
                      </a:pPr>
                      <a:r>
                        <a:rPr lang="ka-GE" sz="1000" dirty="0">
                          <a:effectLst/>
                          <a:latin typeface="Sylfaen" panose="010A0502050306030303" pitchFamily="18" charset="0"/>
                          <a:ea typeface="Calibri" panose="020F0502020204030204" pitchFamily="34" charset="0"/>
                          <a:cs typeface="Times New Roman" panose="02020603050405020304" pitchFamily="18" charset="0"/>
                        </a:rPr>
                        <a:t>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nSpc>
                          <a:spcPct val="107000"/>
                        </a:lnSpc>
                        <a:spcBef>
                          <a:spcPts val="0"/>
                        </a:spcBef>
                        <a:spcAft>
                          <a:spcPts val="1000"/>
                        </a:spcAft>
                      </a:pPr>
                      <a:r>
                        <a:rPr lang="en-US" sz="1100" dirty="0" err="1">
                          <a:effectLst/>
                          <a:latin typeface="Sylfaen" panose="010A0502050306030303" pitchFamily="18" charset="0"/>
                          <a:ea typeface="Calibri" panose="020F0502020204030204" pitchFamily="34" charset="0"/>
                          <a:cs typeface="Sylfaen" panose="010A0502050306030303" pitchFamily="18" charset="0"/>
                        </a:rPr>
                        <a:t>ეკონომიკური</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Sylfaen" panose="010A0502050306030303" pitchFamily="18" charset="0"/>
                        </a:rPr>
                        <a:t>მდგომარეობა</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nSpc>
                          <a:spcPct val="107000"/>
                        </a:lnSpc>
                        <a:spcBef>
                          <a:spcPts val="0"/>
                        </a:spcBef>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Sylfaen" panose="010A0502050306030303" pitchFamily="18" charset="0"/>
                          <a:ea typeface="Calibri" panose="020F0502020204030204" pitchFamily="34" charset="0"/>
                          <a:cs typeface="Sylfaen" panose="010A0502050306030303" pitchFamily="18" charset="0"/>
                        </a:rPr>
                        <a:t>დადებითი</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449048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pattFill prst="lgGrid">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a:t>
            </a:r>
            <a:endParaRPr lang="en-US" dirty="0"/>
          </a:p>
        </p:txBody>
      </p:sp>
      <p:sp>
        <p:nvSpPr>
          <p:cNvPr id="3" name="Content Placeholder 2"/>
          <p:cNvSpPr>
            <a:spLocks noGrp="1"/>
          </p:cNvSpPr>
          <p:nvPr>
            <p:ph idx="1"/>
          </p:nvPr>
        </p:nvSpPr>
        <p:spPr/>
        <p:txBody>
          <a:bodyPr>
            <a:normAutofit/>
          </a:bodyPr>
          <a:lstStyle/>
          <a:p>
            <a:pPr marL="0" indent="0" algn="ctr">
              <a:buNone/>
            </a:pPr>
            <a:r>
              <a:rPr lang="ka-GE" sz="4800" b="1" dirty="0" smtClean="0">
                <a:ln w="12700">
                  <a:solidFill>
                    <a:schemeClr val="accent3">
                      <a:lumMod val="50000"/>
                    </a:schemeClr>
                  </a:solidFill>
                  <a:prstDash val="solid"/>
                </a:ln>
                <a:solidFill>
                  <a:schemeClr val="accent2">
                    <a:lumMod val="75000"/>
                  </a:schemeClr>
                </a:solidFill>
                <a:effectLst>
                  <a:innerShdw blurRad="177800">
                    <a:schemeClr val="accent3">
                      <a:lumMod val="50000"/>
                    </a:schemeClr>
                  </a:innerShdw>
                </a:effectLst>
              </a:rPr>
              <a:t>გმადლობთ ყურადღებისათვის</a:t>
            </a:r>
            <a:endParaRPr lang="en-US" sz="4800" b="1" dirty="0">
              <a:ln w="12700">
                <a:solidFill>
                  <a:schemeClr val="accent3">
                    <a:lumMod val="50000"/>
                  </a:schemeClr>
                </a:solidFill>
                <a:prstDash val="solid"/>
              </a:ln>
              <a:solidFill>
                <a:schemeClr val="accent2">
                  <a:lumMod val="75000"/>
                </a:schemeClr>
              </a:solidFill>
              <a:effectLst>
                <a:innerShdw blurRad="177800">
                  <a:schemeClr val="accent3">
                    <a:lumMod val="50000"/>
                  </a:schemeClr>
                </a:innerShdw>
              </a:effectLst>
            </a:endParaRPr>
          </a:p>
        </p:txBody>
      </p:sp>
    </p:spTree>
    <p:extLst>
      <p:ext uri="{BB962C8B-B14F-4D97-AF65-F5344CB8AC3E}">
        <p14:creationId xmlns:p14="http://schemas.microsoft.com/office/powerpoint/2010/main" val="2436131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smGrid">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7410" y="730205"/>
            <a:ext cx="9601196" cy="1473064"/>
          </a:xfrm>
        </p:spPr>
        <p:txBody>
          <a:bodyPr>
            <a:normAutofit/>
          </a:bodyPr>
          <a:lstStyle/>
          <a:p>
            <a:r>
              <a:rPr lang="ka-GE" sz="2800" b="1" dirty="0">
                <a:solidFill>
                  <a:srgbClr val="C00000"/>
                </a:solidFill>
              </a:rPr>
              <a:t>საწარმოს </a:t>
            </a:r>
            <a:r>
              <a:rPr lang="ka-GE" sz="2800" b="1" dirty="0" smtClean="0">
                <a:solidFill>
                  <a:srgbClr val="C00000"/>
                </a:solidFill>
              </a:rPr>
              <a:t>განთავსება </a:t>
            </a:r>
            <a:br>
              <a:rPr lang="ka-GE" sz="2800" b="1" dirty="0" smtClean="0">
                <a:solidFill>
                  <a:srgbClr val="C00000"/>
                </a:solidFill>
              </a:rPr>
            </a:br>
            <a:r>
              <a:rPr lang="ka-GE" sz="1400" dirty="0"/>
              <a:t>შპს „პოლიმერი“-ს  პლასტმასის ნაკეთობათა საწარმო განთავსებულია   საკუთრებაში არსებულ   არასასოფლო სამეურნეო მიწის ნაკვეთზე (საკ.კოდი  03.06.03.319.01/500) (ნახაზი 1), რომელსაც გარს აკრავს მათსავე საკუთრებაში არსებული ნაკვეთი, რომლის საკადასტრო კოდია </a:t>
            </a:r>
            <a:r>
              <a:rPr lang="ka-GE" sz="1400" dirty="0" smtClean="0"/>
              <a:t>03.06.03.305, </a:t>
            </a:r>
            <a:r>
              <a:rPr lang="ka-GE" sz="1400" dirty="0"/>
              <a:t>მასზე მოწყობილია გამწვენება</a:t>
            </a:r>
            <a:r>
              <a:rPr lang="en-US" sz="1400" dirty="0"/>
              <a:t>.</a:t>
            </a:r>
            <a:br>
              <a:rPr lang="en-US" sz="1400" dirty="0"/>
            </a:br>
            <a:endParaRPr lang="en-US" sz="1300" dirty="0">
              <a:solidFill>
                <a:srgbClr val="C00000"/>
              </a:solidFill>
            </a:endParaRPr>
          </a:p>
        </p:txBody>
      </p:sp>
      <p:pic>
        <p:nvPicPr>
          <p:cNvPr id="5" name="Content Placeholder 4" descr="C:\Users\User\Pictures\2020-09-04\Capture.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0526" y="2002971"/>
            <a:ext cx="5268685" cy="4267200"/>
          </a:xfrm>
          <a:prstGeom prst="rect">
            <a:avLst/>
          </a:prstGeom>
          <a:noFill/>
          <a:ln>
            <a:noFill/>
          </a:ln>
        </p:spPr>
      </p:pic>
      <p:pic>
        <p:nvPicPr>
          <p:cNvPr id="6" name="Picture 5" descr="C:\Users\Admin\Desktop\შპს პოლიმერი\suraTebi\20200817_15413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9211" y="2066471"/>
            <a:ext cx="5199018" cy="3864066"/>
          </a:xfrm>
          <a:prstGeom prst="rect">
            <a:avLst/>
          </a:prstGeom>
          <a:noFill/>
          <a:ln>
            <a:noFill/>
          </a:ln>
        </p:spPr>
      </p:pic>
    </p:spTree>
    <p:extLst>
      <p:ext uri="{BB962C8B-B14F-4D97-AF65-F5344CB8AC3E}">
        <p14:creationId xmlns:p14="http://schemas.microsoft.com/office/powerpoint/2010/main" val="3024486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ltVert">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0857" y="740229"/>
            <a:ext cx="10389326" cy="1593667"/>
          </a:xfrm>
        </p:spPr>
        <p:txBody>
          <a:bodyPr>
            <a:normAutofit fontScale="90000"/>
          </a:bodyPr>
          <a:lstStyle/>
          <a:p>
            <a:pPr algn="just"/>
            <a:r>
              <a:rPr lang="ka-GE" sz="1800" dirty="0">
                <a:solidFill>
                  <a:schemeClr val="tx1">
                    <a:lumMod val="95000"/>
                    <a:lumOff val="5000"/>
                  </a:schemeClr>
                </a:solidFill>
              </a:rPr>
              <a:t>ტერიტორიაზე წლების წინ განთავსებული იყო ქუთაისის სატრაქტორო ქარხანა, ხოლო საწარმოს მიერ დაკავებულ ფართში ფუნქციონირებდა სატრაქტორო ქარხნის პლასტმასის დეტალების მწარმოებელი საამქრო. შპს „პოლიმერი“-ს საწარმო აღნიშნულ ფართში ფუნქციონირებს 2004 წლიდან.</a:t>
            </a:r>
            <a:r>
              <a:rPr lang="en-US" sz="1800" dirty="0">
                <a:solidFill>
                  <a:schemeClr val="tx1">
                    <a:lumMod val="95000"/>
                    <a:lumOff val="5000"/>
                  </a:schemeClr>
                </a:solidFill>
              </a:rPr>
              <a:t/>
            </a:r>
            <a:br>
              <a:rPr lang="en-US" sz="1800" dirty="0">
                <a:solidFill>
                  <a:schemeClr val="tx1">
                    <a:lumMod val="95000"/>
                    <a:lumOff val="5000"/>
                  </a:schemeClr>
                </a:solidFill>
              </a:rPr>
            </a:br>
            <a:r>
              <a:rPr lang="ka-GE" sz="1800" dirty="0">
                <a:solidFill>
                  <a:schemeClr val="tx1">
                    <a:lumMod val="95000"/>
                    <a:lumOff val="5000"/>
                  </a:schemeClr>
                </a:solidFill>
              </a:rPr>
              <a:t>არსებული და დაგეგმილი წარმოების ყველა ტექნოლოგიური პროცესი სრულად განთავსებულია  კაპიტალურ, რკინაბეტონის მზიდი კონსტრუქციის შენობის   სამხრეთ ნაწილში </a:t>
            </a:r>
            <a:endParaRPr lang="en-US" sz="1800" dirty="0">
              <a:solidFill>
                <a:schemeClr val="tx1">
                  <a:lumMod val="95000"/>
                  <a:lumOff val="5000"/>
                </a:schemeClr>
              </a:solidFill>
            </a:endParaRPr>
          </a:p>
        </p:txBody>
      </p:sp>
      <p:sp>
        <p:nvSpPr>
          <p:cNvPr id="5" name="Content Placeholder 4"/>
          <p:cNvSpPr>
            <a:spLocks noGrp="1"/>
          </p:cNvSpPr>
          <p:nvPr>
            <p:ph idx="1"/>
          </p:nvPr>
        </p:nvSpPr>
        <p:spPr>
          <a:xfrm>
            <a:off x="870856" y="2412274"/>
            <a:ext cx="10554789" cy="3561806"/>
          </a:xfrm>
        </p:spPr>
        <p:txBody>
          <a:bodyPr>
            <a:normAutofit fontScale="70000" lnSpcReduction="20000"/>
          </a:bodyPr>
          <a:lstStyle/>
          <a:p>
            <a:pPr algn="just"/>
            <a:r>
              <a:rPr lang="ka-GE" dirty="0"/>
              <a:t>შპს „პოლიმერი“-ს  მიერ გამოყენებულ ფართს  ჩრდილორთით და აღმოსავლეთით ესაზღვრება ყოფილი სატრაქტორო ქარხნის შენობა-ნაგებობები, რომელთა ნაწილში ამჟამად განთავსებულია საწარმოო </a:t>
            </a:r>
            <a:r>
              <a:rPr lang="ka-GE" dirty="0" smtClean="0"/>
              <a:t>ობიექტები, </a:t>
            </a:r>
            <a:r>
              <a:rPr lang="ka-GE" dirty="0"/>
              <a:t>ნაწილი უფუნქციოა. უფუნქციო შენობების უმეტესი ნაწილი </a:t>
            </a:r>
            <a:r>
              <a:rPr lang="ka-GE" dirty="0" smtClean="0"/>
              <a:t>ამორტიზებულია, ნაწილი </a:t>
            </a:r>
            <a:r>
              <a:rPr lang="ka-GE" dirty="0"/>
              <a:t>დანგრეულია და ტერიტორიაზე დარჩენილია სამშენებლო </a:t>
            </a:r>
            <a:r>
              <a:rPr lang="ka-GE" dirty="0" smtClean="0"/>
              <a:t>ნარჩენები.</a:t>
            </a:r>
            <a:endParaRPr lang="en-US" dirty="0"/>
          </a:p>
          <a:p>
            <a:pPr algn="just"/>
            <a:r>
              <a:rPr lang="ka-GE" dirty="0"/>
              <a:t>შპს „პოლიმერის“ შენობის დასავლეთით, 30 მ-ში განთავსებულია ყოფილი სატრაქტორო ქარხნის ტერიტორიაზე შემომავალი საავტომობილო </a:t>
            </a:r>
            <a:r>
              <a:rPr lang="ka-GE" dirty="0" smtClean="0"/>
              <a:t>გზა, </a:t>
            </a:r>
            <a:r>
              <a:rPr lang="ka-GE" dirty="0"/>
              <a:t>65 მ-ის დაშორებით რიონჰესის ღია სადერივაციო </a:t>
            </a:r>
            <a:r>
              <a:rPr lang="ka-GE" dirty="0" smtClean="0"/>
              <a:t>არხი </a:t>
            </a:r>
            <a:r>
              <a:rPr lang="ka-GE" dirty="0"/>
              <a:t>და 120 მეტრის დაშორებით ახალგაზრდობის გამზირი, ქუთაისის ტექნიკური უნივერსიტეტის </a:t>
            </a:r>
            <a:r>
              <a:rPr lang="ka-GE" dirty="0" smtClean="0"/>
              <a:t>შენობა-ნაგებობები. მათგან </a:t>
            </a:r>
            <a:r>
              <a:rPr lang="ka-GE" dirty="0"/>
              <a:t>დასავლეთით, 400 მ-ში   მიედინება მდ. რიონი.</a:t>
            </a:r>
            <a:endParaRPr lang="en-US" dirty="0"/>
          </a:p>
          <a:p>
            <a:pPr algn="just"/>
            <a:r>
              <a:rPr lang="ka-GE" dirty="0"/>
              <a:t>სამხრეთით, შენობიდან 40 მეტრის დაშორებით მდებარეობს იძულებით გადაადგილებულ პირთა საცხოვრებელი </a:t>
            </a:r>
            <a:r>
              <a:rPr lang="ka-GE" dirty="0" smtClean="0"/>
              <a:t>კორპუსი, </a:t>
            </a:r>
            <a:r>
              <a:rPr lang="ka-GE" dirty="0"/>
              <a:t>რომელიც მოეწყო ყოფილი სატრაქტორო ქარხნის ადმინისტრაციული და საკონსტრუქტორო ბიუროს შენობაში. იმავე მიმართულებით 200 მ-ის დაშორებით განთავსებულია ქ. ქუთაისში აღმოსავლეთიდან შემოსასვლელი საავტომობილო </a:t>
            </a:r>
            <a:r>
              <a:rPr lang="ka-GE" dirty="0" smtClean="0"/>
              <a:t>გზა </a:t>
            </a:r>
            <a:r>
              <a:rPr lang="ka-GE" dirty="0"/>
              <a:t>და მუხნარის ტყე.</a:t>
            </a:r>
            <a:endParaRPr lang="en-US" dirty="0"/>
          </a:p>
          <a:p>
            <a:endParaRPr lang="en-US" dirty="0"/>
          </a:p>
        </p:txBody>
      </p:sp>
    </p:spTree>
    <p:extLst>
      <p:ext uri="{BB962C8B-B14F-4D97-AF65-F5344CB8AC3E}">
        <p14:creationId xmlns:p14="http://schemas.microsoft.com/office/powerpoint/2010/main" val="2264486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diagBrick">
          <a:fgClr>
            <a:srgbClr val="92D050"/>
          </a:fgClr>
          <a:bgClr>
            <a:schemeClr val="bg1"/>
          </a:bgClr>
        </a:pattFill>
        <a:effectLst/>
      </p:bgPr>
    </p:bg>
    <p:spTree>
      <p:nvGrpSpPr>
        <p:cNvPr id="1" name=""/>
        <p:cNvGrpSpPr/>
        <p:nvPr/>
      </p:nvGrpSpPr>
      <p:grpSpPr>
        <a:xfrm>
          <a:off x="0" y="0"/>
          <a:ext cx="0" cy="0"/>
          <a:chOff x="0" y="0"/>
          <a:chExt cx="0" cy="0"/>
        </a:xfrm>
      </p:grpSpPr>
      <p:pic>
        <p:nvPicPr>
          <p:cNvPr id="1027" name="Picture 2" descr="20200817_1541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103" y="740802"/>
            <a:ext cx="3722355" cy="25496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3" descr="20200817_1544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4777" y="3391649"/>
            <a:ext cx="3591087" cy="271306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9499" y="779417"/>
            <a:ext cx="3587092" cy="238540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ChangeArrowheads="1"/>
          </p:cNvSpPr>
          <p:nvPr/>
        </p:nvSpPr>
        <p:spPr bwMode="auto">
          <a:xfrm>
            <a:off x="1210491" y="32221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5"/>
          <p:cNvSpPr>
            <a:spLocks noChangeArrowheads="1"/>
          </p:cNvSpPr>
          <p:nvPr/>
        </p:nvSpPr>
        <p:spPr bwMode="auto">
          <a:xfrm>
            <a:off x="1210491" y="242724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ka-GE" altLang="en-US" sz="1100" b="0" i="0" u="none" strike="noStrike" cap="none" normalizeH="0" baseline="0" smtClean="0">
                <a:ln>
                  <a:noFill/>
                </a:ln>
                <a:solidFill>
                  <a:schemeClr val="tx1"/>
                </a:solidFill>
                <a:effectLst/>
                <a:latin typeface="Sylfaen" panose="010A0502050306030303" pitchFamily="18" charset="0"/>
                <a:ea typeface="Calibri" panose="020F0502020204030204" pitchFamily="34" charset="0"/>
                <a:cs typeface="Times New Roman" panose="02020603050405020304" pitchFamily="18" charset="0"/>
              </a:rPr>
              <a:t>   </a:t>
            </a:r>
            <a:endParaRPr kumimoji="0" lang="ka-GE"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7"/>
          <p:cNvSpPr>
            <a:spLocks noChangeArrowheads="1"/>
          </p:cNvSpPr>
          <p:nvPr/>
        </p:nvSpPr>
        <p:spPr bwMode="auto">
          <a:xfrm>
            <a:off x="7196525" y="5553987"/>
            <a:ext cx="21993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25775" algn="ctr"/>
              </a:tabLst>
              <a:defRPr>
                <a:solidFill>
                  <a:schemeClr val="tx1"/>
                </a:solidFill>
                <a:latin typeface="Arial" panose="020B0604020202020204" pitchFamily="34" charset="0"/>
              </a:defRPr>
            </a:lvl1pPr>
            <a:lvl2pPr eaLnBrk="0" fontAlgn="base" hangingPunct="0">
              <a:spcBef>
                <a:spcPct val="0"/>
              </a:spcBef>
              <a:spcAft>
                <a:spcPct val="0"/>
              </a:spcAft>
              <a:tabLst>
                <a:tab pos="3025775" algn="ctr"/>
              </a:tabLst>
              <a:defRPr>
                <a:solidFill>
                  <a:schemeClr val="tx1"/>
                </a:solidFill>
                <a:latin typeface="Arial" panose="020B0604020202020204" pitchFamily="34" charset="0"/>
              </a:defRPr>
            </a:lvl2pPr>
            <a:lvl3pPr eaLnBrk="0" fontAlgn="base" hangingPunct="0">
              <a:spcBef>
                <a:spcPct val="0"/>
              </a:spcBef>
              <a:spcAft>
                <a:spcPct val="0"/>
              </a:spcAft>
              <a:tabLst>
                <a:tab pos="3025775" algn="ctr"/>
              </a:tabLst>
              <a:defRPr>
                <a:solidFill>
                  <a:schemeClr val="tx1"/>
                </a:solidFill>
                <a:latin typeface="Arial" panose="020B0604020202020204" pitchFamily="34" charset="0"/>
              </a:defRPr>
            </a:lvl3pPr>
            <a:lvl4pPr eaLnBrk="0" fontAlgn="base" hangingPunct="0">
              <a:spcBef>
                <a:spcPct val="0"/>
              </a:spcBef>
              <a:spcAft>
                <a:spcPct val="0"/>
              </a:spcAft>
              <a:tabLst>
                <a:tab pos="3025775" algn="ctr"/>
              </a:tabLst>
              <a:defRPr>
                <a:solidFill>
                  <a:schemeClr val="tx1"/>
                </a:solidFill>
                <a:latin typeface="Arial" panose="020B0604020202020204" pitchFamily="34" charset="0"/>
              </a:defRPr>
            </a:lvl4pPr>
            <a:lvl5pPr eaLnBrk="0" fontAlgn="base" hangingPunct="0">
              <a:spcBef>
                <a:spcPct val="0"/>
              </a:spcBef>
              <a:spcAft>
                <a:spcPct val="0"/>
              </a:spcAft>
              <a:tabLst>
                <a:tab pos="3025775" algn="ctr"/>
              </a:tabLst>
              <a:defRPr>
                <a:solidFill>
                  <a:schemeClr val="tx1"/>
                </a:solidFill>
                <a:latin typeface="Arial" panose="020B0604020202020204" pitchFamily="34" charset="0"/>
              </a:defRPr>
            </a:lvl5pPr>
            <a:lvl6pPr eaLnBrk="0" fontAlgn="base" hangingPunct="0">
              <a:spcBef>
                <a:spcPct val="0"/>
              </a:spcBef>
              <a:spcAft>
                <a:spcPct val="0"/>
              </a:spcAft>
              <a:tabLst>
                <a:tab pos="3025775" algn="ctr"/>
              </a:tabLst>
              <a:defRPr>
                <a:solidFill>
                  <a:schemeClr val="tx1"/>
                </a:solidFill>
                <a:latin typeface="Arial" panose="020B0604020202020204" pitchFamily="34" charset="0"/>
              </a:defRPr>
            </a:lvl6pPr>
            <a:lvl7pPr eaLnBrk="0" fontAlgn="base" hangingPunct="0">
              <a:spcBef>
                <a:spcPct val="0"/>
              </a:spcBef>
              <a:spcAft>
                <a:spcPct val="0"/>
              </a:spcAft>
              <a:tabLst>
                <a:tab pos="3025775" algn="ctr"/>
              </a:tabLst>
              <a:defRPr>
                <a:solidFill>
                  <a:schemeClr val="tx1"/>
                </a:solidFill>
                <a:latin typeface="Arial" panose="020B0604020202020204" pitchFamily="34" charset="0"/>
              </a:defRPr>
            </a:lvl7pPr>
            <a:lvl8pPr eaLnBrk="0" fontAlgn="base" hangingPunct="0">
              <a:spcBef>
                <a:spcPct val="0"/>
              </a:spcBef>
              <a:spcAft>
                <a:spcPct val="0"/>
              </a:spcAft>
              <a:tabLst>
                <a:tab pos="3025775" algn="ctr"/>
              </a:tabLst>
              <a:defRPr>
                <a:solidFill>
                  <a:schemeClr val="tx1"/>
                </a:solidFill>
                <a:latin typeface="Arial" panose="020B0604020202020204" pitchFamily="34" charset="0"/>
              </a:defRPr>
            </a:lvl8pPr>
            <a:lvl9pPr eaLnBrk="0" fontAlgn="base" hangingPunct="0">
              <a:spcBef>
                <a:spcPct val="0"/>
              </a:spcBef>
              <a:spcAft>
                <a:spcPct val="0"/>
              </a:spcAft>
              <a:tabLst>
                <a:tab pos="3025775" algn="ctr"/>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3025775" algn="ctr"/>
              </a:tabLst>
            </a:pPr>
            <a:r>
              <a:rPr kumimoji="0" lang="ka-GE" altLang="en-US" sz="1100" b="0" i="0" u="none" strike="noStrike" cap="none" normalizeH="0" baseline="0" dirty="0" smtClean="0">
                <a:ln>
                  <a:noFill/>
                </a:ln>
                <a:solidFill>
                  <a:schemeClr val="tx1"/>
                </a:solidFill>
                <a:effectLst/>
                <a:latin typeface="Sylfaen" panose="010A0502050306030303" pitchFamily="18" charset="0"/>
                <a:ea typeface="Calibri" panose="020F0502020204030204" pitchFamily="34" charset="0"/>
                <a:cs typeface="Times New Roman" panose="02020603050405020304" pitchFamily="18" charset="0"/>
              </a:rPr>
              <a:t> </a:t>
            </a:r>
            <a:endParaRPr kumimoji="0" lang="ka-GE"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6" name="Picture 15"/>
          <p:cNvPicPr/>
          <p:nvPr/>
        </p:nvPicPr>
        <p:blipFill>
          <a:blip r:embed="rId6"/>
          <a:stretch>
            <a:fillRect/>
          </a:stretch>
        </p:blipFill>
        <p:spPr>
          <a:xfrm>
            <a:off x="288409" y="673892"/>
            <a:ext cx="3450409" cy="2683421"/>
          </a:xfrm>
          <a:prstGeom prst="rect">
            <a:avLst/>
          </a:prstGeom>
        </p:spPr>
      </p:pic>
      <p:pic>
        <p:nvPicPr>
          <p:cNvPr id="17" name="Picture 16"/>
          <p:cNvPicPr/>
          <p:nvPr/>
        </p:nvPicPr>
        <p:blipFill rotWithShape="1">
          <a:blip r:embed="rId7"/>
          <a:srcRect b="32322"/>
          <a:stretch/>
        </p:blipFill>
        <p:spPr bwMode="auto">
          <a:xfrm>
            <a:off x="132744" y="3387227"/>
            <a:ext cx="3522286" cy="2880895"/>
          </a:xfrm>
          <a:prstGeom prst="rect">
            <a:avLst/>
          </a:prstGeom>
          <a:ln>
            <a:noFill/>
          </a:ln>
          <a:extLst>
            <a:ext uri="{53640926-AAD7-44D8-BBD7-CCE9431645EC}">
              <a14:shadowObscured xmlns:a14="http://schemas.microsoft.com/office/drawing/2010/main"/>
            </a:ext>
          </a:extLst>
        </p:spPr>
      </p:pic>
      <p:pic>
        <p:nvPicPr>
          <p:cNvPr id="18" name="Content Placeholder 17" descr="C:\Users\Admin\Desktop\შპს პოლიმერი\suraTebi\20200817_154203.jpg"/>
          <p:cNvPicPr>
            <a:picLocks noGrp="1"/>
          </p:cNvPicPr>
          <p:nvPr>
            <p:ph idx="1"/>
          </p:nvPr>
        </p:nvPicPr>
        <p:blipFill>
          <a:blip r:embed="rId8" cstate="print">
            <a:extLst>
              <a:ext uri="{28A0092B-C50C-407E-A947-70E740481C1C}">
                <a14:useLocalDpi xmlns:a14="http://schemas.microsoft.com/office/drawing/2010/main" val="0"/>
              </a:ext>
            </a:extLst>
          </a:blip>
          <a:srcRect/>
          <a:stretch>
            <a:fillRect/>
          </a:stretch>
        </p:blipFill>
        <p:spPr bwMode="auto">
          <a:xfrm>
            <a:off x="7645611" y="3391649"/>
            <a:ext cx="3814869" cy="2538888"/>
          </a:xfrm>
          <a:prstGeom prst="rect">
            <a:avLst/>
          </a:prstGeom>
          <a:noFill/>
          <a:ln>
            <a:noFill/>
          </a:ln>
        </p:spPr>
      </p:pic>
      <p:sp>
        <p:nvSpPr>
          <p:cNvPr id="19" name="Title 1"/>
          <p:cNvSpPr txBox="1">
            <a:spLocks/>
          </p:cNvSpPr>
          <p:nvPr/>
        </p:nvSpPr>
        <p:spPr>
          <a:xfrm>
            <a:off x="4488159" y="2869391"/>
            <a:ext cx="2708366" cy="319768"/>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ka-GE" sz="1100" dirty="0" smtClean="0">
                <a:solidFill>
                  <a:srgbClr val="FF0000"/>
                </a:solidFill>
              </a:rPr>
              <a:t>შემოსასვლელი გზა</a:t>
            </a:r>
            <a:endParaRPr lang="en-US" sz="1100" dirty="0">
              <a:solidFill>
                <a:srgbClr val="FF0000"/>
              </a:solidFill>
            </a:endParaRPr>
          </a:p>
        </p:txBody>
      </p:sp>
      <p:sp>
        <p:nvSpPr>
          <p:cNvPr id="22" name="Title 1"/>
          <p:cNvSpPr txBox="1">
            <a:spLocks/>
          </p:cNvSpPr>
          <p:nvPr/>
        </p:nvSpPr>
        <p:spPr>
          <a:xfrm>
            <a:off x="8311992" y="1006246"/>
            <a:ext cx="2708366" cy="319768"/>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ka-GE" sz="1100" dirty="0" smtClean="0">
                <a:solidFill>
                  <a:srgbClr val="FF0000"/>
                </a:solidFill>
              </a:rPr>
              <a:t>უნივერსიტეტის შენობა</a:t>
            </a:r>
            <a:endParaRPr lang="en-US" sz="1100" dirty="0">
              <a:solidFill>
                <a:srgbClr val="FF0000"/>
              </a:solidFill>
            </a:endParaRPr>
          </a:p>
        </p:txBody>
      </p:sp>
      <p:sp>
        <p:nvSpPr>
          <p:cNvPr id="23" name="Title 1"/>
          <p:cNvSpPr txBox="1">
            <a:spLocks/>
          </p:cNvSpPr>
          <p:nvPr/>
        </p:nvSpPr>
        <p:spPr>
          <a:xfrm>
            <a:off x="8198862" y="5524908"/>
            <a:ext cx="2708366" cy="319768"/>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ka-GE" sz="1100" dirty="0" smtClean="0">
                <a:solidFill>
                  <a:srgbClr val="FF0000"/>
                </a:solidFill>
              </a:rPr>
              <a:t>დევნილთა საცხოვრებელი</a:t>
            </a:r>
            <a:endParaRPr lang="en-US" sz="1100" dirty="0">
              <a:solidFill>
                <a:srgbClr val="FF0000"/>
              </a:solidFill>
            </a:endParaRPr>
          </a:p>
        </p:txBody>
      </p:sp>
      <p:sp>
        <p:nvSpPr>
          <p:cNvPr id="24" name="Title 1"/>
          <p:cNvSpPr txBox="1">
            <a:spLocks/>
          </p:cNvSpPr>
          <p:nvPr/>
        </p:nvSpPr>
        <p:spPr>
          <a:xfrm>
            <a:off x="4296137" y="3583191"/>
            <a:ext cx="2708366" cy="319768"/>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ka-GE" sz="1100" dirty="0" smtClean="0">
                <a:solidFill>
                  <a:srgbClr val="FF0000"/>
                </a:solidFill>
              </a:rPr>
              <a:t>სადერივაციო არხი</a:t>
            </a:r>
            <a:endParaRPr lang="en-US" sz="1100" dirty="0">
              <a:solidFill>
                <a:srgbClr val="FF0000"/>
              </a:solidFill>
            </a:endParaRPr>
          </a:p>
        </p:txBody>
      </p:sp>
      <p:sp>
        <p:nvSpPr>
          <p:cNvPr id="25" name="Title 1"/>
          <p:cNvSpPr txBox="1">
            <a:spLocks/>
          </p:cNvSpPr>
          <p:nvPr/>
        </p:nvSpPr>
        <p:spPr>
          <a:xfrm>
            <a:off x="442684" y="2787308"/>
            <a:ext cx="2882723" cy="319768"/>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ka-GE" sz="1050" dirty="0" smtClean="0">
                <a:solidFill>
                  <a:srgbClr val="FF0000"/>
                </a:solidFill>
              </a:rPr>
              <a:t>ყოფილი სატრაქტორო ქარხნის შენობა-აგებობები </a:t>
            </a:r>
            <a:endParaRPr lang="en-US" sz="1050" dirty="0">
              <a:solidFill>
                <a:srgbClr val="FF0000"/>
              </a:solidFill>
            </a:endParaRPr>
          </a:p>
        </p:txBody>
      </p:sp>
      <p:sp>
        <p:nvSpPr>
          <p:cNvPr id="26" name="Title 1"/>
          <p:cNvSpPr txBox="1">
            <a:spLocks/>
          </p:cNvSpPr>
          <p:nvPr/>
        </p:nvSpPr>
        <p:spPr>
          <a:xfrm>
            <a:off x="604338" y="3755074"/>
            <a:ext cx="2708366" cy="319768"/>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ka-GE" sz="1050" smtClean="0">
                <a:solidFill>
                  <a:srgbClr val="FF0000"/>
                </a:solidFill>
              </a:rPr>
              <a:t>ყოფილი სატრაქტორო ქარხნის ტერიტორია</a:t>
            </a:r>
            <a:endParaRPr lang="en-US" sz="1050" dirty="0">
              <a:solidFill>
                <a:srgbClr val="FF0000"/>
              </a:solidFill>
            </a:endParaRPr>
          </a:p>
        </p:txBody>
      </p:sp>
      <p:sp>
        <p:nvSpPr>
          <p:cNvPr id="13" name="Title 12"/>
          <p:cNvSpPr>
            <a:spLocks noGrp="1"/>
          </p:cNvSpPr>
          <p:nvPr>
            <p:ph type="title"/>
          </p:nvPr>
        </p:nvSpPr>
        <p:spPr/>
        <p:txBody>
          <a:bodyPr/>
          <a:lstStyle/>
          <a:p>
            <a:endParaRPr lang="en-US" dirty="0"/>
          </a:p>
        </p:txBody>
      </p:sp>
    </p:spTree>
    <p:extLst>
      <p:ext uri="{BB962C8B-B14F-4D97-AF65-F5344CB8AC3E}">
        <p14:creationId xmlns:p14="http://schemas.microsoft.com/office/powerpoint/2010/main" val="415071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shingle">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47233" y="456579"/>
            <a:ext cx="7554685" cy="631994"/>
          </a:xfrm>
        </p:spPr>
        <p:txBody>
          <a:bodyPr>
            <a:noAutofit/>
          </a:bodyPr>
          <a:lstStyle/>
          <a:p>
            <a:r>
              <a:rPr lang="ka-GE" sz="1600" dirty="0" smtClean="0">
                <a:solidFill>
                  <a:srgbClr val="FF0000"/>
                </a:solidFill>
              </a:rPr>
              <a:t>სიტუაციური გეგმა</a:t>
            </a:r>
            <a:endParaRPr lang="en-US" sz="1600"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664960" y="944258"/>
            <a:ext cx="10919232" cy="5569753"/>
          </a:xfrm>
          <a:prstGeom prst="rect">
            <a:avLst/>
          </a:prstGeom>
        </p:spPr>
      </p:pic>
    </p:spTree>
    <p:extLst>
      <p:ext uri="{BB962C8B-B14F-4D97-AF65-F5344CB8AC3E}">
        <p14:creationId xmlns:p14="http://schemas.microsoft.com/office/powerpoint/2010/main" val="1681199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lgGrid">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299513"/>
          </a:xfrm>
        </p:spPr>
        <p:txBody>
          <a:bodyPr>
            <a:normAutofit/>
          </a:bodyPr>
          <a:lstStyle/>
          <a:p>
            <a:r>
              <a:rPr lang="ka-GE" sz="2400" b="1" dirty="0">
                <a:solidFill>
                  <a:srgbClr val="C00000"/>
                </a:solidFill>
              </a:rPr>
              <a:t>დაგეგმილი საქმიანობის ტექნიკური </a:t>
            </a:r>
            <a:r>
              <a:rPr lang="ka-GE" sz="2400" b="1" dirty="0" smtClean="0">
                <a:solidFill>
                  <a:srgbClr val="C00000"/>
                </a:solidFill>
              </a:rPr>
              <a:t>პირობები</a:t>
            </a:r>
            <a:br>
              <a:rPr lang="ka-GE" sz="2400" b="1" dirty="0" smtClean="0">
                <a:solidFill>
                  <a:srgbClr val="C00000"/>
                </a:solidFill>
              </a:rPr>
            </a:br>
            <a:r>
              <a:rPr lang="ka-GE" sz="2400" b="1" dirty="0" smtClean="0">
                <a:solidFill>
                  <a:srgbClr val="C00000"/>
                </a:solidFill>
              </a:rPr>
              <a:t>მუშაობის რეჟიმი</a:t>
            </a:r>
            <a:endParaRPr lang="en-US" sz="2400" dirty="0">
              <a:solidFill>
                <a:srgbClr val="C00000"/>
              </a:solidFill>
            </a:endParaRPr>
          </a:p>
        </p:txBody>
      </p:sp>
      <p:sp>
        <p:nvSpPr>
          <p:cNvPr id="3" name="Content Placeholder 2"/>
          <p:cNvSpPr>
            <a:spLocks noGrp="1"/>
          </p:cNvSpPr>
          <p:nvPr>
            <p:ph idx="1"/>
          </p:nvPr>
        </p:nvSpPr>
        <p:spPr>
          <a:xfrm>
            <a:off x="1295400" y="2447108"/>
            <a:ext cx="10109199" cy="3750491"/>
          </a:xfrm>
        </p:spPr>
        <p:txBody>
          <a:bodyPr>
            <a:normAutofit fontScale="62500" lnSpcReduction="20000"/>
          </a:bodyPr>
          <a:lstStyle/>
          <a:p>
            <a:pPr algn="just">
              <a:lnSpc>
                <a:spcPct val="120000"/>
              </a:lnSpc>
            </a:pPr>
            <a:r>
              <a:rPr lang="ka-GE" b="1" dirty="0"/>
              <a:t>განსახილველი საწარმოს შენობის ფართი 915,7 მ</a:t>
            </a:r>
            <a:r>
              <a:rPr lang="ka-GE" b="1" baseline="30000" dirty="0"/>
              <a:t>2 </a:t>
            </a:r>
            <a:r>
              <a:rPr lang="ka-GE" b="1" dirty="0"/>
              <a:t>-ა. </a:t>
            </a:r>
            <a:endParaRPr lang="en-US" b="1" dirty="0"/>
          </a:p>
          <a:p>
            <a:pPr algn="just">
              <a:lnSpc>
                <a:spcPct val="120000"/>
              </a:lnSpc>
            </a:pPr>
            <a:r>
              <a:rPr lang="ka-GE" b="1" dirty="0"/>
              <a:t>პლასტმასის ნაკეთობათა საწარმოში დამონტაჟებლია 7 ერთეული სხვადასხვა წარმადობის თერმოპლასტ-ავტომატი და დამხმარე მოწყობილობები: ერთი წისქვილი, ერთი ექსტრუდერი, ერთი საშრობი.</a:t>
            </a:r>
            <a:endParaRPr lang="en-US" b="1" dirty="0"/>
          </a:p>
          <a:p>
            <a:pPr algn="just">
              <a:lnSpc>
                <a:spcPct val="120000"/>
              </a:lnSpc>
            </a:pPr>
            <a:r>
              <a:rPr lang="ka-GE" b="1" dirty="0"/>
              <a:t>პოლიმერის გრანულების საამქროში დამონტაჟდება: სარეცხი დოლი, ცენტრიფუგატი, დამქუცმაცებელი, შემკრები რეზერვუარი და აგლომერაციის აპარატი.  </a:t>
            </a:r>
            <a:endParaRPr lang="en-US" b="1" dirty="0"/>
          </a:p>
          <a:p>
            <a:pPr algn="just">
              <a:lnSpc>
                <a:spcPct val="120000"/>
              </a:lnSpc>
            </a:pPr>
            <a:r>
              <a:rPr lang="ka-GE" b="1" dirty="0"/>
              <a:t>საპროექტო წარმადობა: პლასტმასის ნაკეთობა 600 ტ/წელ. პოლიმერის გრანულები-  70 ტ/წელ</a:t>
            </a:r>
            <a:r>
              <a:rPr lang="ka-GE" dirty="0" smtClean="0"/>
              <a:t>.</a:t>
            </a:r>
          </a:p>
          <a:p>
            <a:pPr>
              <a:lnSpc>
                <a:spcPct val="120000"/>
              </a:lnSpc>
            </a:pPr>
            <a:r>
              <a:rPr lang="ka-GE" b="1" dirty="0">
                <a:solidFill>
                  <a:schemeClr val="accent4">
                    <a:lumMod val="75000"/>
                  </a:schemeClr>
                </a:solidFill>
              </a:rPr>
              <a:t>საწარმო იმუშავებს ერთცვლიანი სამუშაო რეჟიმით, 10 საათიანი სამუშაო დღითა და 6 დღიანი სამუშაო კვირით, წელიწადში 300 დღე</a:t>
            </a:r>
            <a:r>
              <a:rPr lang="ka-GE" b="1" dirty="0" smtClean="0">
                <a:solidFill>
                  <a:schemeClr val="accent4">
                    <a:lumMod val="75000"/>
                  </a:schemeClr>
                </a:solidFill>
              </a:rPr>
              <a:t>.    </a:t>
            </a:r>
            <a:r>
              <a:rPr lang="ka-GE" b="1" dirty="0" smtClean="0"/>
              <a:t> </a:t>
            </a:r>
            <a:r>
              <a:rPr lang="en-US" b="1" dirty="0"/>
              <a:t/>
            </a:r>
            <a:br>
              <a:rPr lang="en-US" b="1" dirty="0"/>
            </a:br>
            <a:r>
              <a:rPr lang="ka-GE" b="1" dirty="0"/>
              <a:t>საწარმოში ამჟამად დასაქმებულია 14 ადამიანი, მათგან 5 თერმოპლასტ-ავტომატის ოპერატორი (ერთდროულად შესაძლებელია მაქსიმუმ 4 თერმოპლასტ-ავტომატის ფუნქციონირება),  დანარჩენი სხვადასხვა კვალიფიკაციის მუშები და ადმინისტრაციულ-ტექნიკური პერსონალი. პოლიმერული გრანულების უბნის გამართვის შემდეგ, დამატებით დასაქმნდება 4 ადამიანი, სულ, დასაქმებულთა რიცხვი გაიზრდება 18-მდე.</a:t>
            </a:r>
            <a:endParaRPr lang="ka-GE" b="1" dirty="0" smtClean="0"/>
          </a:p>
          <a:p>
            <a:pPr algn="just"/>
            <a:endParaRPr lang="en-US" dirty="0"/>
          </a:p>
          <a:p>
            <a:endParaRPr lang="en-US" dirty="0"/>
          </a:p>
        </p:txBody>
      </p:sp>
    </p:spTree>
    <p:extLst>
      <p:ext uri="{BB962C8B-B14F-4D97-AF65-F5344CB8AC3E}">
        <p14:creationId xmlns:p14="http://schemas.microsoft.com/office/powerpoint/2010/main" val="2581482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horzBrick">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966" y="1227908"/>
            <a:ext cx="10975599" cy="757645"/>
          </a:xfrm>
        </p:spPr>
        <p:txBody>
          <a:bodyPr>
            <a:normAutofit/>
          </a:bodyPr>
          <a:lstStyle/>
          <a:p>
            <a:pPr algn="l"/>
            <a:r>
              <a:rPr lang="ka-GE" sz="2200" b="1" dirty="0" smtClean="0">
                <a:solidFill>
                  <a:srgbClr val="FF0000"/>
                </a:solidFill>
              </a:rPr>
              <a:t>                        </a:t>
            </a:r>
            <a:r>
              <a:rPr lang="ka-GE" sz="2400" b="1" dirty="0">
                <a:solidFill>
                  <a:srgbClr val="FF0000"/>
                </a:solidFill>
              </a:rPr>
              <a:t>გამოყენებული ნედლეული და </a:t>
            </a:r>
            <a:r>
              <a:rPr lang="ka-GE" sz="2400" b="1" dirty="0" smtClean="0">
                <a:solidFill>
                  <a:srgbClr val="FF0000"/>
                </a:solidFill>
              </a:rPr>
              <a:t>მასალები</a:t>
            </a:r>
            <a:endParaRPr lang="en-US" b="1" dirty="0"/>
          </a:p>
        </p:txBody>
      </p:sp>
      <p:sp>
        <p:nvSpPr>
          <p:cNvPr id="3" name="Content Placeholder 2"/>
          <p:cNvSpPr>
            <a:spLocks noGrp="1"/>
          </p:cNvSpPr>
          <p:nvPr>
            <p:ph idx="1"/>
          </p:nvPr>
        </p:nvSpPr>
        <p:spPr>
          <a:xfrm>
            <a:off x="621419" y="2420982"/>
            <a:ext cx="10795518" cy="3831772"/>
          </a:xfrm>
        </p:spPr>
        <p:txBody>
          <a:bodyPr>
            <a:noAutofit/>
          </a:bodyPr>
          <a:lstStyle/>
          <a:p>
            <a:r>
              <a:rPr lang="ka-GE" sz="1600" dirty="0" smtClean="0"/>
              <a:t>საწარმო </a:t>
            </a:r>
            <a:r>
              <a:rPr lang="ka-GE" sz="1600" dirty="0"/>
              <a:t>ნედლეულად იყენებს პოიეთილენისა და პოლიპროპილენის გრანულებს და ე.წ. ჩიფსებს, რომელსაც შეიძენს სხვადასხვა მომწოდებლებისაგან მოთხოვნილების შესაბამისად. </a:t>
            </a:r>
            <a:endParaRPr lang="en-US" sz="1600" dirty="0"/>
          </a:p>
          <a:p>
            <a:r>
              <a:rPr lang="ka-GE" sz="1600" dirty="0"/>
              <a:t>წლის განმაცლობაში საჭირო ნელდეულის რაოდენობა შეადგენს 600 ტ-ს. ნედლეული უნარჩენოდ გადადის პროდუქციაში. </a:t>
            </a:r>
            <a:endParaRPr lang="en-US" sz="1600" dirty="0"/>
          </a:p>
          <a:p>
            <a:r>
              <a:rPr lang="ka-GE" sz="1600" dirty="0"/>
              <a:t>პოლიეთილენისა და პოლიპროპილენის გრანულების საწარმოებლად საწარმოს დასჭირდება შესაფუთი მასალები, რომელის შემოტანაც განხორციელდება სათანადო მომწოდებლებისაგან. კომპანია არ გეგმავს თვითონ განახორციელოს შესაფუთი მასალების შეგროვება.</a:t>
            </a:r>
            <a:endParaRPr lang="en-US" sz="1600" dirty="0"/>
          </a:p>
          <a:p>
            <a:r>
              <a:rPr lang="ka-GE" sz="1600" dirty="0"/>
              <a:t>ტექნოლოგიური პროცესისათვის საჭიროა ენერგორესურსები, რომლის მოწოდებაც ხორციელდება ენერგო-პრო ჯორჯიას უახლოესი ქვესადგურიდან, ხელშეკრულების საფუძველზე.</a:t>
            </a:r>
            <a:endParaRPr lang="en-US" sz="1600" dirty="0"/>
          </a:p>
          <a:p>
            <a:r>
              <a:rPr lang="ka-GE" sz="1600" dirty="0"/>
              <a:t>საჭირო ტექნიკური წყლის მოწოდება ხორციელდება   გაერთიანებული წყალმომარაგების კომპანიის ქუთაისის სერვისცენტრიდან. </a:t>
            </a:r>
            <a:endParaRPr lang="en-US" sz="1600" dirty="0"/>
          </a:p>
          <a:p>
            <a:endParaRPr lang="en-US" sz="1200" dirty="0"/>
          </a:p>
        </p:txBody>
      </p:sp>
    </p:spTree>
    <p:extLst>
      <p:ext uri="{BB962C8B-B14F-4D97-AF65-F5344CB8AC3E}">
        <p14:creationId xmlns:p14="http://schemas.microsoft.com/office/powerpoint/2010/main" val="4091591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lgConfetti">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865329"/>
          </a:xfrm>
        </p:spPr>
        <p:txBody>
          <a:bodyPr>
            <a:noAutofit/>
          </a:bodyPr>
          <a:lstStyle/>
          <a:p>
            <a:r>
              <a:rPr lang="ka-GE" sz="2400" b="1" dirty="0">
                <a:solidFill>
                  <a:schemeClr val="accent2">
                    <a:lumMod val="75000"/>
                  </a:schemeClr>
                </a:solidFill>
              </a:rPr>
              <a:t>ტექნოლოგიური ინფრასტრუქტურის  ელემენტები</a:t>
            </a:r>
            <a:endParaRPr lang="en-US" sz="2400" dirty="0">
              <a:solidFill>
                <a:schemeClr val="accent2">
                  <a:lumMod val="75000"/>
                </a:schemeClr>
              </a:solidFill>
            </a:endParaRPr>
          </a:p>
        </p:txBody>
      </p:sp>
      <p:sp>
        <p:nvSpPr>
          <p:cNvPr id="3" name="Content Placeholder 2"/>
          <p:cNvSpPr>
            <a:spLocks noGrp="1"/>
          </p:cNvSpPr>
          <p:nvPr>
            <p:ph idx="1"/>
          </p:nvPr>
        </p:nvSpPr>
        <p:spPr>
          <a:xfrm>
            <a:off x="827314" y="1912776"/>
            <a:ext cx="10424159" cy="3963092"/>
          </a:xfrm>
        </p:spPr>
        <p:txBody>
          <a:bodyPr>
            <a:normAutofit lnSpcReduction="10000"/>
          </a:bodyPr>
          <a:lstStyle/>
          <a:p>
            <a:pPr algn="just"/>
            <a:r>
              <a:rPr lang="ka-GE" sz="1800" dirty="0"/>
              <a:t>საწარმოს ტექნოლოგიური პროცესები მთლიანად განთავსებულია დახურულ, კაპიტალურ შენობაში, რომელშიც გასულ საუკუნეში ფუნქციონირებდა ყოფილი სატრაქტორო ქარხნის პლასტმასის დეტალების საამქრო. შენობა შედგება ორ ერთმანეთისაგან მყარი კედით გაყოფილი განყოფილებისაგან, ერთში განთავსებულია პლასტმასის ნაკეთობათა საამქრო, მეორეში მოეწყობა პოლიეთილენის/პოლიპროპილენის შესაფუთი მასალის ნარჩენების გადამამუშავებელი საამქრო, ორივე განყოფილებას სამხრეთის მხრიდან აქვს დამოუკიდებელი შესასვლელი.</a:t>
            </a:r>
            <a:endParaRPr lang="en-US" sz="1800" dirty="0"/>
          </a:p>
          <a:p>
            <a:pPr algn="just"/>
            <a:r>
              <a:rPr lang="ka-GE" sz="1800" dirty="0"/>
              <a:t>პლასტმასის ნაკეთობათა საამქროში განლაგებულია 7 თერმოპლასტ ავტომატი, 1 სამსხვრეველა (წისქვილი), ერთი ექსტრუდერი, საშრობი, ერთი სარეცხელა და მოწყობილობების სარემონტო </a:t>
            </a:r>
            <a:r>
              <a:rPr lang="ka-GE" sz="1800" dirty="0" smtClean="0"/>
              <a:t>უბანი.</a:t>
            </a:r>
          </a:p>
          <a:p>
            <a:pPr algn="just"/>
            <a:r>
              <a:rPr lang="ka-GE" sz="1800" dirty="0" smtClean="0"/>
              <a:t>პოლიმერული გრანულების საამქროში ერთი სარეცხი დოლი, ერთი ცენტრიფუგატი, დამქუცმაცებელი, შემკრები ავზი და გრანულაციის დანადგარი.</a:t>
            </a:r>
          </a:p>
          <a:p>
            <a:pPr marL="0" indent="0">
              <a:buNone/>
            </a:pPr>
            <a:r>
              <a:rPr lang="ka-GE" sz="1800" dirty="0" smtClean="0"/>
              <a:t> </a:t>
            </a:r>
            <a:endParaRPr lang="en-US" dirty="0"/>
          </a:p>
          <a:p>
            <a:pPr>
              <a:lnSpc>
                <a:spcPct val="170000"/>
              </a:lnSpc>
            </a:pPr>
            <a:endParaRPr lang="en-US" dirty="0"/>
          </a:p>
        </p:txBody>
      </p:sp>
    </p:spTree>
    <p:extLst>
      <p:ext uri="{BB962C8B-B14F-4D97-AF65-F5344CB8AC3E}">
        <p14:creationId xmlns:p14="http://schemas.microsoft.com/office/powerpoint/2010/main" val="22134647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729</TotalTime>
  <Words>2357</Words>
  <Application>Microsoft Office PowerPoint</Application>
  <PresentationFormat>Widescreen</PresentationFormat>
  <Paragraphs>149</Paragraphs>
  <Slides>22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Garamond</vt:lpstr>
      <vt:lpstr>Sylfaen</vt:lpstr>
      <vt:lpstr>Times New Roman</vt:lpstr>
      <vt:lpstr>Wingdings</vt:lpstr>
      <vt:lpstr>Organic</vt:lpstr>
      <vt:lpstr>შპს „პოლიმერი“ ქუთაისი, ახალგაზრდობის გამზ. N19</vt:lpstr>
      <vt:lpstr>ზოგადი ინფორმაცია</vt:lpstr>
      <vt:lpstr>საწარმოს განთავსება  შპს „პოლიმერი“-ს  პლასტმასის ნაკეთობათა საწარმო განთავსებულია   საკუთრებაში არსებულ   არასასოფლო სამეურნეო მიწის ნაკვეთზე (საკ.კოდი  03.06.03.319.01/500) (ნახაზი 1), რომელსაც გარს აკრავს მათსავე საკუთრებაში არსებული ნაკვეთი, რომლის საკადასტრო კოდია 03.06.03.305, მასზე მოწყობილია გამწვენება. </vt:lpstr>
      <vt:lpstr>ტერიტორიაზე წლების წინ განთავსებული იყო ქუთაისის სატრაქტორო ქარხანა, ხოლო საწარმოს მიერ დაკავებულ ფართში ფუნქციონირებდა სატრაქტორო ქარხნის პლასტმასის დეტალების მწარმოებელი საამქრო. შპს „პოლიმერი“-ს საწარმო აღნიშნულ ფართში ფუნქციონირებს 2004 წლიდან. არსებული და დაგეგმილი წარმოების ყველა ტექნოლოგიური პროცესი სრულად განთავსებულია  კაპიტალურ, რკინაბეტონის მზიდი კონსტრუქციის შენობის   სამხრეთ ნაწილში </vt:lpstr>
      <vt:lpstr>PowerPoint Presentation</vt:lpstr>
      <vt:lpstr>სიტუაციური გეგმა</vt:lpstr>
      <vt:lpstr>დაგეგმილი საქმიანობის ტექნიკური პირობები მუშაობის რეჟიმი</vt:lpstr>
      <vt:lpstr>                        გამოყენებული ნედლეული და მასალები</vt:lpstr>
      <vt:lpstr>ტექნოლოგიური ინფრასტრუქტურის  ელემენტები</vt:lpstr>
      <vt:lpstr>საწარმოს გენ-გეგმა</vt:lpstr>
      <vt:lpstr>ტექნოლოგიური პროცესის აღწერა</vt:lpstr>
      <vt:lpstr>                 ობიექტის წყალმომარაგება კანალიზაცია </vt:lpstr>
      <vt:lpstr> საქმიანობისა და მისი განხორციელების ადგილის ალტერნატივების ანალიზი</vt:lpstr>
      <vt:lpstr>საწარმოს განთავსების ალტერნატივა </vt:lpstr>
      <vt:lpstr>საწარმოს მოწყობა-ექსპლოატაციის პროცესში გარემოზე შესაძლო ზემოქმედება</vt:lpstr>
      <vt:lpstr>ხმაურის ზემოქმედება    სკრინინგის ანგარიშის მომზადების პროცესში გაზომილ იქნა (ხმაურმზომი MASTECH /MS6700) ხმაურის   დონე საწარმოს სამხრეთ კედელთან და  შესასვლელ კარებთან. ხმაურის დონემ შეადგინა 67-75 დბა. საპროექტო ობიექტიდან   სამხრეთით, 40მ-ის დაშორებით  მდებარეობს კაპიტალური საცხოვრებელი სახლი, გაანგარიშებით უახლოეს საცხოვრებლამდე მიღწეული ხმაურის დონე იქნება 42,5დბა. თუ გავითვალისწინებთ, რომ საცხოვრებელი შენობა კაპიტალურია და საწარმო შემოღობილია 2,5 მ. სიმაღლის ბეტონის ღობით, ხმაურის დონე საცხოვრებელ კორპუსში არ გადააჭარბებს დადგენილ ნორმებს. </vt:lpstr>
      <vt:lpstr>ნარჩენებით გარემოს დაბინძურების რისკები  საწარმოს მოწყობისა და ექსპლუატაციის პროცესში მოსალოდნელია სხვადასხვა ნარჩენის წარმოქმნა, რომელთა არასწორი მართვის შემთხვევაში მოსალოდნელია რიგი უარყოფითი ზემოქმედებები გარემოს სხვადასხვა რეცეპტორებზე,  ობიექტზე როგორც მოწყობის, ისე ექსპლუატაციის ეტაპზე წარმოიქმნება საყოფაცხოვრებო ნარჩენები, რომლის შეგროვება მოხდება სათანადო კონტეინერებში და გადაეცემა ზესტაფონის კომუნალურ სამსახურს, ხელშეკრულების საფუძველზე. კომპანია შეადგენს და სამინისტროსთან შეათანხმებს ნარჩენების მართვის გეგმას, რომლის შესაბამისადაც განხორციელდება ნარჩენების მართვა.</vt:lpstr>
      <vt:lpstr>PowerPoint Presentation</vt:lpstr>
      <vt:lpstr>PowerPoint Presentation</vt:lpstr>
      <vt:lpstr>PowerPoint Presentation</vt:lpstr>
      <vt:lpstr>ზემოქმედების შეჯამება</vt:lpstr>
      <vt:lpst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შპს „ჯორჯია მეტალი“</dc:title>
  <dc:creator>Irine Lominadze</dc:creator>
  <cp:lastModifiedBy>Irine Lominadze</cp:lastModifiedBy>
  <cp:revision>70</cp:revision>
  <dcterms:created xsi:type="dcterms:W3CDTF">2020-01-10T08:51:24Z</dcterms:created>
  <dcterms:modified xsi:type="dcterms:W3CDTF">2020-11-18T08:49:00Z</dcterms:modified>
</cp:coreProperties>
</file>