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7" r:id="rId14"/>
    <p:sldId id="268" r:id="rId15"/>
    <p:sldId id="269" r:id="rId16"/>
    <p:sldId id="272" r:id="rId17"/>
    <p:sldId id="276" r:id="rId18"/>
    <p:sldId id="273" r:id="rId19"/>
    <p:sldId id="274" r:id="rId20"/>
    <p:sldId id="275"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BF5C792-0970-4EC0-8D56-A012A68A523E}" type="datetimeFigureOut">
              <a:rPr lang="en-US" smtClean="0"/>
              <a:t>12/1/2020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B736D05-45CA-44D1-A0F7-8EB3E167D43D}"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6514568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F5C792-0970-4EC0-8D56-A012A68A523E}"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36D05-45CA-44D1-A0F7-8EB3E167D43D}" type="slidenum">
              <a:rPr lang="en-US" smtClean="0"/>
              <a:t>‹#›</a:t>
            </a:fld>
            <a:endParaRPr lang="en-US"/>
          </a:p>
        </p:txBody>
      </p:sp>
    </p:spTree>
    <p:extLst>
      <p:ext uri="{BB962C8B-B14F-4D97-AF65-F5344CB8AC3E}">
        <p14:creationId xmlns:p14="http://schemas.microsoft.com/office/powerpoint/2010/main" val="14758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F5C792-0970-4EC0-8D56-A012A68A523E}"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36D05-45CA-44D1-A0F7-8EB3E167D43D}" type="slidenum">
              <a:rPr lang="en-US" smtClean="0"/>
              <a:t>‹#›</a:t>
            </a:fld>
            <a:endParaRPr lang="en-US"/>
          </a:p>
        </p:txBody>
      </p:sp>
    </p:spTree>
    <p:extLst>
      <p:ext uri="{BB962C8B-B14F-4D97-AF65-F5344CB8AC3E}">
        <p14:creationId xmlns:p14="http://schemas.microsoft.com/office/powerpoint/2010/main" val="47075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F5C792-0970-4EC0-8D56-A012A68A523E}"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36D05-45CA-44D1-A0F7-8EB3E167D43D}" type="slidenum">
              <a:rPr lang="en-US" smtClean="0"/>
              <a:t>‹#›</a:t>
            </a:fld>
            <a:endParaRPr lang="en-US"/>
          </a:p>
        </p:txBody>
      </p:sp>
    </p:spTree>
    <p:extLst>
      <p:ext uri="{BB962C8B-B14F-4D97-AF65-F5344CB8AC3E}">
        <p14:creationId xmlns:p14="http://schemas.microsoft.com/office/powerpoint/2010/main" val="100126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BF5C792-0970-4EC0-8D56-A012A68A523E}" type="datetimeFigureOut">
              <a:rPr lang="en-US" smtClean="0"/>
              <a:t>12/1/2020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B736D05-45CA-44D1-A0F7-8EB3E167D43D}"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983079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F5C792-0970-4EC0-8D56-A012A68A523E}"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36D05-45CA-44D1-A0F7-8EB3E167D43D}" type="slidenum">
              <a:rPr lang="en-US" smtClean="0"/>
              <a:t>‹#›</a:t>
            </a:fld>
            <a:endParaRPr lang="en-US"/>
          </a:p>
        </p:txBody>
      </p:sp>
    </p:spTree>
    <p:extLst>
      <p:ext uri="{BB962C8B-B14F-4D97-AF65-F5344CB8AC3E}">
        <p14:creationId xmlns:p14="http://schemas.microsoft.com/office/powerpoint/2010/main" val="184169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F5C792-0970-4EC0-8D56-A012A68A523E}"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36D05-45CA-44D1-A0F7-8EB3E167D43D}" type="slidenum">
              <a:rPr lang="en-US" smtClean="0"/>
              <a:t>‹#›</a:t>
            </a:fld>
            <a:endParaRPr lang="en-US"/>
          </a:p>
        </p:txBody>
      </p:sp>
    </p:spTree>
    <p:extLst>
      <p:ext uri="{BB962C8B-B14F-4D97-AF65-F5344CB8AC3E}">
        <p14:creationId xmlns:p14="http://schemas.microsoft.com/office/powerpoint/2010/main" val="2423176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F5C792-0970-4EC0-8D56-A012A68A523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736D05-45CA-44D1-A0F7-8EB3E167D43D}" type="slidenum">
              <a:rPr lang="en-US" smtClean="0"/>
              <a:t>‹#›</a:t>
            </a:fld>
            <a:endParaRPr lang="en-US"/>
          </a:p>
        </p:txBody>
      </p:sp>
    </p:spTree>
    <p:extLst>
      <p:ext uri="{BB962C8B-B14F-4D97-AF65-F5344CB8AC3E}">
        <p14:creationId xmlns:p14="http://schemas.microsoft.com/office/powerpoint/2010/main" val="365399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5C792-0970-4EC0-8D56-A012A68A523E}"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736D05-45CA-44D1-A0F7-8EB3E167D43D}" type="slidenum">
              <a:rPr lang="en-US" smtClean="0"/>
              <a:t>‹#›</a:t>
            </a:fld>
            <a:endParaRPr lang="en-US"/>
          </a:p>
        </p:txBody>
      </p:sp>
    </p:spTree>
    <p:extLst>
      <p:ext uri="{BB962C8B-B14F-4D97-AF65-F5344CB8AC3E}">
        <p14:creationId xmlns:p14="http://schemas.microsoft.com/office/powerpoint/2010/main" val="80270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BF5C792-0970-4EC0-8D56-A012A68A523E}" type="datetimeFigureOut">
              <a:rPr lang="en-US" smtClean="0"/>
              <a:t>12/1/2020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B736D05-45CA-44D1-A0F7-8EB3E167D43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5939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BF5C792-0970-4EC0-8D56-A012A68A523E}" type="datetimeFigureOut">
              <a:rPr lang="en-US" smtClean="0"/>
              <a:t>12/1/2020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B736D05-45CA-44D1-A0F7-8EB3E167D43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629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BF5C792-0970-4EC0-8D56-A012A68A523E}" type="datetimeFigureOut">
              <a:rPr lang="en-US" smtClean="0"/>
              <a:t>12/1/2020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B736D05-45CA-44D1-A0F7-8EB3E167D43D}"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950661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gamma@gamma.g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gamma.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gamma@gamma.ge" TargetMode="External"/><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gamma.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ka-GE" sz="3600" dirty="0"/>
              <a:t>მდ. მტკვარზე 15 მგვტ დადგმული სიმძლავრის კალაპოტური ტიპის ჰესის („ძეგვი ჰესი“) მშენებლობის და ექსპლუატაციის პროექტი</a:t>
            </a:r>
            <a:endParaRPr lang="en-US" sz="3600" dirty="0"/>
          </a:p>
        </p:txBody>
      </p:sp>
      <p:sp>
        <p:nvSpPr>
          <p:cNvPr id="3" name="Subtitle 2"/>
          <p:cNvSpPr>
            <a:spLocks noGrp="1"/>
          </p:cNvSpPr>
          <p:nvPr>
            <p:ph type="subTitle" idx="1"/>
          </p:nvPr>
        </p:nvSpPr>
        <p:spPr>
          <a:xfrm>
            <a:off x="2679905" y="4636816"/>
            <a:ext cx="6831673" cy="676681"/>
          </a:xfrm>
        </p:spPr>
        <p:txBody>
          <a:bodyPr/>
          <a:lstStyle/>
          <a:p>
            <a:r>
              <a:rPr lang="ka-GE" b="1" dirty="0">
                <a:solidFill>
                  <a:schemeClr val="tx1"/>
                </a:solidFill>
              </a:rPr>
              <a:t>სკოპინგის </a:t>
            </a:r>
            <a:r>
              <a:rPr lang="ka-GE" b="1" dirty="0" smtClean="0">
                <a:solidFill>
                  <a:schemeClr val="tx1"/>
                </a:solidFill>
              </a:rPr>
              <a:t>ანგარიშის საჯარო განხილვა</a:t>
            </a:r>
            <a:endParaRPr lang="en-US" dirty="0">
              <a:solidFill>
                <a:schemeClr val="tx1"/>
              </a:solidFill>
            </a:endParaRPr>
          </a:p>
          <a:p>
            <a:endParaRPr lang="en-US" dirty="0">
              <a:solidFill>
                <a:schemeClr val="tx1"/>
              </a:solidFill>
            </a:endParaRPr>
          </a:p>
        </p:txBody>
      </p:sp>
      <p:sp>
        <p:nvSpPr>
          <p:cNvPr id="4" name="Rectangle 3"/>
          <p:cNvSpPr/>
          <p:nvPr/>
        </p:nvSpPr>
        <p:spPr>
          <a:xfrm>
            <a:off x="9502870" y="562372"/>
            <a:ext cx="2092239" cy="369332"/>
          </a:xfrm>
          <a:prstGeom prst="rect">
            <a:avLst/>
          </a:prstGeom>
        </p:spPr>
        <p:txBody>
          <a:bodyPr wrap="none">
            <a:spAutoFit/>
          </a:bodyPr>
          <a:lstStyle/>
          <a:p>
            <a:r>
              <a:rPr lang="ka-GE" b="1" dirty="0" smtClean="0"/>
              <a:t>შპს „</a:t>
            </a:r>
            <a:r>
              <a:rPr lang="ka-GE" b="1" dirty="0" err="1" smtClean="0"/>
              <a:t>ჯეო</a:t>
            </a:r>
            <a:r>
              <a:rPr lang="ka-GE" b="1" dirty="0" smtClean="0"/>
              <a:t> </a:t>
            </a:r>
            <a:r>
              <a:rPr lang="ka-GE" b="1" dirty="0" err="1" smtClean="0"/>
              <a:t>ფაუერი</a:t>
            </a:r>
            <a:r>
              <a:rPr lang="ka-GE" b="1" dirty="0" smtClean="0"/>
              <a:t>“</a:t>
            </a:r>
            <a:endParaRPr lang="en-US" b="1" dirty="0"/>
          </a:p>
        </p:txBody>
      </p:sp>
      <p:pic>
        <p:nvPicPr>
          <p:cNvPr id="5" name="Picture 4" descr="Axali logo.png"/>
          <p:cNvPicPr/>
          <p:nvPr/>
        </p:nvPicPr>
        <p:blipFill>
          <a:blip r:embed="rId2" cstate="email">
            <a:extLst>
              <a:ext uri="{28A0092B-C50C-407E-A947-70E740481C1C}">
                <a14:useLocalDpi xmlns:a14="http://schemas.microsoft.com/office/drawing/2010/main"/>
              </a:ext>
            </a:extLst>
          </a:blip>
          <a:stretch>
            <a:fillRect/>
          </a:stretch>
        </p:blipFill>
        <p:spPr>
          <a:xfrm>
            <a:off x="866739" y="5851581"/>
            <a:ext cx="1530985" cy="572770"/>
          </a:xfrm>
          <a:prstGeom prst="rect">
            <a:avLst/>
          </a:prstGeom>
        </p:spPr>
      </p:pic>
      <p:sp>
        <p:nvSpPr>
          <p:cNvPr id="6" name="Rectangle 5"/>
          <p:cNvSpPr/>
          <p:nvPr/>
        </p:nvSpPr>
        <p:spPr>
          <a:xfrm>
            <a:off x="-23815" y="5688449"/>
            <a:ext cx="3877886" cy="1169551"/>
          </a:xfrm>
          <a:prstGeom prst="rect">
            <a:avLst/>
          </a:prstGeom>
        </p:spPr>
        <p:txBody>
          <a:bodyPr wrap="square">
            <a:spAutoFit/>
          </a:bodyPr>
          <a:lstStyle/>
          <a:p>
            <a:r>
              <a:rPr lang="it-IT" sz="1400" dirty="0" smtClean="0"/>
              <a:t>GAMMA Consulting Ltd. 19d. Guramishvili av, 0192, Tbilisi, Georgia</a:t>
            </a:r>
            <a:r>
              <a:rPr lang="ka-GE" sz="1400" dirty="0" smtClean="0"/>
              <a:t> </a:t>
            </a:r>
            <a:r>
              <a:rPr lang="it-IT" sz="1400" dirty="0" smtClean="0"/>
              <a:t>Tel: +(995 32) 260 44 33  +(995 32) 260 15 27 E-mail: </a:t>
            </a:r>
            <a:r>
              <a:rPr lang="it-IT" sz="1400" dirty="0" smtClean="0">
                <a:hlinkClick r:id="rId3"/>
              </a:rPr>
              <a:t>gamma@gamma.ge</a:t>
            </a:r>
            <a:r>
              <a:rPr lang="ka-GE" sz="1400" dirty="0"/>
              <a:t> </a:t>
            </a:r>
            <a:r>
              <a:rPr lang="it-IT" sz="1400" dirty="0" smtClean="0">
                <a:hlinkClick r:id="rId4"/>
              </a:rPr>
              <a:t>www.gamma.ge</a:t>
            </a:r>
            <a:r>
              <a:rPr lang="it-IT" sz="1400" dirty="0" smtClean="0"/>
              <a:t>;</a:t>
            </a:r>
            <a:r>
              <a:rPr lang="ka-GE" sz="1400" dirty="0" smtClean="0"/>
              <a:t> </a:t>
            </a:r>
            <a:r>
              <a:rPr lang="it-IT" sz="1400" dirty="0" smtClean="0"/>
              <a:t>www.facebook.com/gammaconsultingGeorgia</a:t>
            </a:r>
            <a:endParaRPr lang="it-IT" sz="1400" dirty="0"/>
          </a:p>
        </p:txBody>
      </p:sp>
    </p:spTree>
    <p:extLst>
      <p:ext uri="{BB962C8B-B14F-4D97-AF65-F5344CB8AC3E}">
        <p14:creationId xmlns:p14="http://schemas.microsoft.com/office/powerpoint/2010/main" val="816148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126" y="320040"/>
            <a:ext cx="9601200" cy="585651"/>
          </a:xfrm>
        </p:spPr>
        <p:txBody>
          <a:bodyPr>
            <a:normAutofit fontScale="90000"/>
          </a:bodyPr>
          <a:lstStyle/>
          <a:p>
            <a:pPr algn="r"/>
            <a:r>
              <a:rPr lang="ka-GE" sz="2800" dirty="0"/>
              <a:t>მეოთხე ალტერნატივა </a:t>
            </a:r>
            <a:br>
              <a:rPr lang="ka-GE" sz="2800" dirty="0"/>
            </a:br>
            <a:endParaRPr lang="en-US" dirty="0"/>
          </a:p>
        </p:txBody>
      </p:sp>
      <p:sp>
        <p:nvSpPr>
          <p:cNvPr id="3" name="Content Placeholder 2"/>
          <p:cNvSpPr>
            <a:spLocks noGrp="1"/>
          </p:cNvSpPr>
          <p:nvPr>
            <p:ph idx="1"/>
          </p:nvPr>
        </p:nvSpPr>
        <p:spPr>
          <a:xfrm>
            <a:off x="927463" y="1180010"/>
            <a:ext cx="11125200" cy="5342709"/>
          </a:xfrm>
        </p:spPr>
        <p:txBody>
          <a:bodyPr>
            <a:normAutofit fontScale="55000" lnSpcReduction="20000"/>
          </a:bodyPr>
          <a:lstStyle/>
          <a:p>
            <a:r>
              <a:rPr lang="ka-GE" dirty="0" smtClean="0">
                <a:solidFill>
                  <a:schemeClr val="tx1"/>
                </a:solidFill>
              </a:rPr>
              <a:t>მეოთხე ალტერნატივა წარმოადგენს ყველაზე შესაფერის ალტერნატივას გარემოსდაცვითი, გეოლოგიური და ტოპოგრაფიული პირობების თვალსაზრისით და ითვალისწინებს  მდ. მტკვრის მონაკვეთის გამოყენებას 460.0 მ ნიშნულიდან 450.0 მ ნიშნულს შორის. </a:t>
            </a:r>
          </a:p>
          <a:p>
            <a:r>
              <a:rPr lang="ka-GE" dirty="0" smtClean="0">
                <a:solidFill>
                  <a:schemeClr val="tx1"/>
                </a:solidFill>
              </a:rPr>
              <a:t>სათავე </a:t>
            </a:r>
            <a:r>
              <a:rPr lang="ka-GE" dirty="0">
                <a:solidFill>
                  <a:schemeClr val="tx1"/>
                </a:solidFill>
              </a:rPr>
              <a:t>ნაგებობაზე გათვალისწინებულია დასაშლელი ქვანაყარი/ ბეტონის გრავიტაციული კაშხლის მოწყობა. კაშხლის წყალსაშვი ფრონტის საერთო სიგრძეა დაახლეობით შეადგენს 49-62 მ-ს, რომელიც აღჭურვილი იქნება შესაფერისი ზომის რადიალურ საკეტებით, რაც უზრუნველყოფს მდინარის 9.65  მეტრით შეტბორვას ზედა ბიეფის საანგარიშო ნიშნულამდე - 460.0 მ.</a:t>
            </a:r>
          </a:p>
          <a:p>
            <a:r>
              <a:rPr lang="ka-GE" dirty="0" smtClean="0">
                <a:solidFill>
                  <a:schemeClr val="tx1"/>
                </a:solidFill>
              </a:rPr>
              <a:t>ნაგებობის </a:t>
            </a:r>
            <a:r>
              <a:rPr lang="ka-GE" dirty="0">
                <a:solidFill>
                  <a:schemeClr val="tx1"/>
                </a:solidFill>
              </a:rPr>
              <a:t>ფუძე კლდოვანია და წარმოდგენილია ტუფოგენური ქვიშაქვებით. დროთა განმავლობაში კლდოვანი ქანების შესაძლო გარეცხვის თავიდან ასაცილებლად და ქვემო ბიეფში გაშვებული წყლის ნაკადის ენერგიის ჩასაქრობად, მთელი წყალსაშვი ფრონტის გასწვრივ გათვალისწინებულია შესაფერისი ზომის წყალსაცემი ჭის მოწყობა, რომელიც გაგრძელდება ქვის/ბეტონის გაბიონის </a:t>
            </a:r>
            <a:r>
              <a:rPr lang="ka-GE" dirty="0" err="1">
                <a:solidFill>
                  <a:schemeClr val="tx1"/>
                </a:solidFill>
              </a:rPr>
              <a:t>ბერმით</a:t>
            </a:r>
            <a:r>
              <a:rPr lang="ka-GE" dirty="0">
                <a:solidFill>
                  <a:schemeClr val="tx1"/>
                </a:solidFill>
              </a:rPr>
              <a:t>.</a:t>
            </a:r>
          </a:p>
          <a:p>
            <a:r>
              <a:rPr lang="ka-GE" dirty="0">
                <a:solidFill>
                  <a:schemeClr val="tx1"/>
                </a:solidFill>
              </a:rPr>
              <a:t>წყალმიმღების შესასვლელში, ჰესის შენობის ზედა მხრიდან მოეწყობა 4 ან 5 ღიობი, რომელიც გაატარებს საჭირო რაოდენობის წყალს. ასევე მოეწყობა შესაფერისი ზომის ვერტიკალური ნაგავდამჭერი გისოსი, საკონტროლო და საოპერაციო საკეტები. საკეტების ტექნიკური მომსახურებისთვის გამოყენებული იქნება შესაფერისი ტვირთამწეობის ჰიდრავლიკური ამწე.</a:t>
            </a:r>
          </a:p>
          <a:p>
            <a:r>
              <a:rPr lang="ka-GE" dirty="0">
                <a:solidFill>
                  <a:schemeClr val="tx1"/>
                </a:solidFill>
              </a:rPr>
              <a:t>წყალმიმღებიდან წყლის ნაკადი მიეწოდება ჰესის შენობაში დამონტაჟებულ ჰიდროაგრეგატებს და   შემდეგ ნამუშევარი წყლის, წყალგამყვანის მეშვეობით,  ჩაშვება მოხდება მდინარეში.</a:t>
            </a:r>
          </a:p>
          <a:p>
            <a:r>
              <a:rPr lang="ka-GE" dirty="0" smtClean="0">
                <a:solidFill>
                  <a:schemeClr val="tx1"/>
                </a:solidFill>
              </a:rPr>
              <a:t>თევზსავალი </a:t>
            </a:r>
            <a:r>
              <a:rPr lang="ka-GE" dirty="0">
                <a:solidFill>
                  <a:schemeClr val="tx1"/>
                </a:solidFill>
              </a:rPr>
              <a:t>მოეწყობა კაშხლის შესაბამის მხარეს, მიახლოებითი სიგრძით 50.20 მ-ის და სიგანით 4.20 მ-ის. </a:t>
            </a:r>
            <a:endParaRPr lang="ka-GE" dirty="0" smtClean="0">
              <a:solidFill>
                <a:schemeClr val="tx1"/>
              </a:solidFill>
            </a:endParaRPr>
          </a:p>
          <a:p>
            <a:r>
              <a:rPr lang="ka-GE" dirty="0" smtClean="0">
                <a:solidFill>
                  <a:schemeClr val="tx1"/>
                </a:solidFill>
              </a:rPr>
              <a:t>სათავე </a:t>
            </a:r>
            <a:r>
              <a:rPr lang="ka-GE" dirty="0">
                <a:solidFill>
                  <a:schemeClr val="tx1"/>
                </a:solidFill>
              </a:rPr>
              <a:t>ნაგებობაზე ფორმირდება წყალსაცავი სიგრძით 2500.0 მ, საშუალო სიგანით 214.0 მ და სარკის ფართობით 0.366 კმ</a:t>
            </a:r>
            <a:r>
              <a:rPr lang="ka-GE" baseline="30000" dirty="0">
                <a:solidFill>
                  <a:schemeClr val="tx1"/>
                </a:solidFill>
              </a:rPr>
              <a:t>2</a:t>
            </a:r>
            <a:r>
              <a:rPr lang="ka-GE" dirty="0">
                <a:solidFill>
                  <a:schemeClr val="tx1"/>
                </a:solidFill>
              </a:rPr>
              <a:t>, რომლის საშუალებით უზრუნველყოფილ იქნება წყალმიმღებ ნაგებობამდე ნატანის სრულად დალექვა. წყალმიმღებში ნატანის მოხვედრის პრევენციის მიზნით წყალსაგდების საკეტების საშუალებით მოხდება აკუმულირებული ნატანისგან  წყალსაცავის გარეცხვა. აქედან გამომდინარე, ძეგვი ჰესის პროექტი არ ითვალისწინებს სალექარის მოწყობას.</a:t>
            </a:r>
          </a:p>
          <a:p>
            <a:r>
              <a:rPr lang="ka-GE" dirty="0">
                <a:solidFill>
                  <a:schemeClr val="tx1"/>
                </a:solidFill>
              </a:rPr>
              <a:t>პროექტით გათვალისწინებულია მიწისზედა ჰესის შენობის მოწყობა. სამონტაჟო მოედანი მოეწყობა მის მახლობლად. ელექტრო, ჰიდრავლიკური და მექანიკური მოწყობილობების მონტაჟისათვის გათვალიწინებულია სხვადასხვა ზომის ხიდურა ამწეები.</a:t>
            </a:r>
          </a:p>
          <a:p>
            <a:r>
              <a:rPr lang="ka-GE" dirty="0">
                <a:solidFill>
                  <a:schemeClr val="tx1"/>
                </a:solidFill>
              </a:rPr>
              <a:t>ჰესის შენობაში გათვალისწინებულია მსგავსი მახასიათებლების მქონე სამი ან ოთხი დაბალი დაწნევის კაფსულის ტიპის ჰიდროტურბინის მოწყობა. ტურბინები უშუალოდ კაშხლის წყალმიმღების ბურჯებში იქნება განლაგებული. აქვეა გამანაწილებელი მოწყობილობა, დამხმარე სათავსოები, მართვის ფარი და სხვა.</a:t>
            </a:r>
          </a:p>
          <a:p>
            <a:r>
              <a:rPr lang="ka-GE" dirty="0">
                <a:solidFill>
                  <a:schemeClr val="tx1"/>
                </a:solidFill>
              </a:rPr>
              <a:t>ტურბინები იმუშავებენ მდინარის ბუნებრივ ჩამონადენზე, რეგულირების გარეშე. ჰესის დადგმული სიმძლავრე იქნება </a:t>
            </a:r>
            <a:r>
              <a:rPr lang="en-US" dirty="0">
                <a:solidFill>
                  <a:schemeClr val="tx1"/>
                </a:solidFill>
              </a:rPr>
              <a:t>N = 15 </a:t>
            </a:r>
            <a:r>
              <a:rPr lang="ka-GE" dirty="0">
                <a:solidFill>
                  <a:schemeClr val="tx1"/>
                </a:solidFill>
              </a:rPr>
              <a:t>მგვტ. საშუალო წლიური გამომუშავება იქნება </a:t>
            </a:r>
            <a:r>
              <a:rPr lang="en-US" dirty="0">
                <a:solidFill>
                  <a:schemeClr val="tx1"/>
                </a:solidFill>
              </a:rPr>
              <a:t>W = 90.0 </a:t>
            </a:r>
            <a:r>
              <a:rPr lang="ka-GE" dirty="0" err="1">
                <a:solidFill>
                  <a:schemeClr val="tx1"/>
                </a:solidFill>
              </a:rPr>
              <a:t>კვტ.სთ</a:t>
            </a:r>
            <a:r>
              <a:rPr lang="ka-GE" dirty="0">
                <a:solidFill>
                  <a:schemeClr val="tx1"/>
                </a:solidFill>
              </a:rPr>
              <a:t>.</a:t>
            </a:r>
          </a:p>
          <a:p>
            <a:r>
              <a:rPr lang="ka-GE" dirty="0">
                <a:solidFill>
                  <a:schemeClr val="tx1"/>
                </a:solidFill>
              </a:rPr>
              <a:t>ჰესის გამომუშავებული წყლის ჩაშვება მოხდება მდ. მტკვარში  450.00 მ-ის ნიშნულზე. </a:t>
            </a:r>
            <a:r>
              <a:rPr lang="ka-GE" dirty="0" smtClean="0">
                <a:solidFill>
                  <a:schemeClr val="tx1"/>
                </a:solidFill>
              </a:rPr>
              <a:t>ჰესის შენობის გაბარიტული ზომებია გეგმაში 94.5</a:t>
            </a:r>
            <a:r>
              <a:rPr lang="en-US" dirty="0" smtClean="0">
                <a:solidFill>
                  <a:schemeClr val="tx1"/>
                </a:solidFill>
              </a:rPr>
              <a:t>x33.8 </a:t>
            </a:r>
            <a:r>
              <a:rPr lang="ka-GE" dirty="0" smtClean="0">
                <a:solidFill>
                  <a:schemeClr val="tx1"/>
                </a:solidFill>
              </a:rPr>
              <a:t>მ. სიმაღლე - 16.7 მ. სამონტაჟო მოედნის შესაბამის სართულზე განთავსებული იქნება სატურბინე კამერა, გენერატორის </a:t>
            </a:r>
            <a:r>
              <a:rPr lang="ka-GE" dirty="0" err="1" smtClean="0">
                <a:solidFill>
                  <a:schemeClr val="tx1"/>
                </a:solidFill>
              </a:rPr>
              <a:t>ამგზნები</a:t>
            </a:r>
            <a:r>
              <a:rPr lang="ka-GE" dirty="0" smtClean="0">
                <a:solidFill>
                  <a:schemeClr val="tx1"/>
                </a:solidFill>
              </a:rPr>
              <a:t> აგრეგატი, დამმუხტველი მოტორ-გენერატორები, გენერატორის ფიზიკური და ნულოვანი გამომყვანები და სხვა. </a:t>
            </a:r>
            <a:endParaRPr lang="ka-GE" dirty="0">
              <a:solidFill>
                <a:schemeClr val="tx1"/>
              </a:solidFill>
            </a:endParaRPr>
          </a:p>
          <a:p>
            <a:r>
              <a:rPr lang="ka-GE" dirty="0">
                <a:solidFill>
                  <a:schemeClr val="tx1"/>
                </a:solidFill>
              </a:rPr>
              <a:t>მეორე სართულზე განლაგებული ინება ავტომატური მართვის და საკუთარი მოხმარების ცვლადი დენის ფარები, საკუთარი მოხმარების 10 კვ ტრანსფორმატორის გამანაწილებელი მოწყობილობა და საკაბელო შახტა, სააკუმულატორო, სავენტილაციო სათავსოები და მუდმივი დენის ფარები. </a:t>
            </a:r>
            <a:endParaRPr lang="en-US" dirty="0">
              <a:solidFill>
                <a:schemeClr val="tx1"/>
              </a:solidFill>
            </a:endParaRPr>
          </a:p>
        </p:txBody>
      </p:sp>
    </p:spTree>
    <p:extLst>
      <p:ext uri="{BB962C8B-B14F-4D97-AF65-F5344CB8AC3E}">
        <p14:creationId xmlns:p14="http://schemas.microsoft.com/office/powerpoint/2010/main" val="389577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413" y="537754"/>
            <a:ext cx="10685416" cy="524692"/>
          </a:xfrm>
        </p:spPr>
        <p:txBody>
          <a:bodyPr>
            <a:normAutofit/>
          </a:bodyPr>
          <a:lstStyle/>
          <a:p>
            <a:pPr algn="r"/>
            <a:r>
              <a:rPr lang="ka-GE" sz="2800" dirty="0"/>
              <a:t>მეოთხე </a:t>
            </a:r>
            <a:r>
              <a:rPr lang="ka-GE" sz="2800" dirty="0" smtClean="0"/>
              <a:t>ალტერნატიული ვარიანტის </a:t>
            </a:r>
            <a:r>
              <a:rPr lang="ka-GE" sz="2800" dirty="0"/>
              <a:t>გეგემა</a:t>
            </a:r>
            <a:endParaRPr lang="en-US" sz="28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1740" y="1380308"/>
            <a:ext cx="9924534" cy="4733109"/>
          </a:xfrm>
          <a:prstGeom prst="rect">
            <a:avLst/>
          </a:prstGeom>
        </p:spPr>
      </p:pic>
    </p:spTree>
    <p:extLst>
      <p:ext uri="{BB962C8B-B14F-4D97-AF65-F5344CB8AC3E}">
        <p14:creationId xmlns:p14="http://schemas.microsoft.com/office/powerpoint/2010/main" val="445580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589" y="250372"/>
            <a:ext cx="7019108" cy="690154"/>
          </a:xfrm>
        </p:spPr>
        <p:txBody>
          <a:bodyPr>
            <a:noAutofit/>
          </a:bodyPr>
          <a:lstStyle/>
          <a:p>
            <a:pPr algn="r"/>
            <a:r>
              <a:rPr lang="ka-GE" sz="2800" dirty="0"/>
              <a:t>ალტერნატივების ანალიზი</a:t>
            </a:r>
            <a:br>
              <a:rPr lang="ka-GE" sz="2800" dirty="0"/>
            </a:br>
            <a:endParaRPr lang="en-US" dirty="0"/>
          </a:p>
        </p:txBody>
      </p:sp>
      <p:sp>
        <p:nvSpPr>
          <p:cNvPr id="3" name="Content Placeholder 2"/>
          <p:cNvSpPr>
            <a:spLocks noGrp="1"/>
          </p:cNvSpPr>
          <p:nvPr>
            <p:ph idx="1"/>
          </p:nvPr>
        </p:nvSpPr>
        <p:spPr>
          <a:xfrm>
            <a:off x="1132114" y="1227909"/>
            <a:ext cx="10650583" cy="4946469"/>
          </a:xfrm>
        </p:spPr>
        <p:txBody>
          <a:bodyPr>
            <a:normAutofit fontScale="47500" lnSpcReduction="20000"/>
          </a:bodyPr>
          <a:lstStyle/>
          <a:p>
            <a:pPr algn="just"/>
            <a:r>
              <a:rPr lang="ka-GE" sz="2500" dirty="0" smtClean="0">
                <a:solidFill>
                  <a:schemeClr val="tx1"/>
                </a:solidFill>
              </a:rPr>
              <a:t>დაგეგმილი </a:t>
            </a:r>
            <a:r>
              <a:rPr lang="ka-GE" sz="2500" dirty="0">
                <a:solidFill>
                  <a:schemeClr val="tx1"/>
                </a:solidFill>
              </a:rPr>
              <a:t>საქმიანობის ადრეულ სტადიაზე განიხილებოდა ჰესის განთავსების 4 ალტერანტიული ვარიანტი.</a:t>
            </a:r>
          </a:p>
          <a:p>
            <a:pPr algn="just"/>
            <a:r>
              <a:rPr lang="ka-GE" sz="2500" dirty="0">
                <a:solidFill>
                  <a:schemeClr val="tx1"/>
                </a:solidFill>
              </a:rPr>
              <a:t>მეოთხე ალტერნატიული ვარიანტის შემთხვევაში გეოლოგიურ გარემოზე ზემოქმედება გაცილებით დაბალია ვიდრე დანარჩენი სამი ალტერნატივის შემთხვევაში.</a:t>
            </a:r>
          </a:p>
          <a:p>
            <a:pPr algn="just"/>
            <a:r>
              <a:rPr lang="ka-GE" sz="2500" dirty="0">
                <a:solidFill>
                  <a:schemeClr val="tx1"/>
                </a:solidFill>
              </a:rPr>
              <a:t>მეორე და მესამე ალტერნატივა წყლის დერივაციას გულისხმობს  მდინარეში გამყვანი არხის მოწყობით. ამ შემთხვევაში მშენებლობის ეტაპი სამშენებლო სამუშაოები ტექნიკურად სირთულით ხასიათდება, რადგან არხის მოწყობა მოხდება უშუალოდ მდინარის აქტიურ კალაპოტში, შესაბამისად საჭიროა მშენებლობის სწორი მეთოდის შერჩევა შემდგომი უარყოფითი ზემოქმედებების თავიდან ასარიდებლად. მეოთხე ალტერნატივის შემთხვევაში შემოთავაზებული საპროექტო გადაწყვეტა არ საჭიროებს წყლის დერივაციას, რადგან ტურბინების მიერ  გადამუშავებული წყალი ჰესის შენობიდან  ჩაედინება მდინარე მტკვრის კალაპოტში 450.0 მ-ის ნიშნულზე, რაც მნიშვნელოვნად ამცირებს  გეოლოგიურ გარემოზე და წყლის ბიოლოგიურ გარემოზე ზემოქმედების რისკებს. ამასთანავე, მეოთხე ვარიანტი გამოირჩევა სამშენებლო სამუშაოების შესრულების სიმარტივითაც. პირველი, მეორე და მესამე ალტერნატივის დროს  მდინარის კალაპოტში სამშენებლო სამუშაოების შესრულება, თავის მხრივ მდინარის იქთიოფაუნაზე მნიშვნელოვანი უარყოფითი ზემოქმედებას მოახდენს. </a:t>
            </a:r>
          </a:p>
          <a:p>
            <a:pPr algn="just"/>
            <a:r>
              <a:rPr lang="ka-GE" sz="2500" dirty="0">
                <a:solidFill>
                  <a:schemeClr val="tx1"/>
                </a:solidFill>
              </a:rPr>
              <a:t>მეორე და მესამე ალტერნატივა, ასევე უარყოფითი ზემოქმედების მატარებელია წარმოქმნილი გამონამუშევარი ქანების რაოდენობის მიხედვით, რადგან როგორც ზედა ნაწილში აღვნიშნეთ, ამ შემთხვევაში საჭიროა მდინარის მარჯვენა ფერდზე გვირაბის გაყვანის სამუშაოების ჩატარება და გამყვანი არხის მდინარის კალაპოტში მოწყობა, რა დროსაც ადგილი იქნება მნიშვნელოვანი მოცულობის ინერტული მასალის და ფუჭი ქანების წარმოქმნას. </a:t>
            </a:r>
          </a:p>
          <a:p>
            <a:pPr algn="just"/>
            <a:r>
              <a:rPr lang="ka-GE" sz="2500" dirty="0">
                <a:solidFill>
                  <a:schemeClr val="tx1"/>
                </a:solidFill>
              </a:rPr>
              <a:t>ასევე მნიშვნელოვანია უშუალოდ მდინარე მტკვრის დაბინძურების საკითხის განხილვა, რადგან მეორე და მესამე ალტერნატივის დროს გამყვანი არხის მნიშვნელოვანი სამშენებლო სამუშაოები განხორციელდება მდინარის კალაპოტში, რა დროსაც მაღალი  იქნება წყლის გარემოზე და ქვედა ბიეფის გეომორფოლოგიურ მდგომარეობაზე უარყოფითი  ზემოქმედება, პირველი ალტერნატივის შემთხვევაში აღნიშული რისკი ფაქტობრივად არ არსებობს.     </a:t>
            </a:r>
          </a:p>
          <a:p>
            <a:pPr algn="just"/>
            <a:r>
              <a:rPr lang="ka-GE" sz="2500" dirty="0">
                <a:solidFill>
                  <a:schemeClr val="tx1"/>
                </a:solidFill>
              </a:rPr>
              <a:t>ზემოთ ჩამოთვლილი ალტერანტიული ვარიანტების ტექნიკური პარამეტრების მიხედვით, მეორე, მესამე და მეოთხე ალტერნატივის შემთხვევაში ბევრად მეტია ელ. ელენერგიის გამომუშავება, ვიდრე პირველი ალტერნატივის შემთხვევაში, თუმცა იმ უარყოფითი რისკ-ფაქტორების გათვალისწინებით, რაც მოსალოდნელია პირველი, მეორე და მესამე ალტერნატივის შემთხვევაში ჰესის, როგორც  მშენებლობის ასევე ექსპლუატაციის ეტაპზე,  შერჩეულ იქნა მეოთხე ალტერანტიული ვარიანტი.  </a:t>
            </a:r>
          </a:p>
          <a:p>
            <a:pPr algn="just"/>
            <a:r>
              <a:rPr lang="ka-GE" sz="2500" dirty="0">
                <a:solidFill>
                  <a:schemeClr val="tx1"/>
                </a:solidFill>
              </a:rPr>
              <a:t>მიღებული მეოთხე ალტერნატიული ვარიანტი გარემოს სხვადასხვა კომპონენტების მიმართ ნაკლები ზემოქმედების მატარებელია.  გზშ-ის ფაზაზე მოხდება აღნიშნული ალტერნატიული ვარიანტების დეტალური ანალიზი, მაგრამ დიდი ალბათობით უპირატესობა მიენიჭება მეოთხე ალტერნატიულ ვარიანტს.  </a:t>
            </a:r>
          </a:p>
          <a:p>
            <a:endParaRPr lang="ka-GE" dirty="0"/>
          </a:p>
          <a:p>
            <a:endParaRPr lang="en-US" dirty="0"/>
          </a:p>
        </p:txBody>
      </p:sp>
    </p:spTree>
    <p:extLst>
      <p:ext uri="{BB962C8B-B14F-4D97-AF65-F5344CB8AC3E}">
        <p14:creationId xmlns:p14="http://schemas.microsoft.com/office/powerpoint/2010/main" val="418753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211" y="354875"/>
            <a:ext cx="9601200" cy="794656"/>
          </a:xfrm>
        </p:spPr>
        <p:txBody>
          <a:bodyPr>
            <a:normAutofit fontScale="90000"/>
          </a:bodyPr>
          <a:lstStyle/>
          <a:p>
            <a:pPr algn="r"/>
            <a:r>
              <a:rPr lang="ka-GE" sz="2800" b="1" dirty="0"/>
              <a:t>	ჰესის ტიპის ალტერნატიული ვარიანტები </a:t>
            </a:r>
            <a:br>
              <a:rPr lang="ka-GE" sz="2800" b="1" dirty="0"/>
            </a:br>
            <a:endParaRPr lang="en-US" b="1" dirty="0"/>
          </a:p>
        </p:txBody>
      </p:sp>
      <p:sp>
        <p:nvSpPr>
          <p:cNvPr id="3" name="Content Placeholder 2"/>
          <p:cNvSpPr>
            <a:spLocks noGrp="1"/>
          </p:cNvSpPr>
          <p:nvPr>
            <p:ph idx="1"/>
          </p:nvPr>
        </p:nvSpPr>
        <p:spPr>
          <a:xfrm>
            <a:off x="1393370" y="1907176"/>
            <a:ext cx="10607041" cy="2046515"/>
          </a:xfrm>
        </p:spPr>
        <p:txBody>
          <a:bodyPr/>
          <a:lstStyle/>
          <a:p>
            <a:pPr marL="0" indent="0">
              <a:buNone/>
            </a:pPr>
            <a:r>
              <a:rPr lang="ka-GE" dirty="0" smtClean="0">
                <a:solidFill>
                  <a:schemeClr val="tx1"/>
                </a:solidFill>
              </a:rPr>
              <a:t>ძეგვი </a:t>
            </a:r>
            <a:r>
              <a:rPr lang="ka-GE" dirty="0">
                <a:solidFill>
                  <a:schemeClr val="tx1"/>
                </a:solidFill>
              </a:rPr>
              <a:t>ჰესის წინასწარი ტექნიკურ-ეკონომიკური დასაბუთების ეტაპზე განიხილებოდა ჰესის ტიპის რამდენიმე ალტერნატიული ვარიანტი, მათ შორის:</a:t>
            </a:r>
          </a:p>
          <a:p>
            <a:r>
              <a:rPr lang="ka-GE" dirty="0" smtClean="0">
                <a:solidFill>
                  <a:schemeClr val="tx1"/>
                </a:solidFill>
              </a:rPr>
              <a:t>მდ</a:t>
            </a:r>
            <a:r>
              <a:rPr lang="ka-GE" dirty="0">
                <a:solidFill>
                  <a:schemeClr val="tx1"/>
                </a:solidFill>
              </a:rPr>
              <a:t>. მტკვრის ბუნებრივ ჩამონადენზე მომუშავე დერივაციული ტიპის ჰესი;</a:t>
            </a:r>
          </a:p>
          <a:p>
            <a:r>
              <a:rPr lang="ka-GE" dirty="0" smtClean="0">
                <a:solidFill>
                  <a:schemeClr val="tx1"/>
                </a:solidFill>
              </a:rPr>
              <a:t>სადღეღამისო </a:t>
            </a:r>
            <a:r>
              <a:rPr lang="ka-GE" dirty="0">
                <a:solidFill>
                  <a:schemeClr val="tx1"/>
                </a:solidFill>
              </a:rPr>
              <a:t>რეგულირების დერივაციული ტიპის ჰესი;</a:t>
            </a:r>
          </a:p>
          <a:p>
            <a:r>
              <a:rPr lang="ka-GE" dirty="0" smtClean="0">
                <a:solidFill>
                  <a:schemeClr val="tx1"/>
                </a:solidFill>
              </a:rPr>
              <a:t>კალაპოტური </a:t>
            </a:r>
            <a:r>
              <a:rPr lang="ka-GE" dirty="0">
                <a:solidFill>
                  <a:schemeClr val="tx1"/>
                </a:solidFill>
              </a:rPr>
              <a:t>ტიპის ჰესი. </a:t>
            </a:r>
          </a:p>
          <a:p>
            <a:endParaRPr lang="en-US" dirty="0">
              <a:solidFill>
                <a:schemeClr val="tx1"/>
              </a:solidFill>
            </a:endParaRPr>
          </a:p>
        </p:txBody>
      </p:sp>
    </p:spTree>
    <p:extLst>
      <p:ext uri="{BB962C8B-B14F-4D97-AF65-F5344CB8AC3E}">
        <p14:creationId xmlns:p14="http://schemas.microsoft.com/office/powerpoint/2010/main" val="2664805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31521" y="635726"/>
            <a:ext cx="10955382" cy="5567806"/>
          </a:xfrm>
          <a:prstGeom prst="rect">
            <a:avLst/>
          </a:prstGeom>
        </p:spPr>
        <p:txBody>
          <a:bodyPr wrap="square">
            <a:spAutoFit/>
          </a:bodyPr>
          <a:lstStyle/>
          <a:p>
            <a:pPr algn="just"/>
            <a:r>
              <a:rPr lang="ka-GE" sz="1400" dirty="0" smtClean="0">
                <a:solidFill>
                  <a:schemeClr val="tx1"/>
                </a:solidFill>
              </a:rPr>
              <a:t>მდ. მტკვრის საპროექტო მონაკვეთის ტოპოგრაფიული პირობების გათვალისწინებით ბუნებრივ ჩამონადენზე მომუშავე დერივაციული ტიპის მოწყობის პროექტის განხორციელება არ ჩაითვალა მიზანშეწონილად შემდეგი გარემოებების გამო: დერივაციული ტიპის ჰესის მოწყობის შემთხევაში, საჭირო იქნება სადერივაციო სისტემისა  (მილსადენი ან ღია არხი) და ძალური კვანძის მოსაწყობად დამატებითი ტერიტორიების გამოყენება. თუ გავითვალისწინებთ, რომ კაშხლის ქვედა ბიეფში მოქცეული ტერიტორიების ძირითადი ნაწილი   წარმოადგენს კერძო საკუთრებას და მათზე განთავსებულია სხვადსხვა პროფილის საწარმოები  პროექტის განხორციელება დაკავშირებულ იქნება დიდი მოცულობის ეკონომიკური გასახლების რისკებთან. ამასთანავე არსებული საწარმოების გაუქმება უარყოფით გავლენას მოახდენს მცხეთის მუნიციპალიტეტის ეკონომიკურ მდგომარეობაზე. საგულისხმოა ის ფაქტი, რომ საპროექტო მონაკვეთზე მდინარის კალაპოტის დახრილობა ძალზე მცირეა და მეტნაკლებად ეფექტური დაწნევის მისაღებად საჭირო იქნება დიდი სიგრძის სადერივაციო სისტემის მოწყობა, რაც დაკავშირებული იქნება შედარებით მაღალ გარემოსდაცვით რისკებთან.     </a:t>
            </a:r>
          </a:p>
          <a:p>
            <a:pPr algn="just"/>
            <a:r>
              <a:rPr lang="ka-GE" sz="1400" dirty="0" smtClean="0">
                <a:solidFill>
                  <a:schemeClr val="tx1"/>
                </a:solidFill>
              </a:rPr>
              <a:t>სადღეღამისო რეგულირების ტიპის ჰესის პროექტისათვის დამახასიათებელი იქნება იგივე რისკები, რაც ბუნებრივ ჩამონადენზე მომუშავე ჰესის პროექტს ახასიათებს და დაემატება წყლით დასატბორი ტერიტორიების დიდი ფართობი, რადგან რეგულირებადი ტიპის ჰესისათვის საჭირო იქნება მაღალი კაშხალი დიდი მოცულობის წყალსაცავით. შესაბამისად მნიშვნელოვნად გაიზრდება ბუნებრივ და სოციალურ გარემოზე ზემოქმედების რისკები.</a:t>
            </a:r>
          </a:p>
          <a:p>
            <a:pPr algn="just"/>
            <a:r>
              <a:rPr lang="ka-GE" sz="1400" dirty="0" smtClean="0">
                <a:solidFill>
                  <a:schemeClr val="tx1"/>
                </a:solidFill>
              </a:rPr>
              <a:t>რაც შეეხება კალაპოტური ტიპის ჰესს, ჰესის ინფრასტრუქტურა  ეწყობა მდინარის კალაპოტის ფარგლებში, არ საჭიროებს მაღალ კაშხალს და დიდი მოცულობის წყალსაცავის. შემოთავაზებული პროექტის მიხედვით კაშხლის ზედა ბიეფში წყლის დონე აიწევს 6 მეტრით და შეტბორვის ზონა გავრცელდება ძირითადად მდინარის აქტიური კალაპოტის ფარგლებში, რაც მინიმუმამდე ამცირებს გარემოსდაცვით და სოციალურ რისკებს. </a:t>
            </a:r>
          </a:p>
          <a:p>
            <a:pPr algn="just"/>
            <a:r>
              <a:rPr lang="ka-GE" sz="1400" dirty="0" smtClean="0">
                <a:solidFill>
                  <a:schemeClr val="tx1"/>
                </a:solidFill>
              </a:rPr>
              <a:t>განსაკუთრებით აღსანიშნავია ის ფაქტი, რომ კალაპოტური ტიპის პროექტის განხორციელების შემთხვევაში არ არის საჭირო წყლის დერივაცია და შესაბამისად კაშხლის ქვედა ბიეფში ექსპლუატაციის ფაზაზე წყლის ნაკლებობას პრაქტიკულად ადგილი არ ექნება. მნიშნელოვანია ასევე, რომ წყალსაცავში წყლის დონის ცვლილება (რაც დამახასიათებელია რეგულირებადი ტიპის ჰესისათვის) არ ხდება და შესაბამისად ნაკლებია სანაპირო ზოლის გეოლოგიურ გარემოზე ზემოქმედების რისკები.          </a:t>
            </a:r>
          </a:p>
          <a:p>
            <a:pPr algn="just"/>
            <a:r>
              <a:rPr lang="ka-GE" sz="1400" dirty="0" smtClean="0">
                <a:solidFill>
                  <a:schemeClr val="tx1"/>
                </a:solidFill>
              </a:rPr>
              <a:t>ყოველივე ზემოთ აღნიშნულის გათვალისწინებით, უპირატესობა უნდა მიენიჭოს კალაპოტური ტიპის ჰესის პროექტის განხორციელების ალტერნატიულ ვარიანტს.  </a:t>
            </a:r>
            <a:endParaRPr lang="ka-GE" sz="1400" dirty="0">
              <a:solidFill>
                <a:schemeClr val="tx1"/>
              </a:solidFill>
            </a:endParaRPr>
          </a:p>
        </p:txBody>
      </p:sp>
    </p:spTree>
    <p:extLst>
      <p:ext uri="{BB962C8B-B14F-4D97-AF65-F5344CB8AC3E}">
        <p14:creationId xmlns:p14="http://schemas.microsoft.com/office/powerpoint/2010/main" val="2384809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988" y="363583"/>
            <a:ext cx="9818914" cy="533400"/>
          </a:xfrm>
        </p:spPr>
        <p:txBody>
          <a:bodyPr>
            <a:normAutofit/>
          </a:bodyPr>
          <a:lstStyle/>
          <a:p>
            <a:pPr algn="r"/>
            <a:r>
              <a:rPr lang="ka-GE" sz="2800" dirty="0" smtClean="0"/>
              <a:t>საპროექტო ტერიტორიის სიტუაციური სქემა</a:t>
            </a:r>
            <a:endParaRPr lang="en-US" sz="2800" dirty="0"/>
          </a:p>
        </p:txBody>
      </p:sp>
      <p:pic>
        <p:nvPicPr>
          <p:cNvPr id="4" name="Content Placeholder 3"/>
          <p:cNvPicPr>
            <a:picLocks noGrp="1"/>
          </p:cNvPicPr>
          <p:nvPr>
            <p:ph idx="1"/>
          </p:nvPr>
        </p:nvPicPr>
        <p:blipFill>
          <a:blip r:embed="rId2"/>
          <a:stretch>
            <a:fillRect/>
          </a:stretch>
        </p:blipFill>
        <p:spPr>
          <a:xfrm>
            <a:off x="1713492" y="1170985"/>
            <a:ext cx="9703446" cy="4846637"/>
          </a:xfrm>
          <a:prstGeom prst="rect">
            <a:avLst/>
          </a:prstGeom>
        </p:spPr>
      </p:pic>
    </p:spTree>
    <p:extLst>
      <p:ext uri="{BB962C8B-B14F-4D97-AF65-F5344CB8AC3E}">
        <p14:creationId xmlns:p14="http://schemas.microsoft.com/office/powerpoint/2010/main" val="1491134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0" y="198120"/>
            <a:ext cx="9601200" cy="481149"/>
          </a:xfrm>
        </p:spPr>
        <p:txBody>
          <a:bodyPr>
            <a:normAutofit fontScale="90000"/>
          </a:bodyPr>
          <a:lstStyle/>
          <a:p>
            <a:pPr algn="r"/>
            <a:r>
              <a:rPr lang="ka-GE" sz="2800" dirty="0"/>
              <a:t>ჰესის ძირითადი ტექნიკური  პარამეტრები</a:t>
            </a:r>
            <a:r>
              <a:rPr lang="en-US" sz="2800" dirty="0"/>
              <a:t/>
            </a:r>
            <a:br>
              <a:rPr lang="en-US" sz="2800" dirty="0"/>
            </a:br>
            <a:endParaRPr lang="en-US" dirty="0"/>
          </a:p>
        </p:txBody>
      </p:sp>
      <p:sp>
        <p:nvSpPr>
          <p:cNvPr id="3" name="Content Placeholder 2"/>
          <p:cNvSpPr>
            <a:spLocks noGrp="1"/>
          </p:cNvSpPr>
          <p:nvPr>
            <p:ph idx="1"/>
          </p:nvPr>
        </p:nvSpPr>
        <p:spPr>
          <a:xfrm>
            <a:off x="901337" y="1750423"/>
            <a:ext cx="11090366" cy="3581400"/>
          </a:xfrm>
        </p:spPr>
        <p:txBody>
          <a:bodyPr>
            <a:normAutofit fontScale="85000" lnSpcReduction="20000"/>
          </a:bodyPr>
          <a:lstStyle/>
          <a:p>
            <a:pPr marL="0" indent="0" algn="just">
              <a:buNone/>
            </a:pPr>
            <a:r>
              <a:rPr lang="ka-GE" sz="1800" dirty="0">
                <a:solidFill>
                  <a:schemeClr val="tx1"/>
                </a:solidFill>
              </a:rPr>
              <a:t>ძეგვი ჰესის მოწყობა დაგეგმილია მცხეთის მუნიციპალიტეტში, სოფ. ძეგვის მიმდებარე ტერიტორიაზე. ჰესის კომუნიკაციები განთავსდება მდინარის მონაკვეთის აბსოლუტურ ნიშნულებს შორის: 460.0 მ.ზ.დ - 450.0 მ.ზ.დ. ჰესი წარმოადგენს კალაპოტური ტიპის სათავე ნაგებობას დასაშლელი კაშხალით. </a:t>
            </a:r>
          </a:p>
          <a:p>
            <a:pPr marL="0" indent="0" algn="just">
              <a:buNone/>
            </a:pPr>
            <a:r>
              <a:rPr lang="ka-GE" sz="1800" dirty="0">
                <a:solidFill>
                  <a:schemeClr val="tx1"/>
                </a:solidFill>
              </a:rPr>
              <a:t>სათავე ნაგებობაზე გათვალისწინებულია დასაშლელი ქვანაყარი/ ბეტონის გრავიტაციული კაშხლის მოწყობა. კაშხლის წყალსაშვი ფრონტის მიახლოებითი საერთო სიგრძეა 49-62 მ, რომელიც აღჭურვილი იქნება შესაფერისი ზომის რადიალური საკეტებით, რაც უზრუნველყოფს მდინარის 9.65  მეტრით შეტბორვას ზედა ბიეფის საანგარიშო ნიშნულამდე - 460.0 მ</a:t>
            </a:r>
            <a:r>
              <a:rPr lang="ka-GE" sz="1800" dirty="0" smtClean="0">
                <a:solidFill>
                  <a:schemeClr val="tx1"/>
                </a:solidFill>
              </a:rPr>
              <a:t>.</a:t>
            </a:r>
          </a:p>
          <a:p>
            <a:pPr marL="0" indent="0" algn="just">
              <a:buNone/>
            </a:pPr>
            <a:r>
              <a:rPr lang="ka-GE" sz="1800" dirty="0">
                <a:solidFill>
                  <a:schemeClr val="tx1"/>
                </a:solidFill>
              </a:rPr>
              <a:t>ძეგვი ჰესის წყლის ხარჯი </a:t>
            </a:r>
            <a:r>
              <a:rPr lang="en-US" sz="1800" dirty="0">
                <a:solidFill>
                  <a:schemeClr val="tx1"/>
                </a:solidFill>
              </a:rPr>
              <a:t>Q</a:t>
            </a:r>
            <a:r>
              <a:rPr lang="ka-GE" sz="1800" dirty="0">
                <a:solidFill>
                  <a:schemeClr val="tx1"/>
                </a:solidFill>
              </a:rPr>
              <a:t>ჰესი=200.0 მ</a:t>
            </a:r>
            <a:r>
              <a:rPr lang="ka-GE" sz="1800" baseline="30000" dirty="0">
                <a:solidFill>
                  <a:schemeClr val="tx1"/>
                </a:solidFill>
              </a:rPr>
              <a:t>3</a:t>
            </a:r>
            <a:r>
              <a:rPr lang="ka-GE" sz="1800" dirty="0">
                <a:solidFill>
                  <a:schemeClr val="tx1"/>
                </a:solidFill>
              </a:rPr>
              <a:t>/წმ მიღებულია ჰიდროლოგიური მონაცემების ანალიზის საფუძველზე, რომელიც წყლის ყოველთვიური და წლიური საშუალო ხარჯის მოდინების პირობებში უზრუნველყოფილი იქნება 3 თვის განმავლობაში, ეკოლოგიური ხარჯის გათვალისწინებით. ეკოლოგიური ხარჯის დაზუსტება მოხდება გზშ-ის ფაზაზე, წინასწარი მონაცემებით ხარჯის რაოდენობა იქნება 17 მ3/წმ-ის ფარგლებში. </a:t>
            </a:r>
          </a:p>
          <a:p>
            <a:pPr marL="0" indent="0" algn="just">
              <a:buNone/>
            </a:pPr>
            <a:r>
              <a:rPr lang="ka-GE" sz="1800" dirty="0">
                <a:solidFill>
                  <a:schemeClr val="tx1"/>
                </a:solidFill>
              </a:rPr>
              <a:t>წყალსაცავის ნორმალური შეტბორვის ნიშნულია </a:t>
            </a:r>
            <a:r>
              <a:rPr lang="en-US" sz="1800" dirty="0">
                <a:solidFill>
                  <a:schemeClr val="tx1"/>
                </a:solidFill>
              </a:rPr>
              <a:t>V461.00 </a:t>
            </a:r>
            <a:r>
              <a:rPr lang="ka-GE" sz="1800" dirty="0">
                <a:solidFill>
                  <a:schemeClr val="tx1"/>
                </a:solidFill>
              </a:rPr>
              <a:t>მ.ზ.დ, ხოლო ზედა ბიეფის საანგარიშო </a:t>
            </a:r>
            <a:r>
              <a:rPr lang="en-US" sz="1800" dirty="0">
                <a:solidFill>
                  <a:schemeClr val="tx1"/>
                </a:solidFill>
              </a:rPr>
              <a:t>V460.00 </a:t>
            </a:r>
            <a:r>
              <a:rPr lang="ka-GE" sz="1800" dirty="0">
                <a:solidFill>
                  <a:schemeClr val="tx1"/>
                </a:solidFill>
              </a:rPr>
              <a:t>მ.ზ.დ. გისოსზე დანაკარგის გათვალისწინებით. ჰესის ქვედა ბიეფის </a:t>
            </a:r>
            <a:r>
              <a:rPr lang="en-US" sz="1800" dirty="0">
                <a:solidFill>
                  <a:schemeClr val="tx1"/>
                </a:solidFill>
              </a:rPr>
              <a:t>V450.00 </a:t>
            </a:r>
            <a:r>
              <a:rPr lang="ka-GE" sz="1800" dirty="0">
                <a:solidFill>
                  <a:schemeClr val="tx1"/>
                </a:solidFill>
              </a:rPr>
              <a:t>მ.ზ.დ.  </a:t>
            </a:r>
          </a:p>
          <a:p>
            <a:pPr marL="0" indent="0" algn="just">
              <a:buNone/>
            </a:pPr>
            <a:r>
              <a:rPr lang="ka-GE" sz="1800" dirty="0">
                <a:solidFill>
                  <a:schemeClr val="tx1"/>
                </a:solidFill>
              </a:rPr>
              <a:t>ნომინალური დაწნევა განისაზღვრება ტურბინის მუშაობის დროს საანგარიშო ხარჯით 53.33 მ3/წმ და მინიმალური დაწნევა განისაზღვრება ჰესის მუშაობის დროს საანგარიშო ხარჯით 165.0 მ3/წმ.  ძეგვი ჰესი კალაპოტური ჰესია და დაწნევის ჰიდრავლიკური დანაკარგი შეადგენს </a:t>
            </a:r>
            <a:r>
              <a:rPr lang="en-US" sz="1800" dirty="0">
                <a:solidFill>
                  <a:schemeClr val="tx1"/>
                </a:solidFill>
              </a:rPr>
              <a:t>h = 0.23 </a:t>
            </a:r>
            <a:r>
              <a:rPr lang="ka-GE" sz="1800" dirty="0">
                <a:solidFill>
                  <a:schemeClr val="tx1"/>
                </a:solidFill>
              </a:rPr>
              <a:t>მ.</a:t>
            </a:r>
          </a:p>
          <a:p>
            <a:pPr marL="0" indent="0" algn="just">
              <a:buNone/>
            </a:pPr>
            <a:endParaRPr lang="ka-GE" sz="1800" dirty="0">
              <a:solidFill>
                <a:schemeClr val="tx1"/>
              </a:solidFill>
            </a:endParaRPr>
          </a:p>
          <a:p>
            <a:pPr marL="0" indent="0" algn="just">
              <a:buNone/>
            </a:pPr>
            <a:endParaRPr lang="en-US" sz="1800" dirty="0">
              <a:solidFill>
                <a:schemeClr val="tx1"/>
              </a:solidFill>
            </a:endParaRPr>
          </a:p>
        </p:txBody>
      </p:sp>
    </p:spTree>
    <p:extLst>
      <p:ext uri="{BB962C8B-B14F-4D97-AF65-F5344CB8AC3E}">
        <p14:creationId xmlns:p14="http://schemas.microsoft.com/office/powerpoint/2010/main" val="71979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377" y="546462"/>
            <a:ext cx="9601200" cy="768532"/>
          </a:xfrm>
        </p:spPr>
        <p:txBody>
          <a:bodyPr>
            <a:normAutofit/>
          </a:bodyPr>
          <a:lstStyle/>
          <a:p>
            <a:pPr algn="r"/>
            <a:r>
              <a:rPr lang="ka-GE" sz="2800" dirty="0"/>
              <a:t>ძეგვი ჰესის განლაგების სქემა და </a:t>
            </a:r>
            <a:r>
              <a:rPr lang="ka-GE" sz="2800" dirty="0" smtClean="0"/>
              <a:t>გეგმა</a:t>
            </a:r>
            <a:endParaRPr lang="en-US" sz="2800" dirty="0"/>
          </a:p>
        </p:txBody>
      </p:sp>
      <p:pic>
        <p:nvPicPr>
          <p:cNvPr id="4" name="Content Placeholder 3"/>
          <p:cNvPicPr>
            <a:picLocks noGrp="1"/>
          </p:cNvPicPr>
          <p:nvPr>
            <p:ph idx="1"/>
          </p:nvPr>
        </p:nvPicPr>
        <p:blipFill>
          <a:blip r:embed="rId2"/>
          <a:stretch>
            <a:fillRect/>
          </a:stretch>
        </p:blipFill>
        <p:spPr>
          <a:xfrm>
            <a:off x="2495005" y="1415143"/>
            <a:ext cx="8103326" cy="4907279"/>
          </a:xfrm>
          <a:prstGeom prst="rect">
            <a:avLst/>
          </a:prstGeom>
        </p:spPr>
      </p:pic>
    </p:spTree>
    <p:extLst>
      <p:ext uri="{BB962C8B-B14F-4D97-AF65-F5344CB8AC3E}">
        <p14:creationId xmlns:p14="http://schemas.microsoft.com/office/powerpoint/2010/main" val="2407674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046" y="502920"/>
            <a:ext cx="9601200" cy="820783"/>
          </a:xfrm>
        </p:spPr>
        <p:txBody>
          <a:bodyPr>
            <a:normAutofit/>
          </a:bodyPr>
          <a:lstStyle/>
          <a:p>
            <a:pPr algn="r"/>
            <a:r>
              <a:rPr lang="ka-GE" sz="2800" dirty="0"/>
              <a:t>დასაშლელი კაშხლის და ჰესის შენობის გეგმა</a:t>
            </a:r>
            <a:endParaRPr lang="en-US" sz="2800" dirty="0"/>
          </a:p>
        </p:txBody>
      </p:sp>
      <p:pic>
        <p:nvPicPr>
          <p:cNvPr id="4" name="Content Placeholder 3"/>
          <p:cNvPicPr>
            <a:picLocks noGrp="1"/>
          </p:cNvPicPr>
          <p:nvPr>
            <p:ph idx="1"/>
          </p:nvPr>
        </p:nvPicPr>
        <p:blipFill>
          <a:blip r:embed="rId2"/>
          <a:stretch>
            <a:fillRect/>
          </a:stretch>
        </p:blipFill>
        <p:spPr>
          <a:xfrm>
            <a:off x="2434046" y="1537062"/>
            <a:ext cx="8116922" cy="4985657"/>
          </a:xfrm>
          <a:prstGeom prst="rect">
            <a:avLst/>
          </a:prstGeom>
        </p:spPr>
      </p:pic>
    </p:spTree>
    <p:extLst>
      <p:ext uri="{BB962C8B-B14F-4D97-AF65-F5344CB8AC3E}">
        <p14:creationId xmlns:p14="http://schemas.microsoft.com/office/powerpoint/2010/main" val="2040906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080" y="555172"/>
            <a:ext cx="9601200" cy="472439"/>
          </a:xfrm>
        </p:spPr>
        <p:txBody>
          <a:bodyPr>
            <a:normAutofit/>
          </a:bodyPr>
          <a:lstStyle/>
          <a:p>
            <a:pPr algn="r"/>
            <a:r>
              <a:rPr lang="ka-GE" sz="2800" dirty="0"/>
              <a:t>წყალმიმღების ჰესის შენობის გეგმა</a:t>
            </a:r>
            <a:endParaRPr lang="en-US" sz="2800" dirty="0"/>
          </a:p>
        </p:txBody>
      </p:sp>
      <p:pic>
        <p:nvPicPr>
          <p:cNvPr id="4" name="Content Placeholder 3"/>
          <p:cNvPicPr>
            <a:picLocks noGrp="1"/>
          </p:cNvPicPr>
          <p:nvPr>
            <p:ph idx="1"/>
          </p:nvPr>
        </p:nvPicPr>
        <p:blipFill rotWithShape="1">
          <a:blip r:embed="rId2"/>
          <a:srcRect b="5364"/>
          <a:stretch/>
        </p:blipFill>
        <p:spPr bwMode="auto">
          <a:xfrm>
            <a:off x="1275805" y="1764738"/>
            <a:ext cx="10411097" cy="40961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619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126" y="485503"/>
            <a:ext cx="9601200" cy="594360"/>
          </a:xfrm>
        </p:spPr>
        <p:txBody>
          <a:bodyPr>
            <a:normAutofit/>
          </a:bodyPr>
          <a:lstStyle/>
          <a:p>
            <a:pPr algn="r"/>
            <a:r>
              <a:rPr lang="ka-GE" sz="2800" b="1" dirty="0" smtClean="0">
                <a:solidFill>
                  <a:schemeClr val="tx1"/>
                </a:solidFill>
              </a:rPr>
              <a:t>შესავალი</a:t>
            </a:r>
            <a:endParaRPr lang="en-US" sz="2800" b="1" dirty="0">
              <a:solidFill>
                <a:schemeClr val="tx1"/>
              </a:solidFill>
            </a:endParaRPr>
          </a:p>
        </p:txBody>
      </p:sp>
      <p:sp>
        <p:nvSpPr>
          <p:cNvPr id="3" name="Content Placeholder 2"/>
          <p:cNvSpPr>
            <a:spLocks noGrp="1"/>
          </p:cNvSpPr>
          <p:nvPr>
            <p:ph idx="1"/>
          </p:nvPr>
        </p:nvSpPr>
        <p:spPr>
          <a:xfrm>
            <a:off x="1375955" y="1454333"/>
            <a:ext cx="10223862" cy="4528456"/>
          </a:xfrm>
        </p:spPr>
        <p:txBody>
          <a:bodyPr>
            <a:normAutofit/>
          </a:bodyPr>
          <a:lstStyle/>
          <a:p>
            <a:pPr algn="just"/>
            <a:r>
              <a:rPr lang="ka-GE" sz="1800" dirty="0" smtClean="0">
                <a:solidFill>
                  <a:schemeClr val="tx1"/>
                </a:solidFill>
              </a:rPr>
              <a:t>შპს „</a:t>
            </a:r>
            <a:r>
              <a:rPr lang="ka-GE" sz="1800" dirty="0" err="1" smtClean="0">
                <a:solidFill>
                  <a:schemeClr val="tx1"/>
                </a:solidFill>
              </a:rPr>
              <a:t>ჯეო</a:t>
            </a:r>
            <a:r>
              <a:rPr lang="ka-GE" sz="1800" dirty="0" smtClean="0">
                <a:solidFill>
                  <a:schemeClr val="tx1"/>
                </a:solidFill>
              </a:rPr>
              <a:t> </a:t>
            </a:r>
            <a:r>
              <a:rPr lang="ka-GE" sz="1800" dirty="0" err="1" smtClean="0">
                <a:solidFill>
                  <a:schemeClr val="tx1"/>
                </a:solidFill>
              </a:rPr>
              <a:t>ფაუერი</a:t>
            </a:r>
            <a:r>
              <a:rPr lang="ka-GE" sz="1800" dirty="0" smtClean="0">
                <a:solidFill>
                  <a:schemeClr val="tx1"/>
                </a:solidFill>
              </a:rPr>
              <a:t>“ მცხეთის მუნიციპალიტეტში, კერძოდ სოფელ ძეგვში გეგმავს  </a:t>
            </a:r>
            <a:r>
              <a:rPr lang="ka-GE" sz="1800" dirty="0">
                <a:solidFill>
                  <a:schemeClr val="tx1"/>
                </a:solidFill>
              </a:rPr>
              <a:t>15.0 მგვტ დადგმული სიმძლავრის, „ძეგვი ჰესი“-ს მშენებლობის და ექსპლუატაციის პროექტის </a:t>
            </a:r>
            <a:r>
              <a:rPr lang="ka-GE" sz="1800" dirty="0" smtClean="0">
                <a:solidFill>
                  <a:schemeClr val="tx1"/>
                </a:solidFill>
              </a:rPr>
              <a:t>განხორციელებას. </a:t>
            </a:r>
          </a:p>
          <a:p>
            <a:pPr algn="just"/>
            <a:r>
              <a:rPr lang="ka-GE" sz="1800" dirty="0" smtClean="0">
                <a:solidFill>
                  <a:schemeClr val="tx1"/>
                </a:solidFill>
              </a:rPr>
              <a:t>წინასწარი </a:t>
            </a:r>
            <a:r>
              <a:rPr lang="ka-GE" sz="1800" dirty="0">
                <a:solidFill>
                  <a:schemeClr val="tx1"/>
                </a:solidFill>
              </a:rPr>
              <a:t>ტექნიკურ-ეკონომიკური დასაბუთების მიხედვით, ძეგვი ჰესი იქნება კალაპოტური ტიპის. ჰესის ინფრასტრუქტურა წარმოდგენილი იქნება მდ. მტკვრის გადამღობი დამბით, რომლის ერთ მხარეს მოეწყობა უქმი წყალსაგდები, ხოლო მეორე მხარეს - სააგრეგატო ნაწილი, სადაც დამონტაჟებული იქნება ჰიდროტურბინები და სხვა დამხმარე ჰიდრომექანიკური თუ ელექტრო მოწყობილობა. საპროექტო „ძეგვი ჰესი“ იქნება „ზაჰესი“-ს და ორთაჭალა ჰესის მსგავსი საინჟინრო ნაგებობა.</a:t>
            </a:r>
          </a:p>
          <a:p>
            <a:pPr algn="just"/>
            <a:r>
              <a:rPr lang="ka-GE" sz="1800" dirty="0">
                <a:solidFill>
                  <a:schemeClr val="tx1"/>
                </a:solidFill>
              </a:rPr>
              <a:t>სამშენებლო სამუშაოები გულისხმობს დროებითი სამშენებლო ინფრასტრუქტურის მობილიზაციას, მიწის სამუშაოებს, საპროექტო დამბის ძალური კვანძის ფარგლებში რკინა-ბეტონის სამუშაოებს,  მშენებლობის პროცესში წარმოქმნილი სამშენებლო ნარჩენების მართვას და სხვა. </a:t>
            </a:r>
          </a:p>
          <a:p>
            <a:endParaRPr lang="en-US" sz="1800" dirty="0"/>
          </a:p>
        </p:txBody>
      </p:sp>
    </p:spTree>
    <p:extLst>
      <p:ext uri="{BB962C8B-B14F-4D97-AF65-F5344CB8AC3E}">
        <p14:creationId xmlns:p14="http://schemas.microsoft.com/office/powerpoint/2010/main" val="1131492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84" y="337457"/>
            <a:ext cx="9601200" cy="559526"/>
          </a:xfrm>
        </p:spPr>
        <p:txBody>
          <a:bodyPr>
            <a:normAutofit/>
          </a:bodyPr>
          <a:lstStyle/>
          <a:p>
            <a:pPr algn="r"/>
            <a:r>
              <a:rPr lang="ka-GE" sz="2800" dirty="0" smtClean="0"/>
              <a:t>თევზსავალი</a:t>
            </a:r>
            <a:endParaRPr lang="en-US" sz="2800" dirty="0"/>
          </a:p>
        </p:txBody>
      </p:sp>
      <p:sp>
        <p:nvSpPr>
          <p:cNvPr id="3" name="Content Placeholder 2"/>
          <p:cNvSpPr>
            <a:spLocks noGrp="1"/>
          </p:cNvSpPr>
          <p:nvPr>
            <p:ph idx="1"/>
          </p:nvPr>
        </p:nvSpPr>
        <p:spPr>
          <a:xfrm>
            <a:off x="923110" y="1493519"/>
            <a:ext cx="11086010" cy="4489269"/>
          </a:xfrm>
        </p:spPr>
        <p:txBody>
          <a:bodyPr>
            <a:normAutofit/>
          </a:bodyPr>
          <a:lstStyle/>
          <a:p>
            <a:pPr algn="just"/>
            <a:r>
              <a:rPr lang="ka-GE" dirty="0">
                <a:solidFill>
                  <a:schemeClr val="tx1"/>
                </a:solidFill>
              </a:rPr>
              <a:t>მდინარე მტკვრის საპროექტო მონაკვეთში ჩატარებული იქთიოფაუნიდან ირკვევა, რომ აქ გვხვდება სხვადასხვა სახეობის თევზი. წარმოდგენილი თევზის ჯიშების გათვალისწინებით, რომლებისთვისაც საჭიროა 0.6-1.2 მ/წმ სიჩქარე, </a:t>
            </a:r>
            <a:r>
              <a:rPr lang="ka-GE" dirty="0" err="1">
                <a:solidFill>
                  <a:schemeClr val="tx1"/>
                </a:solidFill>
              </a:rPr>
              <a:t>თევზსავლის</a:t>
            </a:r>
            <a:r>
              <a:rPr lang="ka-GE" dirty="0">
                <a:solidFill>
                  <a:schemeClr val="tx1"/>
                </a:solidFill>
              </a:rPr>
              <a:t> ჰიდრავლიკური გაანგარიშება მოხდება ზემოაღნიშნული სიჩქარისა და შესაბამისი ხარჯის გატარების გათვალისწინებით. ყოველ საფეხურიან ღარში ეწყობა განივი ტიხრები, რომლებიც წარმოქმნიან აუზის თანმიმდევრულ რიგს. ტიხრებზე რიგრიგობით ღარის კედლებთან ეწყობა შესაფერისი ზომის ე.წ. ,,მცურავი“ ხვრეტები, რომლებიც მოთავსებულია უშუალოდ ფსკერზე. პროექტით გათვალისწინებულია თევზსავალის წყალმიმღები არხის შესაფერისი სიღრმე და სიგანე. შესვლის სიჩქარედ </a:t>
            </a:r>
            <a:r>
              <a:rPr lang="en-US" dirty="0">
                <a:solidFill>
                  <a:schemeClr val="tx1"/>
                </a:solidFill>
              </a:rPr>
              <a:t>Vo </a:t>
            </a:r>
            <a:r>
              <a:rPr lang="ka-GE" dirty="0">
                <a:solidFill>
                  <a:schemeClr val="tx1"/>
                </a:solidFill>
              </a:rPr>
              <a:t>განისაზღვრა 0.9 მ/წმ, ხოლო ხარჯი 2.0 მ3/წ. </a:t>
            </a:r>
            <a:r>
              <a:rPr lang="ka-GE" dirty="0" smtClean="0">
                <a:solidFill>
                  <a:schemeClr val="tx1"/>
                </a:solidFill>
              </a:rPr>
              <a:t>თევზსავალის </a:t>
            </a:r>
            <a:r>
              <a:rPr lang="ka-GE" dirty="0">
                <a:solidFill>
                  <a:schemeClr val="tx1"/>
                </a:solidFill>
              </a:rPr>
              <a:t>გეგმა, რომელის შერჩევაც მოხდა ძეგვი ჰესისთვის იქთიოფაუნის გათვალისწინებით. </a:t>
            </a:r>
          </a:p>
          <a:p>
            <a:r>
              <a:rPr lang="ka-GE" dirty="0">
                <a:solidFill>
                  <a:schemeClr val="tx1"/>
                </a:solidFill>
              </a:rPr>
              <a:t>თევზსავალის დაზუსტებული ტექნიკური პარამეტრები მოცემული იქნება გზშ-ის ანგარიშში. </a:t>
            </a:r>
            <a:endParaRPr lang="en-US" dirty="0">
              <a:solidFill>
                <a:schemeClr val="tx1"/>
              </a:solidFill>
            </a:endParaRPr>
          </a:p>
        </p:txBody>
      </p:sp>
    </p:spTree>
    <p:extLst>
      <p:ext uri="{BB962C8B-B14F-4D97-AF65-F5344CB8AC3E}">
        <p14:creationId xmlns:p14="http://schemas.microsoft.com/office/powerpoint/2010/main" val="1500111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663" y="372292"/>
            <a:ext cx="9601200" cy="655320"/>
          </a:xfrm>
        </p:spPr>
        <p:txBody>
          <a:bodyPr>
            <a:normAutofit/>
          </a:bodyPr>
          <a:lstStyle/>
          <a:p>
            <a:pPr algn="r"/>
            <a:r>
              <a:rPr lang="ka-GE" sz="2800" dirty="0" smtClean="0"/>
              <a:t>თევზსავალი</a:t>
            </a:r>
            <a:endParaRPr lang="en-US" sz="3200" dirty="0"/>
          </a:p>
        </p:txBody>
      </p:sp>
      <p:pic>
        <p:nvPicPr>
          <p:cNvPr id="4" name="Content Placeholder 3"/>
          <p:cNvPicPr>
            <a:picLocks noGrp="1"/>
          </p:cNvPicPr>
          <p:nvPr>
            <p:ph idx="1"/>
          </p:nvPr>
        </p:nvPicPr>
        <p:blipFill rotWithShape="1">
          <a:blip r:embed="rId2"/>
          <a:srcRect l="2360"/>
          <a:stretch/>
        </p:blipFill>
        <p:spPr bwMode="auto">
          <a:xfrm>
            <a:off x="2760481" y="1027612"/>
            <a:ext cx="7942353" cy="51337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6225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377" y="250372"/>
            <a:ext cx="9601200" cy="576942"/>
          </a:xfrm>
        </p:spPr>
        <p:txBody>
          <a:bodyPr>
            <a:normAutofit/>
          </a:bodyPr>
          <a:lstStyle/>
          <a:p>
            <a:pPr algn="r"/>
            <a:r>
              <a:rPr lang="ka-GE" sz="2800" dirty="0" smtClean="0"/>
              <a:t>მშენებლობის </a:t>
            </a:r>
            <a:r>
              <a:rPr lang="ka-GE" sz="2800" dirty="0"/>
              <a:t>ორგანიზაცია</a:t>
            </a:r>
            <a:endParaRPr lang="en-US" sz="2800" dirty="0"/>
          </a:p>
        </p:txBody>
      </p:sp>
      <p:sp>
        <p:nvSpPr>
          <p:cNvPr id="3" name="Content Placeholder 2"/>
          <p:cNvSpPr>
            <a:spLocks noGrp="1"/>
          </p:cNvSpPr>
          <p:nvPr>
            <p:ph idx="1"/>
          </p:nvPr>
        </p:nvSpPr>
        <p:spPr>
          <a:xfrm>
            <a:off x="1175658" y="1558835"/>
            <a:ext cx="10624457" cy="4456611"/>
          </a:xfrm>
        </p:spPr>
        <p:txBody>
          <a:bodyPr>
            <a:normAutofit fontScale="85000" lnSpcReduction="20000"/>
          </a:bodyPr>
          <a:lstStyle/>
          <a:p>
            <a:pPr marL="0" indent="0">
              <a:buNone/>
            </a:pPr>
            <a:r>
              <a:rPr lang="ka-GE" dirty="0">
                <a:solidFill>
                  <a:schemeClr val="tx1"/>
                </a:solidFill>
              </a:rPr>
              <a:t>მშენებლობის ეტაპი შეიძლება დაიყოს შემდეგ ძირითად სამუშაოებად:</a:t>
            </a:r>
          </a:p>
          <a:p>
            <a:r>
              <a:rPr lang="ka-GE" dirty="0" smtClean="0">
                <a:solidFill>
                  <a:schemeClr val="tx1"/>
                </a:solidFill>
              </a:rPr>
              <a:t>სამშენებლო </a:t>
            </a:r>
            <a:r>
              <a:rPr lang="ka-GE" dirty="0">
                <a:solidFill>
                  <a:schemeClr val="tx1"/>
                </a:solidFill>
              </a:rPr>
              <a:t>ბანაკის, სამშენებლო მოედნების მომზადება და მშენებლობისთვის საჭირო დანადგარ-მექანიზმების მობილიზაცია;</a:t>
            </a:r>
          </a:p>
          <a:p>
            <a:r>
              <a:rPr lang="ka-GE" dirty="0" smtClean="0">
                <a:solidFill>
                  <a:schemeClr val="tx1"/>
                </a:solidFill>
              </a:rPr>
              <a:t>მისასვლელი </a:t>
            </a:r>
            <a:r>
              <a:rPr lang="ka-GE" dirty="0">
                <a:solidFill>
                  <a:schemeClr val="tx1"/>
                </a:solidFill>
              </a:rPr>
              <a:t>გზების მოწყობა-მოწესრიგება;</a:t>
            </a:r>
          </a:p>
          <a:p>
            <a:r>
              <a:rPr lang="ka-GE" dirty="0" smtClean="0">
                <a:solidFill>
                  <a:schemeClr val="tx1"/>
                </a:solidFill>
              </a:rPr>
              <a:t>ძირითადი </a:t>
            </a:r>
            <a:r>
              <a:rPr lang="ka-GE" dirty="0">
                <a:solidFill>
                  <a:schemeClr val="tx1"/>
                </a:solidFill>
              </a:rPr>
              <a:t>სამუშაოები:</a:t>
            </a:r>
          </a:p>
          <a:p>
            <a:r>
              <a:rPr lang="ka-GE" dirty="0" smtClean="0">
                <a:solidFill>
                  <a:schemeClr val="tx1"/>
                </a:solidFill>
              </a:rPr>
              <a:t>მიწის </a:t>
            </a:r>
            <a:r>
              <a:rPr lang="ka-GE" dirty="0">
                <a:solidFill>
                  <a:schemeClr val="tx1"/>
                </a:solidFill>
              </a:rPr>
              <a:t>სამუშაოები, ნაგებობის ფუნდამენტების მომზადება;</a:t>
            </a:r>
          </a:p>
          <a:p>
            <a:r>
              <a:rPr lang="ka-GE" dirty="0" smtClean="0">
                <a:solidFill>
                  <a:schemeClr val="tx1"/>
                </a:solidFill>
              </a:rPr>
              <a:t>წარმოქმნილი </a:t>
            </a:r>
            <a:r>
              <a:rPr lang="ka-GE" dirty="0">
                <a:solidFill>
                  <a:schemeClr val="tx1"/>
                </a:solidFill>
              </a:rPr>
              <a:t>გრუნტის მართვა;</a:t>
            </a:r>
          </a:p>
          <a:p>
            <a:r>
              <a:rPr lang="ka-GE" dirty="0" smtClean="0">
                <a:solidFill>
                  <a:schemeClr val="tx1"/>
                </a:solidFill>
              </a:rPr>
              <a:t>მუდმივი </a:t>
            </a:r>
            <a:r>
              <a:rPr lang="ka-GE" dirty="0">
                <a:solidFill>
                  <a:schemeClr val="tx1"/>
                </a:solidFill>
              </a:rPr>
              <a:t>კონსტრუქციების მშენებლობა;</a:t>
            </a:r>
          </a:p>
          <a:p>
            <a:r>
              <a:rPr lang="ka-GE" dirty="0" smtClean="0">
                <a:solidFill>
                  <a:schemeClr val="tx1"/>
                </a:solidFill>
              </a:rPr>
              <a:t>სარეკულტივაციო </a:t>
            </a:r>
            <a:r>
              <a:rPr lang="ka-GE" dirty="0">
                <a:solidFill>
                  <a:schemeClr val="tx1"/>
                </a:solidFill>
              </a:rPr>
              <a:t>სამუშაოები და ნაგებობების ექსპლუატაციაში გასაშვებად მომზადება. </a:t>
            </a:r>
          </a:p>
          <a:p>
            <a:pPr marL="0" indent="0">
              <a:buNone/>
            </a:pPr>
            <a:r>
              <a:rPr lang="ka-GE" dirty="0">
                <a:solidFill>
                  <a:schemeClr val="tx1"/>
                </a:solidFill>
              </a:rPr>
              <a:t>პროექტის ფარგლებში მოეწყობა შემდეგი ძირითადი საინჟინრო კომუნიკაციები:</a:t>
            </a:r>
          </a:p>
          <a:p>
            <a:r>
              <a:rPr lang="ka-GE" dirty="0" smtClean="0">
                <a:solidFill>
                  <a:schemeClr val="tx1"/>
                </a:solidFill>
              </a:rPr>
              <a:t>ელექტრომომარაგება</a:t>
            </a:r>
            <a:r>
              <a:rPr lang="ka-GE" dirty="0">
                <a:solidFill>
                  <a:schemeClr val="tx1"/>
                </a:solidFill>
              </a:rPr>
              <a:t>, წყალმომარაგება, კანალიზაცია;</a:t>
            </a:r>
          </a:p>
          <a:p>
            <a:r>
              <a:rPr lang="ka-GE" dirty="0" smtClean="0">
                <a:solidFill>
                  <a:schemeClr val="tx1"/>
                </a:solidFill>
              </a:rPr>
              <a:t>წყალმომარაგების </a:t>
            </a:r>
            <a:r>
              <a:rPr lang="ka-GE" dirty="0">
                <a:solidFill>
                  <a:schemeClr val="tx1"/>
                </a:solidFill>
              </a:rPr>
              <a:t>წყაროები, საწმენდი მეურნეობა;</a:t>
            </a:r>
          </a:p>
          <a:p>
            <a:r>
              <a:rPr lang="ka-GE" dirty="0" smtClean="0">
                <a:solidFill>
                  <a:schemeClr val="tx1"/>
                </a:solidFill>
              </a:rPr>
              <a:t>არსებული </a:t>
            </a:r>
            <a:r>
              <a:rPr lang="ka-GE" dirty="0">
                <a:solidFill>
                  <a:schemeClr val="tx1"/>
                </a:solidFill>
              </a:rPr>
              <a:t>და საპროექტო გზები.</a:t>
            </a:r>
          </a:p>
          <a:p>
            <a:endParaRPr lang="ka-GE"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134097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834" y="444952"/>
            <a:ext cx="9601200" cy="524691"/>
          </a:xfrm>
        </p:spPr>
        <p:txBody>
          <a:bodyPr>
            <a:normAutofit/>
          </a:bodyPr>
          <a:lstStyle/>
          <a:p>
            <a:pPr algn="r"/>
            <a:r>
              <a:rPr lang="ka-GE" sz="2800" dirty="0" smtClean="0"/>
              <a:t>სამშენებლო </a:t>
            </a:r>
            <a:r>
              <a:rPr lang="ka-GE" sz="2800" dirty="0"/>
              <a:t>ბანაკი</a:t>
            </a:r>
            <a:endParaRPr lang="en-US" sz="2800" dirty="0"/>
          </a:p>
        </p:txBody>
      </p:sp>
      <p:sp>
        <p:nvSpPr>
          <p:cNvPr id="3" name="Content Placeholder 2"/>
          <p:cNvSpPr>
            <a:spLocks noGrp="1"/>
          </p:cNvSpPr>
          <p:nvPr>
            <p:ph idx="1"/>
          </p:nvPr>
        </p:nvSpPr>
        <p:spPr>
          <a:xfrm>
            <a:off x="718457" y="1892889"/>
            <a:ext cx="5020491" cy="3444239"/>
          </a:xfrm>
        </p:spPr>
        <p:txBody>
          <a:bodyPr>
            <a:normAutofit fontScale="70000" lnSpcReduction="20000"/>
          </a:bodyPr>
          <a:lstStyle/>
          <a:p>
            <a:pPr marL="0" indent="0">
              <a:buNone/>
            </a:pPr>
            <a:r>
              <a:rPr lang="ka-GE" dirty="0">
                <a:solidFill>
                  <a:schemeClr val="tx1"/>
                </a:solidFill>
              </a:rPr>
              <a:t>სამშენებლო ბანაკში მოეწყობა შემდეგი ინფრასტრუქტურა:</a:t>
            </a:r>
          </a:p>
          <a:p>
            <a:r>
              <a:rPr lang="ka-GE" dirty="0" smtClean="0">
                <a:solidFill>
                  <a:schemeClr val="tx1"/>
                </a:solidFill>
              </a:rPr>
              <a:t>საცხოვრებელი </a:t>
            </a:r>
            <a:r>
              <a:rPr lang="ka-GE" dirty="0">
                <a:solidFill>
                  <a:schemeClr val="tx1"/>
                </a:solidFill>
              </a:rPr>
              <a:t>შენობა 50 კაცზე გათვლილი;</a:t>
            </a:r>
          </a:p>
          <a:p>
            <a:r>
              <a:rPr lang="ka-GE" dirty="0" smtClean="0">
                <a:solidFill>
                  <a:schemeClr val="tx1"/>
                </a:solidFill>
              </a:rPr>
              <a:t>სასაწყობე კემპი;</a:t>
            </a:r>
          </a:p>
          <a:p>
            <a:r>
              <a:rPr lang="ka-GE" dirty="0" smtClean="0">
                <a:solidFill>
                  <a:schemeClr val="tx1"/>
                </a:solidFill>
              </a:rPr>
              <a:t>სარემონტო </a:t>
            </a:r>
            <a:r>
              <a:rPr lang="ka-GE" dirty="0">
                <a:solidFill>
                  <a:schemeClr val="tx1"/>
                </a:solidFill>
              </a:rPr>
              <a:t>სახელოსნო;</a:t>
            </a:r>
          </a:p>
          <a:p>
            <a:r>
              <a:rPr lang="ka-GE" dirty="0" smtClean="0">
                <a:solidFill>
                  <a:schemeClr val="tx1"/>
                </a:solidFill>
              </a:rPr>
              <a:t>არმატურის ცეხი;</a:t>
            </a:r>
          </a:p>
          <a:p>
            <a:r>
              <a:rPr lang="ka-GE" dirty="0" smtClean="0">
                <a:solidFill>
                  <a:schemeClr val="tx1"/>
                </a:solidFill>
              </a:rPr>
              <a:t>ლაბორატორია;</a:t>
            </a:r>
          </a:p>
          <a:p>
            <a:r>
              <a:rPr lang="ka-GE" dirty="0" smtClean="0">
                <a:solidFill>
                  <a:schemeClr val="tx1"/>
                </a:solidFill>
              </a:rPr>
              <a:t>ბეტონის </a:t>
            </a:r>
            <a:r>
              <a:rPr lang="ka-GE" dirty="0">
                <a:solidFill>
                  <a:schemeClr val="tx1"/>
                </a:solidFill>
              </a:rPr>
              <a:t>დამამზადებელი </a:t>
            </a:r>
            <a:r>
              <a:rPr lang="ka-GE" dirty="0" smtClean="0">
                <a:solidFill>
                  <a:schemeClr val="tx1"/>
                </a:solidFill>
              </a:rPr>
              <a:t>კვანძი;</a:t>
            </a:r>
          </a:p>
          <a:p>
            <a:r>
              <a:rPr lang="ka-GE" dirty="0" smtClean="0">
                <a:solidFill>
                  <a:schemeClr val="tx1"/>
                </a:solidFill>
              </a:rPr>
              <a:t>ტექნიკური </a:t>
            </a:r>
            <a:r>
              <a:rPr lang="ka-GE" dirty="0">
                <a:solidFill>
                  <a:schemeClr val="tx1"/>
                </a:solidFill>
              </a:rPr>
              <a:t>წყლის ავზი;</a:t>
            </a:r>
          </a:p>
          <a:p>
            <a:r>
              <a:rPr lang="ka-GE" dirty="0" smtClean="0">
                <a:solidFill>
                  <a:schemeClr val="tx1"/>
                </a:solidFill>
              </a:rPr>
              <a:t>სასმელი </a:t>
            </a:r>
            <a:r>
              <a:rPr lang="ka-GE" dirty="0">
                <a:solidFill>
                  <a:schemeClr val="tx1"/>
                </a:solidFill>
              </a:rPr>
              <a:t>წყლის ავზი;</a:t>
            </a:r>
          </a:p>
          <a:p>
            <a:r>
              <a:rPr lang="ka-GE" dirty="0" smtClean="0">
                <a:solidFill>
                  <a:schemeClr val="tx1"/>
                </a:solidFill>
              </a:rPr>
              <a:t>ბიოლოგიური </a:t>
            </a:r>
            <a:r>
              <a:rPr lang="ka-GE" dirty="0">
                <a:solidFill>
                  <a:schemeClr val="tx1"/>
                </a:solidFill>
              </a:rPr>
              <a:t>გამწმენდი ნაგებობა;</a:t>
            </a:r>
          </a:p>
          <a:p>
            <a:r>
              <a:rPr lang="ka-GE" dirty="0" smtClean="0">
                <a:solidFill>
                  <a:schemeClr val="tx1"/>
                </a:solidFill>
              </a:rPr>
              <a:t>დიზელ-გენერატორი</a:t>
            </a:r>
            <a:r>
              <a:rPr lang="ka-GE" dirty="0">
                <a:solidFill>
                  <a:schemeClr val="tx1"/>
                </a:solidFill>
              </a:rPr>
              <a:t>.</a:t>
            </a:r>
          </a:p>
          <a:p>
            <a:endParaRPr lang="en-US" dirty="0">
              <a:solidFill>
                <a:schemeClr val="tx1"/>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738948" y="1718264"/>
            <a:ext cx="6355715" cy="4159250"/>
          </a:xfrm>
          <a:prstGeom prst="rect">
            <a:avLst/>
          </a:prstGeom>
          <a:noFill/>
        </p:spPr>
      </p:pic>
    </p:spTree>
    <p:extLst>
      <p:ext uri="{BB962C8B-B14F-4D97-AF65-F5344CB8AC3E}">
        <p14:creationId xmlns:p14="http://schemas.microsoft.com/office/powerpoint/2010/main" val="693479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497" y="546464"/>
            <a:ext cx="9601200" cy="690154"/>
          </a:xfrm>
        </p:spPr>
        <p:txBody>
          <a:bodyPr>
            <a:normAutofit/>
          </a:bodyPr>
          <a:lstStyle/>
          <a:p>
            <a:pPr algn="r"/>
            <a:r>
              <a:rPr lang="ka-GE" sz="2800" dirty="0" smtClean="0"/>
              <a:t>მისასვლელი </a:t>
            </a:r>
            <a:r>
              <a:rPr lang="ka-GE" sz="2800" dirty="0"/>
              <a:t>გზები </a:t>
            </a:r>
            <a:endParaRPr lang="en-US" sz="2800" dirty="0"/>
          </a:p>
        </p:txBody>
      </p:sp>
      <p:sp>
        <p:nvSpPr>
          <p:cNvPr id="3" name="Content Placeholder 2"/>
          <p:cNvSpPr>
            <a:spLocks noGrp="1"/>
          </p:cNvSpPr>
          <p:nvPr>
            <p:ph idx="1"/>
          </p:nvPr>
        </p:nvSpPr>
        <p:spPr>
          <a:xfrm>
            <a:off x="1293223" y="1719943"/>
            <a:ext cx="9601200" cy="3581400"/>
          </a:xfrm>
        </p:spPr>
        <p:txBody>
          <a:bodyPr>
            <a:normAutofit/>
          </a:bodyPr>
          <a:lstStyle/>
          <a:p>
            <a:pPr algn="just"/>
            <a:r>
              <a:rPr lang="ka-GE" sz="1800" dirty="0">
                <a:solidFill>
                  <a:schemeClr val="tx1"/>
                </a:solidFill>
              </a:rPr>
              <a:t>ძეგვი ჰესის საპროექტო ტერიტორიების წინასწარი კვლევის შედეგების მიხედვით, პროექტის განხორციელება ახალი მისასვლელი გზების მოწყობასთან დაკავშირებული არ იქნება. როგორც მშენებლობის, ასევე ექსპლუატაციის ფაზაზე გამოყენებული იქნება არსებული საავტომობილო გზები, კერძოდ: საპროექტო ტერიტორია, ზაჰესი - მცხეთა - კავთისხევი - გორის შიდასახელმწიფოებრივი დანიშნულების გზასთან დაკავშირებულია 2 კმ სიგრძის და 6 მ სიგანის გრუნტიანი გზით, რომლის ტექნიკური მდგომარეობა დამაკმაყოფილებელია და სარეაბილიტაციო სამუშაოების ჩატარებას არ საჭიროებს. ჰესის პროექტის ფარგლებში სადერივაციო არხზე მოეწყობა სახიდე გადასასვლელი. ხიდის პროექტის აღწერა მოცემული იქნება გზშ-ის ანგარიშში.</a:t>
            </a:r>
          </a:p>
          <a:p>
            <a:pPr algn="just"/>
            <a:r>
              <a:rPr lang="ka-GE" sz="1800" dirty="0">
                <a:solidFill>
                  <a:schemeClr val="tx1"/>
                </a:solidFill>
              </a:rPr>
              <a:t>გარდა აღნიშნულისა საპროექტო ტერიტორია, გრუნტიანი გზით უკავშირდება სოფ. ქსანს. აღნიშნული გზა დღეისათვის აქტიურად გამოიყენება დიდი ტვირთამწეობის სატვირთო ავტომანქანების სამოძრაოდ. </a:t>
            </a:r>
            <a:endParaRPr lang="en-US" sz="1800" dirty="0">
              <a:solidFill>
                <a:schemeClr val="tx1"/>
              </a:solidFill>
            </a:endParaRPr>
          </a:p>
        </p:txBody>
      </p:sp>
    </p:spTree>
    <p:extLst>
      <p:ext uri="{BB962C8B-B14F-4D97-AF65-F5344CB8AC3E}">
        <p14:creationId xmlns:p14="http://schemas.microsoft.com/office/powerpoint/2010/main" val="3758385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83" y="555171"/>
            <a:ext cx="9601200" cy="1021080"/>
          </a:xfrm>
        </p:spPr>
        <p:txBody>
          <a:bodyPr>
            <a:normAutofit fontScale="90000"/>
          </a:bodyPr>
          <a:lstStyle/>
          <a:p>
            <a:pPr algn="r"/>
            <a:r>
              <a:rPr lang="ka-GE" sz="2800" dirty="0" smtClean="0"/>
              <a:t>დასაქმება და სამშენებლო სამუშაოების გრაფიკი</a:t>
            </a:r>
            <a:r>
              <a:rPr lang="ka-GE" sz="2800" dirty="0"/>
              <a:t/>
            </a:r>
            <a:br>
              <a:rPr lang="ka-GE" sz="2800" dirty="0"/>
            </a:br>
            <a:endParaRPr lang="en-US" dirty="0"/>
          </a:p>
        </p:txBody>
      </p:sp>
      <p:sp>
        <p:nvSpPr>
          <p:cNvPr id="3" name="Content Placeholder 2"/>
          <p:cNvSpPr>
            <a:spLocks noGrp="1"/>
          </p:cNvSpPr>
          <p:nvPr>
            <p:ph idx="1"/>
          </p:nvPr>
        </p:nvSpPr>
        <p:spPr>
          <a:xfrm>
            <a:off x="1284514" y="1676400"/>
            <a:ext cx="10175966" cy="2129246"/>
          </a:xfrm>
        </p:spPr>
        <p:txBody>
          <a:bodyPr/>
          <a:lstStyle/>
          <a:p>
            <a:pPr algn="just"/>
            <a:r>
              <a:rPr lang="ka-GE" dirty="0" smtClean="0">
                <a:solidFill>
                  <a:schemeClr val="tx1"/>
                </a:solidFill>
              </a:rPr>
              <a:t>კალენდარული </a:t>
            </a:r>
            <a:r>
              <a:rPr lang="ka-GE" dirty="0">
                <a:solidFill>
                  <a:schemeClr val="tx1"/>
                </a:solidFill>
              </a:rPr>
              <a:t>გეგმის თანახმად ჰიდროკვანძის მშენებლობის ხანგრძლივობა განისაზღვრება გზშ-ის ბოლო ეტაპზე. </a:t>
            </a:r>
          </a:p>
          <a:p>
            <a:pPr algn="just"/>
            <a:r>
              <a:rPr lang="ka-GE" dirty="0">
                <a:solidFill>
                  <a:schemeClr val="tx1"/>
                </a:solidFill>
              </a:rPr>
              <a:t>მშენებლობის ეტაპზე დასაქმდება დაახლოებით 50-100 ადამიანი, ხოლო ექსპლუატაციის ეტაპზე 7-10. აღნიშნული მონაცემები შესაძლოა შეიცვალოს. </a:t>
            </a:r>
          </a:p>
          <a:p>
            <a:endParaRPr lang="ka-GE" dirty="0"/>
          </a:p>
          <a:p>
            <a:endParaRPr lang="en-US" dirty="0"/>
          </a:p>
        </p:txBody>
      </p:sp>
    </p:spTree>
    <p:extLst>
      <p:ext uri="{BB962C8B-B14F-4D97-AF65-F5344CB8AC3E}">
        <p14:creationId xmlns:p14="http://schemas.microsoft.com/office/powerpoint/2010/main" val="3502216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457" y="511629"/>
            <a:ext cx="9601200" cy="794657"/>
          </a:xfrm>
        </p:spPr>
        <p:txBody>
          <a:bodyPr>
            <a:normAutofit/>
          </a:bodyPr>
          <a:lstStyle/>
          <a:p>
            <a:pPr algn="r"/>
            <a:r>
              <a:rPr lang="ka-GE" sz="2800" dirty="0" smtClean="0"/>
              <a:t>გარემოზე </a:t>
            </a:r>
            <a:r>
              <a:rPr lang="ka-GE" sz="2800" dirty="0"/>
              <a:t>ზემოქმედების მოკლე აღწერა</a:t>
            </a:r>
            <a:endParaRPr lang="en-US" sz="2800" dirty="0"/>
          </a:p>
        </p:txBody>
      </p:sp>
      <p:sp>
        <p:nvSpPr>
          <p:cNvPr id="3" name="Content Placeholder 2"/>
          <p:cNvSpPr>
            <a:spLocks noGrp="1"/>
          </p:cNvSpPr>
          <p:nvPr>
            <p:ph idx="1"/>
          </p:nvPr>
        </p:nvSpPr>
        <p:spPr>
          <a:xfrm>
            <a:off x="1193074" y="1245326"/>
            <a:ext cx="10363201" cy="4885508"/>
          </a:xfrm>
        </p:spPr>
        <p:txBody>
          <a:bodyPr>
            <a:noAutofit/>
          </a:bodyPr>
          <a:lstStyle/>
          <a:p>
            <a:pPr marL="0" marR="0" indent="0" algn="just">
              <a:spcBef>
                <a:spcPts val="0"/>
              </a:spcBef>
              <a:spcAft>
                <a:spcPts val="0"/>
              </a:spcAft>
              <a:buNone/>
            </a:pPr>
            <a:r>
              <a:rPr lang="ka-GE" sz="1400" dirty="0" smtClean="0">
                <a:solidFill>
                  <a:srgbClr val="000000"/>
                </a:solidFill>
                <a:ea typeface="Calibri" panose="020F0502020204030204" pitchFamily="34" charset="0"/>
                <a:cs typeface="Times New Roman" panose="02020603050405020304" pitchFamily="18" charset="0"/>
              </a:rPr>
              <a:t>სკოპინგის </a:t>
            </a:r>
            <a:r>
              <a:rPr lang="ka-GE" sz="1400" dirty="0">
                <a:solidFill>
                  <a:srgbClr val="000000"/>
                </a:solidFill>
                <a:ea typeface="Calibri" panose="020F0502020204030204" pitchFamily="34" charset="0"/>
                <a:cs typeface="Times New Roman" panose="02020603050405020304" pitchFamily="18" charset="0"/>
              </a:rPr>
              <a:t>ანგარიშში გათვალისწინებულია და გზშ-ს პროცესში დეტალურად შესწავლილი იქნება შემდეგი სახის ზემოქმედებები:</a:t>
            </a:r>
            <a:endParaRPr lang="en-US" sz="1400" dirty="0">
              <a:latin typeface="Sylfaen" panose="010A0502050306030303" pitchFamily="18"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Courier New" panose="02070309020205020404" pitchFamily="49" charset="0"/>
              <a:buChar char="o"/>
            </a:pPr>
            <a:r>
              <a:rPr lang="ka-GE" sz="1400" dirty="0">
                <a:solidFill>
                  <a:srgbClr val="000000"/>
                </a:solidFill>
                <a:cs typeface="Times New Roman" panose="02020603050405020304" pitchFamily="18" charset="0"/>
              </a:rPr>
              <a:t>ზემოქმედება დაცულ ტერიტორიებზე;</a:t>
            </a:r>
            <a:endParaRPr lang="en-US" sz="1400" dirty="0">
              <a:solidFill>
                <a:srgbClr val="000000"/>
              </a:solidFill>
              <a:cs typeface="Times New Roman" panose="02020603050405020304" pitchFamily="18" charset="0"/>
            </a:endParaRPr>
          </a:p>
          <a:p>
            <a:pPr marL="342900" lvl="0" indent="-342900">
              <a:spcBef>
                <a:spcPts val="0"/>
              </a:spcBef>
              <a:spcAft>
                <a:spcPts val="0"/>
              </a:spcAft>
              <a:buFont typeface="Courier New" panose="02070309020205020404" pitchFamily="49" charset="0"/>
              <a:buChar char="o"/>
            </a:pPr>
            <a:r>
              <a:rPr lang="ka-GE" sz="1400" dirty="0">
                <a:solidFill>
                  <a:srgbClr val="000000"/>
                </a:solidFill>
                <a:cs typeface="Times New Roman" panose="02020603050405020304" pitchFamily="18" charset="0"/>
              </a:rPr>
              <a:t>ტრანსსასაზღვრო ზემოქმედება;</a:t>
            </a:r>
            <a:endParaRPr lang="en-US" sz="1400" dirty="0">
              <a:solidFill>
                <a:srgbClr val="000000"/>
              </a:solidFill>
              <a:cs typeface="Times New Roman" panose="02020603050405020304" pitchFamily="18" charset="0"/>
            </a:endParaRPr>
          </a:p>
          <a:p>
            <a:pPr marL="342900" lvl="0" indent="-342900">
              <a:spcBef>
                <a:spcPts val="0"/>
              </a:spcBef>
              <a:spcAft>
                <a:spcPts val="0"/>
              </a:spcAft>
              <a:buFont typeface="Courier New" panose="02070309020205020404" pitchFamily="49" charset="0"/>
              <a:buChar char="o"/>
            </a:pPr>
            <a:r>
              <a:rPr lang="ka-GE" sz="1400" dirty="0">
                <a:solidFill>
                  <a:srgbClr val="000000"/>
                </a:solidFill>
                <a:cs typeface="Times New Roman" panose="02020603050405020304" pitchFamily="18" charset="0"/>
              </a:rPr>
              <a:t>ატმოსფერულ ჰაერში მავნე ნივთიერებების ემისიები და ხმაურის გავრცელება;</a:t>
            </a:r>
            <a:endParaRPr lang="en-US" sz="1400" dirty="0">
              <a:solidFill>
                <a:srgbClr val="000000"/>
              </a:solidFill>
              <a:cs typeface="Times New Roman" panose="02020603050405020304" pitchFamily="18" charset="0"/>
            </a:endParaRPr>
          </a:p>
          <a:p>
            <a:pPr marL="342900" lvl="0" indent="-342900">
              <a:spcBef>
                <a:spcPts val="0"/>
              </a:spcBef>
              <a:spcAft>
                <a:spcPts val="0"/>
              </a:spcAft>
              <a:buFont typeface="Courier New" panose="02070309020205020404" pitchFamily="49" charset="0"/>
              <a:buChar char="o"/>
            </a:pPr>
            <a:r>
              <a:rPr lang="ka-GE" sz="1400" dirty="0">
                <a:solidFill>
                  <a:srgbClr val="000000"/>
                </a:solidFill>
                <a:cs typeface="Times New Roman" panose="02020603050405020304" pitchFamily="18" charset="0"/>
              </a:rPr>
              <a:t>ზემოქმედება გეოლოგიურ გარემოზე და საშიში გეოდინამიკური და ჰიდროლოგიური პროცესების გააქტიურების რისკები;</a:t>
            </a:r>
            <a:endParaRPr lang="en-US" sz="1400" dirty="0">
              <a:solidFill>
                <a:srgbClr val="000000"/>
              </a:solidFill>
              <a:cs typeface="Times New Roman" panose="02020603050405020304" pitchFamily="18" charset="0"/>
            </a:endParaRPr>
          </a:p>
          <a:p>
            <a:pPr marL="342900" lvl="0" indent="-342900">
              <a:spcBef>
                <a:spcPts val="0"/>
              </a:spcBef>
              <a:spcAft>
                <a:spcPts val="0"/>
              </a:spcAft>
              <a:buFont typeface="Courier New" panose="02070309020205020404" pitchFamily="49" charset="0"/>
              <a:buChar char="o"/>
            </a:pPr>
            <a:r>
              <a:rPr lang="ka-GE" sz="1400" dirty="0">
                <a:solidFill>
                  <a:srgbClr val="000000"/>
                </a:solidFill>
                <a:cs typeface="Times New Roman" panose="02020603050405020304" pitchFamily="18" charset="0"/>
              </a:rPr>
              <a:t>ზემოქმედება წყლის გარემოზე, მათ შორის:</a:t>
            </a:r>
            <a:endParaRPr lang="en-US" sz="1400" dirty="0">
              <a:solidFill>
                <a:srgbClr val="000000"/>
              </a:solidFill>
              <a:cs typeface="Times New Roman" panose="02020603050405020304" pitchFamily="18" charset="0"/>
            </a:endParaRPr>
          </a:p>
          <a:p>
            <a:pPr marL="873252" lvl="1" indent="-342900">
              <a:spcBef>
                <a:spcPts val="0"/>
              </a:spcBef>
              <a:spcAft>
                <a:spcPts val="0"/>
              </a:spcAft>
              <a:buFont typeface="Symbol" panose="05050102010706020507" pitchFamily="18" charset="2"/>
              <a:buChar char=""/>
            </a:pPr>
            <a:r>
              <a:rPr lang="ka-GE" sz="1400" dirty="0">
                <a:solidFill>
                  <a:srgbClr val="000000"/>
                </a:solidFill>
              </a:rPr>
              <a:t>ზემოქმედება ზედაპირული და მიწისქვეშა წყლის ხარისხზე;</a:t>
            </a:r>
            <a:endParaRPr lang="en-US" sz="1400" dirty="0"/>
          </a:p>
          <a:p>
            <a:pPr marL="873252" lvl="1" indent="-342900">
              <a:spcBef>
                <a:spcPts val="0"/>
              </a:spcBef>
              <a:spcAft>
                <a:spcPts val="0"/>
              </a:spcAft>
              <a:buFont typeface="Symbol" panose="05050102010706020507" pitchFamily="18" charset="2"/>
              <a:buChar char=""/>
            </a:pPr>
            <a:r>
              <a:rPr lang="ka-GE" sz="1400" dirty="0">
                <a:solidFill>
                  <a:srgbClr val="000000"/>
                </a:solidFill>
              </a:rPr>
              <a:t>ზემოქმედება საპროექტო მდინარეების ბუნებრივ ხარჯებზე;</a:t>
            </a:r>
            <a:endParaRPr lang="en-US" sz="1400" dirty="0"/>
          </a:p>
          <a:p>
            <a:pPr marL="873252" lvl="1" indent="-342900">
              <a:spcBef>
                <a:spcPts val="0"/>
              </a:spcBef>
              <a:spcAft>
                <a:spcPts val="0"/>
              </a:spcAft>
              <a:buFont typeface="Symbol" panose="05050102010706020507" pitchFamily="18" charset="2"/>
              <a:buChar char=""/>
            </a:pPr>
            <a:r>
              <a:rPr lang="ka-GE" sz="1400" dirty="0">
                <a:solidFill>
                  <a:srgbClr val="000000"/>
                </a:solidFill>
              </a:rPr>
              <a:t>ზემოქმედება მყარი ნატანის ბუნებრივ გადაადგილებაზე; </a:t>
            </a:r>
            <a:endParaRPr lang="en-US" sz="1400" dirty="0"/>
          </a:p>
          <a:p>
            <a:pPr marL="873252" lvl="1" indent="-342900">
              <a:spcBef>
                <a:spcPts val="0"/>
              </a:spcBef>
              <a:spcAft>
                <a:spcPts val="0"/>
              </a:spcAft>
              <a:buFont typeface="Symbol" panose="05050102010706020507" pitchFamily="18" charset="2"/>
              <a:buChar char=""/>
            </a:pPr>
            <a:r>
              <a:rPr lang="ka-GE" sz="1400" dirty="0">
                <a:solidFill>
                  <a:srgbClr val="000000"/>
                </a:solidFill>
              </a:rPr>
              <a:t>ზემოქმედება მიწისქვეშა წყლების კვების არეებზე და დებიტზე;</a:t>
            </a:r>
            <a:endParaRPr lang="en-US" sz="1400" dirty="0"/>
          </a:p>
          <a:p>
            <a:pPr marL="342900" lvl="0" indent="-342900">
              <a:spcBef>
                <a:spcPts val="0"/>
              </a:spcBef>
              <a:spcAft>
                <a:spcPts val="0"/>
              </a:spcAft>
              <a:buFont typeface="Courier New" panose="02070309020205020404" pitchFamily="49" charset="0"/>
              <a:buChar char="o"/>
            </a:pPr>
            <a:r>
              <a:rPr lang="ka-GE" sz="1400" dirty="0">
                <a:solidFill>
                  <a:srgbClr val="000000"/>
                </a:solidFill>
                <a:cs typeface="Times New Roman" panose="02020603050405020304" pitchFamily="18" charset="0"/>
              </a:rPr>
              <a:t>ზემოქმედება ბიოლოგიურ გარემოზე, მათ შორის მცენარეულ საფარზე, ცხოველთა სახეობებზე და მათ საბინადრო ადგილებზე;</a:t>
            </a:r>
            <a:endParaRPr lang="en-US" sz="1400" dirty="0">
              <a:solidFill>
                <a:srgbClr val="000000"/>
              </a:solidFill>
              <a:cs typeface="Times New Roman" panose="02020603050405020304" pitchFamily="18" charset="0"/>
            </a:endParaRPr>
          </a:p>
          <a:p>
            <a:pPr marL="342900" lvl="0" indent="-342900">
              <a:spcBef>
                <a:spcPts val="0"/>
              </a:spcBef>
              <a:spcAft>
                <a:spcPts val="0"/>
              </a:spcAft>
              <a:buFont typeface="Courier New" panose="02070309020205020404" pitchFamily="49" charset="0"/>
              <a:buChar char="o"/>
            </a:pPr>
            <a:r>
              <a:rPr lang="ka-GE" sz="1400" dirty="0">
                <a:solidFill>
                  <a:srgbClr val="000000"/>
                </a:solidFill>
                <a:cs typeface="Times New Roman" panose="02020603050405020304" pitchFamily="18" charset="0"/>
              </a:rPr>
              <a:t>ზემოქმედება ნიადაგის ნაყოფიერ ფენაზე, დაბინძურების რისკები; </a:t>
            </a:r>
            <a:endParaRPr lang="en-US" sz="1400" dirty="0">
              <a:solidFill>
                <a:srgbClr val="000000"/>
              </a:solidFill>
              <a:cs typeface="Times New Roman" panose="02020603050405020304" pitchFamily="18" charset="0"/>
            </a:endParaRPr>
          </a:p>
          <a:p>
            <a:pPr marL="342900" lvl="0" indent="-342900">
              <a:spcBef>
                <a:spcPts val="0"/>
              </a:spcBef>
              <a:spcAft>
                <a:spcPts val="0"/>
              </a:spcAft>
              <a:buFont typeface="Courier New" panose="02070309020205020404" pitchFamily="49" charset="0"/>
              <a:buChar char="o"/>
            </a:pPr>
            <a:r>
              <a:rPr lang="ka-GE" sz="1400" dirty="0">
                <a:solidFill>
                  <a:srgbClr val="000000"/>
                </a:solidFill>
                <a:cs typeface="Times New Roman" panose="02020603050405020304" pitchFamily="18" charset="0"/>
              </a:rPr>
              <a:t>ვიზუალურ-ლანდშაფტური ზემოქმედება;</a:t>
            </a:r>
            <a:endParaRPr lang="en-US" sz="1400" dirty="0">
              <a:solidFill>
                <a:srgbClr val="000000"/>
              </a:solidFill>
              <a:cs typeface="Times New Roman" panose="02020603050405020304" pitchFamily="18" charset="0"/>
            </a:endParaRPr>
          </a:p>
          <a:p>
            <a:pPr marL="342900" lvl="0" indent="-342900">
              <a:spcBef>
                <a:spcPts val="0"/>
              </a:spcBef>
              <a:spcAft>
                <a:spcPts val="0"/>
              </a:spcAft>
              <a:buFont typeface="Courier New" panose="02070309020205020404" pitchFamily="49" charset="0"/>
              <a:buChar char="o"/>
            </a:pPr>
            <a:r>
              <a:rPr lang="ka-GE" sz="1400" dirty="0">
                <a:solidFill>
                  <a:srgbClr val="000000"/>
                </a:solidFill>
                <a:cs typeface="Times New Roman" panose="02020603050405020304" pitchFamily="18" charset="0"/>
              </a:rPr>
              <a:t>ნარჩენების წარმოქმნის და მართვის შედეგად მოსალოდნელი ზემოქმედება;</a:t>
            </a:r>
            <a:endParaRPr lang="en-US" sz="1400" dirty="0">
              <a:solidFill>
                <a:srgbClr val="000000"/>
              </a:solidFill>
              <a:cs typeface="Times New Roman" panose="02020603050405020304" pitchFamily="18" charset="0"/>
            </a:endParaRPr>
          </a:p>
          <a:p>
            <a:pPr marL="342900" lvl="0" indent="-342900">
              <a:spcBef>
                <a:spcPts val="0"/>
              </a:spcBef>
              <a:spcAft>
                <a:spcPts val="0"/>
              </a:spcAft>
              <a:buFont typeface="Courier New" panose="02070309020205020404" pitchFamily="49" charset="0"/>
              <a:buChar char="o"/>
            </a:pPr>
            <a:r>
              <a:rPr lang="ka-GE" sz="1400" dirty="0">
                <a:solidFill>
                  <a:srgbClr val="000000"/>
                </a:solidFill>
                <a:cs typeface="Times New Roman" panose="02020603050405020304" pitchFamily="18" charset="0"/>
              </a:rPr>
              <a:t>საზოგადოების ჯანმრთელობასა და უსაფრთხოებასთან დაკავშირებული რისკები;</a:t>
            </a:r>
            <a:endParaRPr lang="en-US" sz="1400" dirty="0">
              <a:solidFill>
                <a:srgbClr val="000000"/>
              </a:solidFill>
              <a:cs typeface="Times New Roman" panose="02020603050405020304" pitchFamily="18" charset="0"/>
            </a:endParaRPr>
          </a:p>
          <a:p>
            <a:pPr marL="342900" lvl="0" indent="-342900">
              <a:spcBef>
                <a:spcPts val="0"/>
              </a:spcBef>
              <a:spcAft>
                <a:spcPts val="0"/>
              </a:spcAft>
              <a:buFont typeface="Courier New" panose="02070309020205020404" pitchFamily="49" charset="0"/>
              <a:buChar char="o"/>
            </a:pPr>
            <a:r>
              <a:rPr lang="ka-GE" sz="1400" dirty="0">
                <a:solidFill>
                  <a:srgbClr val="000000"/>
                </a:solidFill>
                <a:cs typeface="Times New Roman" panose="02020603050405020304" pitchFamily="18" charset="0"/>
              </a:rPr>
              <a:t>განსახლების საჭიროება, ზემოქმედება კერძო მიწის ნაკვეთებზე;</a:t>
            </a:r>
            <a:endParaRPr lang="en-US" sz="1400" dirty="0">
              <a:solidFill>
                <a:srgbClr val="000000"/>
              </a:solidFill>
              <a:cs typeface="Times New Roman" panose="02020603050405020304" pitchFamily="18" charset="0"/>
            </a:endParaRPr>
          </a:p>
          <a:p>
            <a:pPr marL="342900" lvl="0" indent="-342900">
              <a:spcBef>
                <a:spcPts val="0"/>
              </a:spcBef>
              <a:spcAft>
                <a:spcPts val="0"/>
              </a:spcAft>
              <a:buFont typeface="Courier New" panose="02070309020205020404" pitchFamily="49" charset="0"/>
              <a:buChar char="o"/>
            </a:pPr>
            <a:r>
              <a:rPr lang="ka-GE" sz="1400" dirty="0">
                <a:solidFill>
                  <a:srgbClr val="000000"/>
                </a:solidFill>
                <a:cs typeface="Times New Roman" panose="02020603050405020304" pitchFamily="18" charset="0"/>
              </a:rPr>
              <a:t>დასაქმებასთან დაკავშირებული დადებითი და უარყოფითი ზემოქმედების რისკები;</a:t>
            </a:r>
            <a:endParaRPr lang="en-US" sz="1400" dirty="0">
              <a:solidFill>
                <a:srgbClr val="000000"/>
              </a:solidFill>
              <a:cs typeface="Times New Roman" panose="02020603050405020304" pitchFamily="18" charset="0"/>
            </a:endParaRPr>
          </a:p>
          <a:p>
            <a:pPr marL="342900" lvl="0" indent="-342900">
              <a:spcBef>
                <a:spcPts val="0"/>
              </a:spcBef>
              <a:spcAft>
                <a:spcPts val="0"/>
              </a:spcAft>
              <a:buFont typeface="Courier New" panose="02070309020205020404" pitchFamily="49" charset="0"/>
              <a:buChar char="o"/>
            </a:pPr>
            <a:r>
              <a:rPr lang="ka-GE" sz="1400" dirty="0">
                <a:solidFill>
                  <a:srgbClr val="000000"/>
                </a:solidFill>
                <a:cs typeface="Times New Roman" panose="02020603050405020304" pitchFamily="18" charset="0"/>
              </a:rPr>
              <a:t>ზემოქმედება ეკონომიკაზე და ადგილობრივი მოსახლეობის ცხოვრების პირობებზე; </a:t>
            </a:r>
            <a:endParaRPr lang="en-US" sz="1400" dirty="0">
              <a:solidFill>
                <a:srgbClr val="000000"/>
              </a:solidFill>
              <a:cs typeface="Times New Roman" panose="02020603050405020304" pitchFamily="18" charset="0"/>
            </a:endParaRPr>
          </a:p>
          <a:p>
            <a:pPr marL="342900" lvl="0" indent="-342900">
              <a:spcBef>
                <a:spcPts val="0"/>
              </a:spcBef>
              <a:spcAft>
                <a:spcPts val="0"/>
              </a:spcAft>
              <a:buFont typeface="Courier New" panose="02070309020205020404" pitchFamily="49" charset="0"/>
              <a:buChar char="o"/>
            </a:pPr>
            <a:r>
              <a:rPr lang="ka-GE" sz="1400" dirty="0">
                <a:solidFill>
                  <a:srgbClr val="000000"/>
                </a:solidFill>
                <a:cs typeface="Times New Roman" panose="02020603050405020304" pitchFamily="18" charset="0"/>
              </a:rPr>
              <a:t>ზემოქმედება არსებულ ინფრასტრუქტურულ ობიექტებზე;</a:t>
            </a:r>
            <a:endParaRPr lang="en-US" sz="1400" dirty="0">
              <a:solidFill>
                <a:srgbClr val="000000"/>
              </a:solidFill>
              <a:cs typeface="Times New Roman" panose="02020603050405020304" pitchFamily="18" charset="0"/>
            </a:endParaRPr>
          </a:p>
          <a:p>
            <a:pPr marL="342900" lvl="0" indent="-342900">
              <a:spcBef>
                <a:spcPts val="0"/>
              </a:spcBef>
              <a:spcAft>
                <a:spcPts val="0"/>
              </a:spcAft>
              <a:buFont typeface="Courier New" panose="02070309020205020404" pitchFamily="49" charset="0"/>
              <a:buChar char="o"/>
            </a:pPr>
            <a:r>
              <a:rPr lang="ka-GE" sz="1400" dirty="0">
                <a:solidFill>
                  <a:srgbClr val="000000"/>
                </a:solidFill>
                <a:cs typeface="Times New Roman" panose="02020603050405020304" pitchFamily="18" charset="0"/>
              </a:rPr>
              <a:t>ზემოქმედება სატრანსპორტო ნაკადებზე;</a:t>
            </a:r>
            <a:endParaRPr lang="en-US" sz="1400" dirty="0">
              <a:solidFill>
                <a:srgbClr val="000000"/>
              </a:solidFill>
              <a:cs typeface="Times New Roman" panose="02020603050405020304" pitchFamily="18" charset="0"/>
            </a:endParaRPr>
          </a:p>
          <a:p>
            <a:pPr marL="342900" lvl="0" indent="-342900">
              <a:spcBef>
                <a:spcPts val="0"/>
              </a:spcBef>
              <a:spcAft>
                <a:spcPts val="0"/>
              </a:spcAft>
              <a:buFont typeface="Courier New" panose="02070309020205020404" pitchFamily="49" charset="0"/>
              <a:buChar char="o"/>
            </a:pPr>
            <a:r>
              <a:rPr lang="ka-GE" sz="1400" dirty="0">
                <a:solidFill>
                  <a:srgbClr val="000000"/>
                </a:solidFill>
                <a:cs typeface="Times New Roman" panose="02020603050405020304" pitchFamily="18" charset="0"/>
              </a:rPr>
              <a:t>ისტორიულ-კულტურულ და არქეოლოგიურ ძეგლებზე ზემოქმედების რისკები;</a:t>
            </a:r>
            <a:endParaRPr lang="en-US" sz="1400" dirty="0">
              <a:solidFill>
                <a:srgbClr val="000000"/>
              </a:solidFill>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ka-GE" sz="1400" dirty="0">
                <a:solidFill>
                  <a:srgbClr val="000000"/>
                </a:solidFill>
                <a:ea typeface="Calibri" panose="020F0502020204030204" pitchFamily="34" charset="0"/>
                <a:cs typeface="Times New Roman" panose="02020603050405020304" pitchFamily="18" charset="0"/>
              </a:rPr>
              <a:t>კუმულაციური ზემოქმედება</a:t>
            </a:r>
            <a:r>
              <a:rPr lang="ka-GE" sz="1400" dirty="0" smtClean="0">
                <a:solidFill>
                  <a:srgbClr val="000000"/>
                </a:solidFill>
                <a:ea typeface="Calibri" panose="020F0502020204030204" pitchFamily="34" charset="0"/>
                <a:cs typeface="Times New Roman" panose="02020603050405020304" pitchFamily="18" charset="0"/>
              </a:rPr>
              <a:t>.</a:t>
            </a:r>
            <a:endParaRPr lang="en-US" sz="1400" dirty="0"/>
          </a:p>
        </p:txBody>
      </p:sp>
    </p:spTree>
    <p:extLst>
      <p:ext uri="{BB962C8B-B14F-4D97-AF65-F5344CB8AC3E}">
        <p14:creationId xmlns:p14="http://schemas.microsoft.com/office/powerpoint/2010/main" val="1427387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7725" y="2582091"/>
            <a:ext cx="9601200" cy="1110343"/>
          </a:xfrm>
        </p:spPr>
        <p:txBody>
          <a:bodyPr>
            <a:normAutofit/>
          </a:bodyPr>
          <a:lstStyle/>
          <a:p>
            <a:pPr marL="0" indent="0" algn="ctr">
              <a:buNone/>
            </a:pPr>
            <a:r>
              <a:rPr lang="ka-GE" sz="4000" dirty="0" smtClean="0">
                <a:solidFill>
                  <a:srgbClr val="FFFF00"/>
                </a:solidFill>
              </a:rPr>
              <a:t>გმადლობთ ყურადღებისთვის!!!</a:t>
            </a:r>
            <a:endParaRPr lang="en-US" sz="4000" dirty="0">
              <a:solidFill>
                <a:srgbClr val="FFFF00"/>
              </a:solidFill>
            </a:endParaRPr>
          </a:p>
        </p:txBody>
      </p:sp>
      <p:sp>
        <p:nvSpPr>
          <p:cNvPr id="4" name="Rectangle 3"/>
          <p:cNvSpPr/>
          <p:nvPr/>
        </p:nvSpPr>
        <p:spPr>
          <a:xfrm>
            <a:off x="75277" y="5237019"/>
            <a:ext cx="3877886" cy="1169551"/>
          </a:xfrm>
          <a:prstGeom prst="rect">
            <a:avLst/>
          </a:prstGeom>
        </p:spPr>
        <p:txBody>
          <a:bodyPr wrap="square">
            <a:spAutoFit/>
          </a:bodyPr>
          <a:lstStyle/>
          <a:p>
            <a:r>
              <a:rPr lang="it-IT" sz="1400" dirty="0" smtClean="0"/>
              <a:t>GAMMA Consulting Ltd. 19d. Guramishvili av, 0192, Tbilisi, Georgia</a:t>
            </a:r>
            <a:r>
              <a:rPr lang="ka-GE" sz="1400" dirty="0" smtClean="0"/>
              <a:t> </a:t>
            </a:r>
            <a:r>
              <a:rPr lang="it-IT" sz="1400" dirty="0" smtClean="0"/>
              <a:t>Tel: +(995 32) 260 44 33  +(995 32) 260 15 27 E-mail: </a:t>
            </a:r>
            <a:r>
              <a:rPr lang="it-IT" sz="1400" dirty="0" smtClean="0">
                <a:hlinkClick r:id="rId3"/>
              </a:rPr>
              <a:t>gamma@gamma.ge</a:t>
            </a:r>
            <a:r>
              <a:rPr lang="ka-GE" sz="1400" dirty="0"/>
              <a:t> </a:t>
            </a:r>
            <a:r>
              <a:rPr lang="it-IT" sz="1400" dirty="0" smtClean="0">
                <a:hlinkClick r:id="rId4"/>
              </a:rPr>
              <a:t>www.gamma.ge</a:t>
            </a:r>
            <a:r>
              <a:rPr lang="it-IT" sz="1400" dirty="0" smtClean="0"/>
              <a:t>;</a:t>
            </a:r>
            <a:r>
              <a:rPr lang="ka-GE" sz="1400" dirty="0" smtClean="0"/>
              <a:t> </a:t>
            </a:r>
            <a:r>
              <a:rPr lang="it-IT" sz="1400" dirty="0" smtClean="0"/>
              <a:t>www.facebook.com/gammaconsultingGeorgia</a:t>
            </a:r>
            <a:endParaRPr lang="it-IT" sz="1400" dirty="0"/>
          </a:p>
        </p:txBody>
      </p:sp>
      <p:pic>
        <p:nvPicPr>
          <p:cNvPr id="5" name="Picture 4" descr="Axali logo.png"/>
          <p:cNvPicPr/>
          <p:nvPr/>
        </p:nvPicPr>
        <p:blipFill>
          <a:blip r:embed="rId5" cstate="email">
            <a:extLst>
              <a:ext uri="{28A0092B-C50C-407E-A947-70E740481C1C}">
                <a14:useLocalDpi xmlns:a14="http://schemas.microsoft.com/office/drawing/2010/main"/>
              </a:ext>
            </a:extLst>
          </a:blip>
          <a:stretch>
            <a:fillRect/>
          </a:stretch>
        </p:blipFill>
        <p:spPr>
          <a:xfrm>
            <a:off x="78311" y="4562764"/>
            <a:ext cx="1661159" cy="674255"/>
          </a:xfrm>
          <a:prstGeom prst="rect">
            <a:avLst/>
          </a:prstGeom>
        </p:spPr>
      </p:pic>
    </p:spTree>
    <p:extLst>
      <p:ext uri="{BB962C8B-B14F-4D97-AF65-F5344CB8AC3E}">
        <p14:creationId xmlns:p14="http://schemas.microsoft.com/office/powerpoint/2010/main" val="414352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394" y="424543"/>
            <a:ext cx="4876800" cy="812075"/>
          </a:xfrm>
        </p:spPr>
        <p:txBody>
          <a:bodyPr>
            <a:normAutofit fontScale="90000"/>
          </a:bodyPr>
          <a:lstStyle/>
          <a:p>
            <a:pPr algn="r"/>
            <a:r>
              <a:rPr lang="ka-GE" sz="2800" b="1" dirty="0" smtClean="0">
                <a:solidFill>
                  <a:schemeClr val="tx1"/>
                </a:solidFill>
              </a:rPr>
              <a:t>პროექტის </a:t>
            </a:r>
            <a:r>
              <a:rPr lang="ka-GE" sz="2800" b="1" dirty="0">
                <a:solidFill>
                  <a:schemeClr val="tx1"/>
                </a:solidFill>
              </a:rPr>
              <a:t>ალტერნატიული </a:t>
            </a:r>
            <a:r>
              <a:rPr lang="ka-GE" sz="2800" b="1" dirty="0" smtClean="0">
                <a:solidFill>
                  <a:schemeClr val="tx1"/>
                </a:solidFill>
              </a:rPr>
              <a:t/>
            </a:r>
            <a:br>
              <a:rPr lang="ka-GE" sz="2800" b="1" dirty="0" smtClean="0">
                <a:solidFill>
                  <a:schemeClr val="tx1"/>
                </a:solidFill>
              </a:rPr>
            </a:br>
            <a:r>
              <a:rPr lang="ka-GE" sz="2800" b="1" dirty="0" smtClean="0">
                <a:solidFill>
                  <a:schemeClr val="tx1"/>
                </a:solidFill>
              </a:rPr>
              <a:t>ვარიანტების </a:t>
            </a:r>
            <a:r>
              <a:rPr lang="ka-GE" sz="2800" b="1" dirty="0">
                <a:solidFill>
                  <a:schemeClr val="tx1"/>
                </a:solidFill>
              </a:rPr>
              <a:t>მიმოხილვა</a:t>
            </a:r>
            <a:endParaRPr lang="en-US" sz="2800" b="1" dirty="0">
              <a:solidFill>
                <a:schemeClr val="tx1"/>
              </a:solidFill>
            </a:endParaRPr>
          </a:p>
        </p:txBody>
      </p:sp>
      <p:sp>
        <p:nvSpPr>
          <p:cNvPr id="3" name="Content Placeholder 2"/>
          <p:cNvSpPr>
            <a:spLocks noGrp="1"/>
          </p:cNvSpPr>
          <p:nvPr>
            <p:ph idx="1"/>
          </p:nvPr>
        </p:nvSpPr>
        <p:spPr>
          <a:xfrm>
            <a:off x="1079864" y="2072641"/>
            <a:ext cx="10816046" cy="2751908"/>
          </a:xfrm>
        </p:spPr>
        <p:txBody>
          <a:bodyPr/>
          <a:lstStyle/>
          <a:p>
            <a:pPr marL="0" indent="0">
              <a:buNone/>
            </a:pPr>
            <a:r>
              <a:rPr lang="ka-GE" dirty="0">
                <a:solidFill>
                  <a:schemeClr val="tx1"/>
                </a:solidFill>
              </a:rPr>
              <a:t>ძეგვი ჰესის წინასწარი ტექნიკურ-ეკონომიკური დასაბუთების ეტაპზე განიხილებოდა პროექტის სხვადასხვა ალტერნატიული ვარიანტები,  მათ შორის:</a:t>
            </a:r>
          </a:p>
          <a:p>
            <a:pPr>
              <a:buFont typeface="Arial" panose="020B0604020202020204" pitchFamily="34" charset="0"/>
              <a:buChar char="•"/>
            </a:pPr>
            <a:r>
              <a:rPr lang="ka-GE" dirty="0" smtClean="0">
                <a:solidFill>
                  <a:schemeClr val="tx1"/>
                </a:solidFill>
              </a:rPr>
              <a:t>არაქმედების </a:t>
            </a:r>
            <a:r>
              <a:rPr lang="ka-GE" dirty="0">
                <a:solidFill>
                  <a:schemeClr val="tx1"/>
                </a:solidFill>
              </a:rPr>
              <a:t>ალტერნატიული ვარიანტი/პროექტის საჭიროების დასაბუთება;</a:t>
            </a:r>
          </a:p>
          <a:p>
            <a:pPr>
              <a:buFont typeface="Arial" panose="020B0604020202020204" pitchFamily="34" charset="0"/>
              <a:buChar char="•"/>
            </a:pPr>
            <a:r>
              <a:rPr lang="ka-GE" dirty="0" smtClean="0">
                <a:solidFill>
                  <a:schemeClr val="tx1"/>
                </a:solidFill>
              </a:rPr>
              <a:t>ჰესის </a:t>
            </a:r>
            <a:r>
              <a:rPr lang="ka-GE" dirty="0">
                <a:solidFill>
                  <a:schemeClr val="tx1"/>
                </a:solidFill>
              </a:rPr>
              <a:t>ტიპის ალტერნატიული ვარიანტები;</a:t>
            </a:r>
          </a:p>
          <a:p>
            <a:pPr>
              <a:buFont typeface="Arial" panose="020B0604020202020204" pitchFamily="34" charset="0"/>
              <a:buChar char="•"/>
            </a:pPr>
            <a:r>
              <a:rPr lang="ka-GE" dirty="0" smtClean="0">
                <a:solidFill>
                  <a:schemeClr val="tx1"/>
                </a:solidFill>
              </a:rPr>
              <a:t>ჰესის </a:t>
            </a:r>
            <a:r>
              <a:rPr lang="ka-GE" dirty="0">
                <a:solidFill>
                  <a:schemeClr val="tx1"/>
                </a:solidFill>
              </a:rPr>
              <a:t>კომუნიკაციების განთავსების ადგილების ალტერნატიული ვარიანტები. </a:t>
            </a:r>
            <a:endParaRPr lang="en-US" dirty="0">
              <a:solidFill>
                <a:schemeClr val="tx1"/>
              </a:solidFill>
            </a:endParaRPr>
          </a:p>
        </p:txBody>
      </p:sp>
    </p:spTree>
    <p:extLst>
      <p:ext uri="{BB962C8B-B14F-4D97-AF65-F5344CB8AC3E}">
        <p14:creationId xmlns:p14="http://schemas.microsoft.com/office/powerpoint/2010/main" val="1636530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8023" y="328749"/>
            <a:ext cx="6470468" cy="1029788"/>
          </a:xfrm>
        </p:spPr>
        <p:txBody>
          <a:bodyPr>
            <a:normAutofit/>
          </a:bodyPr>
          <a:lstStyle/>
          <a:p>
            <a:pPr algn="r"/>
            <a:r>
              <a:rPr lang="ka-GE" sz="2800" dirty="0" smtClean="0">
                <a:solidFill>
                  <a:schemeClr val="tx1"/>
                </a:solidFill>
              </a:rPr>
              <a:t>ჰესის </a:t>
            </a:r>
            <a:r>
              <a:rPr lang="ka-GE" sz="2800" dirty="0">
                <a:solidFill>
                  <a:schemeClr val="tx1"/>
                </a:solidFill>
              </a:rPr>
              <a:t>კომუნიკაციების  განთავსების </a:t>
            </a:r>
            <a:r>
              <a:rPr lang="ka-GE" sz="2800" dirty="0" smtClean="0">
                <a:solidFill>
                  <a:schemeClr val="tx1"/>
                </a:solidFill>
              </a:rPr>
              <a:t/>
            </a:r>
            <a:br>
              <a:rPr lang="ka-GE" sz="2800" dirty="0" smtClean="0">
                <a:solidFill>
                  <a:schemeClr val="tx1"/>
                </a:solidFill>
              </a:rPr>
            </a:br>
            <a:r>
              <a:rPr lang="ka-GE" sz="2800" dirty="0" smtClean="0">
                <a:solidFill>
                  <a:schemeClr val="tx1"/>
                </a:solidFill>
              </a:rPr>
              <a:t>ალტერნატიული </a:t>
            </a:r>
            <a:r>
              <a:rPr lang="ka-GE" sz="2800" dirty="0">
                <a:solidFill>
                  <a:schemeClr val="tx1"/>
                </a:solidFill>
              </a:rPr>
              <a:t>ვარიანტები</a:t>
            </a:r>
            <a:endParaRPr lang="en-US" sz="2800" dirty="0">
              <a:solidFill>
                <a:schemeClr val="tx1"/>
              </a:solidFill>
            </a:endParaRPr>
          </a:p>
        </p:txBody>
      </p:sp>
      <p:sp>
        <p:nvSpPr>
          <p:cNvPr id="3" name="Content Placeholder 2"/>
          <p:cNvSpPr>
            <a:spLocks noGrp="1"/>
          </p:cNvSpPr>
          <p:nvPr>
            <p:ph idx="1"/>
          </p:nvPr>
        </p:nvSpPr>
        <p:spPr>
          <a:xfrm>
            <a:off x="1062446" y="1663337"/>
            <a:ext cx="10380617" cy="4998720"/>
          </a:xfrm>
        </p:spPr>
        <p:txBody>
          <a:bodyPr>
            <a:normAutofit fontScale="62500" lnSpcReduction="20000"/>
          </a:bodyPr>
          <a:lstStyle/>
          <a:p>
            <a:r>
              <a:rPr lang="ka-GE" dirty="0">
                <a:solidFill>
                  <a:schemeClr val="tx1"/>
                </a:solidFill>
              </a:rPr>
              <a:t>პირველი ალტერნატივა ითვალისწინებს მდ. მტკვრის 460.0 მ ნიშნულიდან 451.77 მ ნიშნულს შორის მოქცეული მონაკვეთის ჰიდროენერგეტიკული პოტენციალის  გამოყენებას. </a:t>
            </a:r>
          </a:p>
          <a:p>
            <a:r>
              <a:rPr lang="ka-GE" dirty="0">
                <a:solidFill>
                  <a:schemeClr val="tx1"/>
                </a:solidFill>
              </a:rPr>
              <a:t>კალაპოტური ტიპის სათავე ნაგებობა წარმოადგენს დასაშლელ კაშხალს</a:t>
            </a:r>
            <a:r>
              <a:rPr lang="ka-GE" dirty="0" smtClean="0">
                <a:solidFill>
                  <a:schemeClr val="tx1"/>
                </a:solidFill>
              </a:rPr>
              <a:t>.</a:t>
            </a:r>
            <a:endParaRPr lang="ka-GE" dirty="0">
              <a:solidFill>
                <a:schemeClr val="tx1"/>
              </a:solidFill>
            </a:endParaRPr>
          </a:p>
          <a:p>
            <a:r>
              <a:rPr lang="ka-GE" dirty="0" smtClean="0">
                <a:solidFill>
                  <a:schemeClr val="tx1"/>
                </a:solidFill>
              </a:rPr>
              <a:t>კაშხლის </a:t>
            </a:r>
            <a:r>
              <a:rPr lang="ka-GE" dirty="0">
                <a:solidFill>
                  <a:schemeClr val="tx1"/>
                </a:solidFill>
              </a:rPr>
              <a:t>მარცხენა </a:t>
            </a:r>
            <a:r>
              <a:rPr lang="ka-GE" dirty="0" smtClean="0">
                <a:solidFill>
                  <a:schemeClr val="tx1"/>
                </a:solidFill>
              </a:rPr>
              <a:t>ბურჯთან გათვალისნწებულია </a:t>
            </a:r>
            <a:r>
              <a:rPr lang="ka-GE" dirty="0" err="1" smtClean="0">
                <a:solidFill>
                  <a:schemeClr val="tx1"/>
                </a:solidFill>
              </a:rPr>
              <a:t>თევზსატარი</a:t>
            </a:r>
            <a:r>
              <a:rPr lang="ka-GE" dirty="0" smtClean="0">
                <a:solidFill>
                  <a:schemeClr val="tx1"/>
                </a:solidFill>
              </a:rPr>
              <a:t> ნაგებობა. სათავე </a:t>
            </a:r>
            <a:r>
              <a:rPr lang="ka-GE" dirty="0">
                <a:solidFill>
                  <a:schemeClr val="tx1"/>
                </a:solidFill>
              </a:rPr>
              <a:t>ნაგებობა ქმნის წყალსაცავს 7.0 მეტრიანი </a:t>
            </a:r>
            <a:r>
              <a:rPr lang="ka-GE" dirty="0" err="1">
                <a:solidFill>
                  <a:schemeClr val="tx1"/>
                </a:solidFill>
              </a:rPr>
              <a:t>შეტბორვით</a:t>
            </a:r>
            <a:r>
              <a:rPr lang="ka-GE" dirty="0">
                <a:solidFill>
                  <a:schemeClr val="tx1"/>
                </a:solidFill>
              </a:rPr>
              <a:t>, სიგრძით 2970.0 მ, საშუალო სიგანით 214.0 მ. სარკისებური ზედაპირის ფართობით - 446.5 ათასი მ</a:t>
            </a:r>
            <a:r>
              <a:rPr lang="ka-GE" baseline="30000" dirty="0">
                <a:solidFill>
                  <a:schemeClr val="tx1"/>
                </a:solidFill>
              </a:rPr>
              <a:t>2</a:t>
            </a:r>
            <a:r>
              <a:rPr lang="ka-GE" dirty="0">
                <a:solidFill>
                  <a:schemeClr val="tx1"/>
                </a:solidFill>
              </a:rPr>
              <a:t>, რაც უზრუნველყოფს ნატანის სრულ დალექვას წყალმიმღებამდე. კაშხლის წყალსაშვიანი, ფარებიანი ნაწილი უზრუნველყოფს წყალსაცავის გარეცხვას დაგროვილი ნატანისგან, რაც გამორიცხავს წყალმიმღებში ნატანის მოხვედრას. აქედან გამომდინარე ძეგვი ჰესი არ საჭიროებს  სალექარის მოწყობას.</a:t>
            </a:r>
          </a:p>
          <a:p>
            <a:r>
              <a:rPr lang="ka-GE" dirty="0">
                <a:solidFill>
                  <a:schemeClr val="tx1"/>
                </a:solidFill>
              </a:rPr>
              <a:t>ჰესის შენობა წარმოადგენს კალაპოტური ტიპის მიწისზედა ნაგებობას. შენობასთან გათვალისწინებულია სამონტაჟო მოედანის მოწყობა. ელექტროტექნიკური, ჰიდროძალოვანი და მექანიკური მოწყობილობების მონტაჟისათვის გათვალიწინებულია სხვადასხვა ზომის ხიდურა ამწეები.</a:t>
            </a:r>
          </a:p>
          <a:p>
            <a:r>
              <a:rPr lang="ka-GE" dirty="0" err="1">
                <a:solidFill>
                  <a:schemeClr val="tx1"/>
                </a:solidFill>
              </a:rPr>
              <a:t>ჰიდროსდგურის</a:t>
            </a:r>
            <a:r>
              <a:rPr lang="ka-GE" dirty="0">
                <a:solidFill>
                  <a:schemeClr val="tx1"/>
                </a:solidFill>
              </a:rPr>
              <a:t> სამი აგრეგატი წარმოდგენილია ერთნაირი მახასიათებლების მქონე კაპლანის ტიპის ვერტიკალურღერძიანი ტურბინებით, ტურბინები უშუალოდ კაშხლის წყალმიმღების ბურჯებში იქნება განლაგებული. აქვეა გამანაწილებელი მოწყობილობა, დამხმარე სათავსოები, მართვის ფარი და სხვა.</a:t>
            </a:r>
          </a:p>
          <a:p>
            <a:r>
              <a:rPr lang="ka-GE" dirty="0">
                <a:solidFill>
                  <a:schemeClr val="tx1"/>
                </a:solidFill>
              </a:rPr>
              <a:t>ტურბინები მუშაობენ მდინარის ბუნებრივ ჩამონადენზე, </a:t>
            </a:r>
            <a:r>
              <a:rPr lang="ka-GE" dirty="0" smtClean="0">
                <a:solidFill>
                  <a:schemeClr val="tx1"/>
                </a:solidFill>
              </a:rPr>
              <a:t>რეგულირების </a:t>
            </a:r>
            <a:r>
              <a:rPr lang="ka-GE" dirty="0">
                <a:solidFill>
                  <a:schemeClr val="tx1"/>
                </a:solidFill>
              </a:rPr>
              <a:t>გარეშე. ჰესის დადგმული სიმძლავრე იქნება </a:t>
            </a:r>
            <a:r>
              <a:rPr lang="en-US" dirty="0">
                <a:solidFill>
                  <a:schemeClr val="tx1"/>
                </a:solidFill>
              </a:rPr>
              <a:t>N=11,42 </a:t>
            </a:r>
            <a:r>
              <a:rPr lang="ka-GE" dirty="0" err="1">
                <a:solidFill>
                  <a:schemeClr val="tx1"/>
                </a:solidFill>
              </a:rPr>
              <a:t>მვტ</a:t>
            </a:r>
            <a:r>
              <a:rPr lang="ka-GE" dirty="0">
                <a:solidFill>
                  <a:schemeClr val="tx1"/>
                </a:solidFill>
              </a:rPr>
              <a:t>. ხოლო ელექტროენერგიის საშუალო წლიური გამომუშავება  </a:t>
            </a:r>
            <a:r>
              <a:rPr lang="en-US" dirty="0">
                <a:solidFill>
                  <a:schemeClr val="tx1"/>
                </a:solidFill>
              </a:rPr>
              <a:t>W=63.41 </a:t>
            </a:r>
            <a:r>
              <a:rPr lang="ka-GE" dirty="0">
                <a:solidFill>
                  <a:schemeClr val="tx1"/>
                </a:solidFill>
              </a:rPr>
              <a:t>მლნ. კვტ. სთ.</a:t>
            </a:r>
          </a:p>
          <a:p>
            <a:r>
              <a:rPr lang="ka-GE" dirty="0">
                <a:solidFill>
                  <a:schemeClr val="tx1"/>
                </a:solidFill>
              </a:rPr>
              <a:t>ტურბინების მიერ  გადამუშავებული წყალი ჰესის შენობიდან  ჩაედინება მდინარე მტკვრის კალაპოტში 451.77 მ. ნიშნულზე. </a:t>
            </a:r>
          </a:p>
          <a:p>
            <a:r>
              <a:rPr lang="ka-GE" dirty="0">
                <a:solidFill>
                  <a:schemeClr val="tx1"/>
                </a:solidFill>
              </a:rPr>
              <a:t>ჰესის შენობის გაბარიტული ზომებია გეგმაში 45 </a:t>
            </a:r>
            <a:r>
              <a:rPr lang="en-US" dirty="0">
                <a:solidFill>
                  <a:schemeClr val="tx1"/>
                </a:solidFill>
              </a:rPr>
              <a:t>X 33 </a:t>
            </a:r>
            <a:r>
              <a:rPr lang="ka-GE" dirty="0">
                <a:solidFill>
                  <a:schemeClr val="tx1"/>
                </a:solidFill>
              </a:rPr>
              <a:t>მ. სიმაღლე 16,7 მ. </a:t>
            </a:r>
            <a:r>
              <a:rPr lang="ka-GE" dirty="0" err="1">
                <a:solidFill>
                  <a:schemeClr val="tx1"/>
                </a:solidFill>
              </a:rPr>
              <a:t>სამონატაჟო</a:t>
            </a:r>
            <a:r>
              <a:rPr lang="ka-GE" dirty="0">
                <a:solidFill>
                  <a:schemeClr val="tx1"/>
                </a:solidFill>
              </a:rPr>
              <a:t> მოედნის პირველ სართულზე განთავსებული იქნება სატურბინე კამერა, გენერატორის </a:t>
            </a:r>
            <a:r>
              <a:rPr lang="ka-GE" dirty="0" err="1">
                <a:solidFill>
                  <a:schemeClr val="tx1"/>
                </a:solidFill>
              </a:rPr>
              <a:t>ამგზნები</a:t>
            </a:r>
            <a:r>
              <a:rPr lang="ka-GE" dirty="0">
                <a:solidFill>
                  <a:schemeClr val="tx1"/>
                </a:solidFill>
              </a:rPr>
              <a:t> აგრეგატი, დამმუხტველი მოტორ-გენერატორები, გენერატორის ფიზიკური და ნულოვანი გამომყვანები და სხვა.</a:t>
            </a:r>
          </a:p>
          <a:p>
            <a:r>
              <a:rPr lang="ka-GE" dirty="0">
                <a:solidFill>
                  <a:schemeClr val="tx1"/>
                </a:solidFill>
              </a:rPr>
              <a:t>მეორე სართულზე განლაგებული ინება ავტომატური მართვის და საკუთარი მოხმარების ცვლადი დენის ფარები, საკუთარი მოხმარების 6 კვ ტრანსფორმატორის გამანაწილებელი მოწყობილობა და საკაბელო შახტი, სააკუმულატორო, </a:t>
            </a:r>
            <a:r>
              <a:rPr lang="ka-GE" dirty="0" err="1">
                <a:solidFill>
                  <a:schemeClr val="tx1"/>
                </a:solidFill>
              </a:rPr>
              <a:t>სავეტილაციო</a:t>
            </a:r>
            <a:r>
              <a:rPr lang="ka-GE" dirty="0">
                <a:solidFill>
                  <a:schemeClr val="tx1"/>
                </a:solidFill>
              </a:rPr>
              <a:t> სათავსოები და მუდმივი დენის ფარები</a:t>
            </a:r>
            <a:r>
              <a:rPr lang="ka-GE" dirty="0" smtClean="0">
                <a:solidFill>
                  <a:schemeClr val="tx1"/>
                </a:solidFill>
              </a:rPr>
              <a:t>.</a:t>
            </a:r>
            <a:endParaRPr lang="en-US" dirty="0">
              <a:solidFill>
                <a:schemeClr val="tx1"/>
              </a:solidFill>
            </a:endParaRPr>
          </a:p>
        </p:txBody>
      </p:sp>
      <p:sp>
        <p:nvSpPr>
          <p:cNvPr id="4" name="Rectangle 3"/>
          <p:cNvSpPr/>
          <p:nvPr/>
        </p:nvSpPr>
        <p:spPr>
          <a:xfrm>
            <a:off x="7705103" y="1146350"/>
            <a:ext cx="4060178" cy="369332"/>
          </a:xfrm>
          <a:prstGeom prst="rect">
            <a:avLst/>
          </a:prstGeom>
        </p:spPr>
        <p:txBody>
          <a:bodyPr wrap="square">
            <a:spAutoFit/>
          </a:bodyPr>
          <a:lstStyle/>
          <a:p>
            <a:r>
              <a:rPr lang="ka-GE" dirty="0" smtClean="0">
                <a:solidFill>
                  <a:schemeClr val="tx2"/>
                </a:solidFill>
              </a:rPr>
              <a:t>პირველი ალტერნატიული ვარიანტი</a:t>
            </a:r>
            <a:endParaRPr lang="en-US" dirty="0">
              <a:solidFill>
                <a:schemeClr val="tx2"/>
              </a:solidFill>
            </a:endParaRPr>
          </a:p>
        </p:txBody>
      </p:sp>
    </p:spTree>
    <p:extLst>
      <p:ext uri="{BB962C8B-B14F-4D97-AF65-F5344CB8AC3E}">
        <p14:creationId xmlns:p14="http://schemas.microsoft.com/office/powerpoint/2010/main" val="170565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1551212" y="1549734"/>
            <a:ext cx="10066021" cy="4053839"/>
          </a:xfrm>
          <a:prstGeom prst="rect">
            <a:avLst/>
          </a:prstGeom>
        </p:spPr>
      </p:pic>
      <p:sp>
        <p:nvSpPr>
          <p:cNvPr id="5" name="Rectangle 4"/>
          <p:cNvSpPr/>
          <p:nvPr/>
        </p:nvSpPr>
        <p:spPr>
          <a:xfrm>
            <a:off x="7366077" y="762391"/>
            <a:ext cx="4790094" cy="369332"/>
          </a:xfrm>
          <a:prstGeom prst="rect">
            <a:avLst/>
          </a:prstGeom>
        </p:spPr>
        <p:txBody>
          <a:bodyPr wrap="none">
            <a:spAutoFit/>
          </a:bodyPr>
          <a:lstStyle/>
          <a:p>
            <a:r>
              <a:rPr lang="ka-GE" dirty="0" smtClean="0">
                <a:solidFill>
                  <a:schemeClr val="tx2"/>
                </a:solidFill>
              </a:rPr>
              <a:t>პირველი ალტერნატიული ვარიანტის სქემა</a:t>
            </a:r>
            <a:endParaRPr lang="en-US" dirty="0">
              <a:solidFill>
                <a:schemeClr val="tx2"/>
              </a:solidFill>
            </a:endParaRPr>
          </a:p>
        </p:txBody>
      </p:sp>
    </p:spTree>
    <p:extLst>
      <p:ext uri="{BB962C8B-B14F-4D97-AF65-F5344CB8AC3E}">
        <p14:creationId xmlns:p14="http://schemas.microsoft.com/office/powerpoint/2010/main" val="409160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834" y="407126"/>
            <a:ext cx="9601200" cy="690154"/>
          </a:xfrm>
        </p:spPr>
        <p:txBody>
          <a:bodyPr>
            <a:normAutofit/>
          </a:bodyPr>
          <a:lstStyle/>
          <a:p>
            <a:pPr algn="r"/>
            <a:r>
              <a:rPr lang="ka-GE" sz="2800" dirty="0" smtClean="0"/>
              <a:t>მეორე </a:t>
            </a:r>
            <a:r>
              <a:rPr lang="ka-GE" sz="2800" dirty="0"/>
              <a:t>ალტერნატიული ვარიანტი </a:t>
            </a:r>
            <a:endParaRPr lang="en-US" sz="2800" dirty="0"/>
          </a:p>
        </p:txBody>
      </p:sp>
      <p:sp>
        <p:nvSpPr>
          <p:cNvPr id="3" name="Content Placeholder 2"/>
          <p:cNvSpPr>
            <a:spLocks noGrp="1"/>
          </p:cNvSpPr>
          <p:nvPr>
            <p:ph idx="1"/>
          </p:nvPr>
        </p:nvSpPr>
        <p:spPr>
          <a:xfrm>
            <a:off x="1114697" y="1550126"/>
            <a:ext cx="9927771" cy="4325983"/>
          </a:xfrm>
        </p:spPr>
        <p:txBody>
          <a:bodyPr>
            <a:normAutofit/>
          </a:bodyPr>
          <a:lstStyle/>
          <a:p>
            <a:pPr algn="just"/>
            <a:r>
              <a:rPr lang="ka-GE" dirty="0">
                <a:solidFill>
                  <a:schemeClr val="tx1"/>
                </a:solidFill>
              </a:rPr>
              <a:t>მეორე ალტერნატივა ითვალისწინებს მდ. მტკვრის 460.0 მ ნიშნულიდან 448.3 მ ნიშნულს შორის მოქცეული მონაკვეთის  გამოყენებას</a:t>
            </a:r>
            <a:r>
              <a:rPr lang="ka-GE" dirty="0" smtClean="0">
                <a:solidFill>
                  <a:schemeClr val="tx1"/>
                </a:solidFill>
              </a:rPr>
              <a:t>.</a:t>
            </a:r>
            <a:endParaRPr lang="ka-GE" dirty="0">
              <a:solidFill>
                <a:schemeClr val="tx1"/>
              </a:solidFill>
            </a:endParaRPr>
          </a:p>
          <a:p>
            <a:pPr algn="just"/>
            <a:r>
              <a:rPr lang="ka-GE" dirty="0">
                <a:solidFill>
                  <a:schemeClr val="tx1"/>
                </a:solidFill>
              </a:rPr>
              <a:t>სათავე ნაგებობა და ჰესის შენობა იდენტურია პირველი ალტერნატივისა და განთავსებულია 500.0 მ-ით ზემოთ მდინარის დინების საწინააღმდეგო მიმართულებით. </a:t>
            </a:r>
          </a:p>
          <a:p>
            <a:pPr algn="just"/>
            <a:r>
              <a:rPr lang="ka-GE" dirty="0">
                <a:solidFill>
                  <a:schemeClr val="tx1"/>
                </a:solidFill>
              </a:rPr>
              <a:t>საანგარიშო დაწნევა მიიღება დაძირული გამყვანი არხის მეშვეობით, რომელიც მდინარისაგან გამოყოფილია რკინაბეტონის კედლით. არხი წარმოადგენს რკინაბეტონის ნაგებობას, ძირის სიგანით 40.0 მ სიგრძით 4470.0 მ, რომლის საშუალებითაც ტურბინების მიერ  გადამუშავებული წყალი ჰესის შენობიდან  ჩაედინება მდინარე მტკვრის კალაპოტში 448.3 მ ნიშნულზე.</a:t>
            </a:r>
          </a:p>
          <a:p>
            <a:pPr algn="just"/>
            <a:r>
              <a:rPr lang="ka-GE" dirty="0">
                <a:solidFill>
                  <a:schemeClr val="tx1"/>
                </a:solidFill>
              </a:rPr>
              <a:t>ჰესის დადგმული სიმძლავრეა </a:t>
            </a:r>
            <a:r>
              <a:rPr lang="en-US" dirty="0">
                <a:solidFill>
                  <a:schemeClr val="tx1"/>
                </a:solidFill>
              </a:rPr>
              <a:t>N=15.76 </a:t>
            </a:r>
            <a:r>
              <a:rPr lang="ka-GE" dirty="0" err="1">
                <a:solidFill>
                  <a:schemeClr val="tx1"/>
                </a:solidFill>
              </a:rPr>
              <a:t>მვტ</a:t>
            </a:r>
            <a:r>
              <a:rPr lang="ka-GE" dirty="0">
                <a:solidFill>
                  <a:schemeClr val="tx1"/>
                </a:solidFill>
              </a:rPr>
              <a:t>. ხოლო ელექტროენერგიის საშუალო წლიური გამომუშავება  </a:t>
            </a:r>
            <a:r>
              <a:rPr lang="en-US" dirty="0">
                <a:solidFill>
                  <a:schemeClr val="tx1"/>
                </a:solidFill>
              </a:rPr>
              <a:t>W=87.25 </a:t>
            </a:r>
            <a:r>
              <a:rPr lang="ka-GE" dirty="0">
                <a:solidFill>
                  <a:schemeClr val="tx1"/>
                </a:solidFill>
              </a:rPr>
              <a:t>მლნ. კვტ. სთ. </a:t>
            </a:r>
          </a:p>
          <a:p>
            <a:endParaRPr lang="en-US" dirty="0"/>
          </a:p>
        </p:txBody>
      </p:sp>
    </p:spTree>
    <p:extLst>
      <p:ext uri="{BB962C8B-B14F-4D97-AF65-F5344CB8AC3E}">
        <p14:creationId xmlns:p14="http://schemas.microsoft.com/office/powerpoint/2010/main" val="65583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4513" y="608512"/>
            <a:ext cx="6986451" cy="689065"/>
          </a:xfrm>
        </p:spPr>
        <p:txBody>
          <a:bodyPr>
            <a:normAutofit/>
          </a:bodyPr>
          <a:lstStyle/>
          <a:p>
            <a:pPr algn="r"/>
            <a:r>
              <a:rPr lang="ka-GE" sz="2800" dirty="0" smtClean="0"/>
              <a:t>მეორე </a:t>
            </a:r>
            <a:r>
              <a:rPr lang="ka-GE" sz="2800" dirty="0"/>
              <a:t>ალტერნატიული </a:t>
            </a:r>
            <a:r>
              <a:rPr lang="ka-GE" sz="2800" dirty="0" smtClean="0"/>
              <a:t>ვარიანტის სქემა</a:t>
            </a:r>
            <a:endParaRPr lang="en-US" dirty="0"/>
          </a:p>
        </p:txBody>
      </p:sp>
      <p:pic>
        <p:nvPicPr>
          <p:cNvPr id="10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491" y="1800495"/>
            <a:ext cx="10688017" cy="37991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045028" y="50868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a-GE" altLang="en-US" sz="1100" b="0" i="0" u="none" strike="noStrike" cap="none" normalizeH="0" baseline="0" smtClean="0">
                <a:ln>
                  <a:noFill/>
                </a:ln>
                <a:solidFill>
                  <a:schemeClr val="tx1"/>
                </a:solidFill>
                <a:effectLst/>
                <a:latin typeface="Sylfaen" panose="010A0502050306030303" pitchFamily="18" charset="0"/>
                <a:ea typeface="Calibri" panose="020F0502020204030204" pitchFamily="34" charset="0"/>
                <a:cs typeface="Calibri" panose="020F0502020204030204" pitchFamily="34" charset="0"/>
              </a:rPr>
              <a:t/>
            </a:r>
            <a:br>
              <a:rPr kumimoji="0" lang="ka-GE" altLang="en-US" sz="1100" b="0" i="0" u="none" strike="noStrike" cap="none" normalizeH="0" baseline="0" smtClean="0">
                <a:ln>
                  <a:noFill/>
                </a:ln>
                <a:solidFill>
                  <a:schemeClr val="tx1"/>
                </a:solidFill>
                <a:effectLst/>
                <a:latin typeface="Sylfaen" panose="010A0502050306030303" pitchFamily="18" charset="0"/>
                <a:ea typeface="Calibri" panose="020F0502020204030204" pitchFamily="34" charset="0"/>
                <a:cs typeface="Calibri" panose="020F0502020204030204" pitchFamily="34" charset="0"/>
              </a:rPr>
            </a:br>
            <a:endParaRPr kumimoji="0" lang="ka-GE"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774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ka-GE" sz="2800" dirty="0"/>
              <a:t>მესამე ალტერნატივა</a:t>
            </a:r>
            <a:br>
              <a:rPr lang="ka-GE" sz="2800" dirty="0"/>
            </a:br>
            <a:endParaRPr lang="en-US" dirty="0"/>
          </a:p>
        </p:txBody>
      </p:sp>
      <p:sp>
        <p:nvSpPr>
          <p:cNvPr id="3" name="Content Placeholder 2"/>
          <p:cNvSpPr>
            <a:spLocks noGrp="1"/>
          </p:cNvSpPr>
          <p:nvPr>
            <p:ph idx="1"/>
          </p:nvPr>
        </p:nvSpPr>
        <p:spPr>
          <a:xfrm>
            <a:off x="1005839" y="1576796"/>
            <a:ext cx="10890069" cy="4266656"/>
          </a:xfrm>
        </p:spPr>
        <p:txBody>
          <a:bodyPr>
            <a:normAutofit fontScale="92500" lnSpcReduction="20000"/>
          </a:bodyPr>
          <a:lstStyle/>
          <a:p>
            <a:r>
              <a:rPr lang="ka-GE" dirty="0" smtClean="0">
                <a:solidFill>
                  <a:schemeClr val="tx1"/>
                </a:solidFill>
              </a:rPr>
              <a:t>მესამე </a:t>
            </a:r>
            <a:r>
              <a:rPr lang="ka-GE" dirty="0">
                <a:solidFill>
                  <a:schemeClr val="tx1"/>
                </a:solidFill>
              </a:rPr>
              <a:t>ალტერნატივა ითვალისწინებს მდ. მტკვრის მონაკვეთის გამოყენებას 460.0 მ ნიშნულიდან 448.3 მ ნიშნულს შორის. </a:t>
            </a:r>
            <a:endParaRPr lang="ka-GE" dirty="0" smtClean="0">
              <a:solidFill>
                <a:schemeClr val="tx1"/>
              </a:solidFill>
            </a:endParaRPr>
          </a:p>
          <a:p>
            <a:r>
              <a:rPr lang="ka-GE" dirty="0" smtClean="0">
                <a:solidFill>
                  <a:schemeClr val="tx1"/>
                </a:solidFill>
              </a:rPr>
              <a:t>სათავე </a:t>
            </a:r>
            <a:r>
              <a:rPr lang="ka-GE" dirty="0">
                <a:solidFill>
                  <a:schemeClr val="tx1"/>
                </a:solidFill>
              </a:rPr>
              <a:t>ნაგებობა და ჰესის შენობა იდენტურია პირველი ალტერნატივისა და განთავსებულია 290.0 მ-ით ზემოთ მდინარის დინების საწინააღმდეგო მიმართულებით. </a:t>
            </a:r>
          </a:p>
          <a:p>
            <a:r>
              <a:rPr lang="ka-GE" dirty="0">
                <a:solidFill>
                  <a:schemeClr val="tx1"/>
                </a:solidFill>
              </a:rPr>
              <a:t>საანგარიშო დაწნევა მიიღება დაძირული გამყვანი არხის მეშვეობით, რომელიც მდინარისაგან გამოყოფილია რკინაბეტონის კედლით. არხი წარმოადგენს რკინაბეტონის ნაგებობას, ძირის სიგანით 40.0 მ სიგრძით 4300.0 მ, რომლის საშუალებითაც ტურბინების მიერ  გადამუშავებული წყალი ჰესის შენობიდან  ჩაედინება მდინარე მტკვრის კალაპოტში 448.3 მ ნიშნულზე.</a:t>
            </a:r>
          </a:p>
          <a:p>
            <a:r>
              <a:rPr lang="ka-GE" dirty="0">
                <a:solidFill>
                  <a:schemeClr val="tx1"/>
                </a:solidFill>
              </a:rPr>
              <a:t>ჰესის დადგმული სიმძლავრეა </a:t>
            </a:r>
            <a:r>
              <a:rPr lang="en-US" dirty="0">
                <a:solidFill>
                  <a:schemeClr val="tx1"/>
                </a:solidFill>
              </a:rPr>
              <a:t>N=15.76 </a:t>
            </a:r>
            <a:r>
              <a:rPr lang="ka-GE" dirty="0" err="1">
                <a:solidFill>
                  <a:schemeClr val="tx1"/>
                </a:solidFill>
              </a:rPr>
              <a:t>მვტ</a:t>
            </a:r>
            <a:r>
              <a:rPr lang="ka-GE" dirty="0">
                <a:solidFill>
                  <a:schemeClr val="tx1"/>
                </a:solidFill>
              </a:rPr>
              <a:t>. ხოლო ელექტროენერგიის საშუალო წლიური გამომუშავება  </a:t>
            </a:r>
            <a:r>
              <a:rPr lang="en-US" dirty="0">
                <a:solidFill>
                  <a:schemeClr val="tx1"/>
                </a:solidFill>
              </a:rPr>
              <a:t>W=87.25 </a:t>
            </a:r>
            <a:r>
              <a:rPr lang="ka-GE" dirty="0">
                <a:solidFill>
                  <a:schemeClr val="tx1"/>
                </a:solidFill>
              </a:rPr>
              <a:t>მლნ. კვტ. სთ.</a:t>
            </a:r>
          </a:p>
          <a:p>
            <a:r>
              <a:rPr lang="ka-GE" dirty="0">
                <a:solidFill>
                  <a:schemeClr val="tx1"/>
                </a:solidFill>
              </a:rPr>
              <a:t>სამივე ალტერნატივა ითვალისწინებს  მდინარე მტკვრის ენერგეტიკული რესურსის ოპტიმალურად გამოყენებას. სათავე ნაგებობის განთავსების ადგილის შერჩევისას შემსრულებლისა და დამკვეთის მიერ ყურადღება გამახვილდა ადგილის ტოპოგრაფიულ და გეოლოგიურ პირობებზე აგრეთვე პროექტის ფინანსურ მაჩვენებლებსა და მშენებლობის სირთულეზე.</a:t>
            </a:r>
          </a:p>
          <a:p>
            <a:endParaRPr lang="ka-GE"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901881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7531" y="459377"/>
            <a:ext cx="7724504" cy="611777"/>
          </a:xfrm>
        </p:spPr>
        <p:txBody>
          <a:bodyPr>
            <a:normAutofit/>
          </a:bodyPr>
          <a:lstStyle/>
          <a:p>
            <a:pPr algn="r"/>
            <a:r>
              <a:rPr lang="ka-GE" sz="2800" dirty="0" smtClean="0"/>
              <a:t>მესამე </a:t>
            </a:r>
            <a:r>
              <a:rPr lang="ka-GE" sz="2800" dirty="0"/>
              <a:t>ალტერნატიული </a:t>
            </a:r>
            <a:r>
              <a:rPr lang="ka-GE" sz="2800" dirty="0" smtClean="0"/>
              <a:t>ვარიანტის სქემა</a:t>
            </a:r>
            <a:endParaRPr lang="en-US" sz="2800" dirty="0"/>
          </a:p>
        </p:txBody>
      </p:sp>
      <p:pic>
        <p:nvPicPr>
          <p:cNvPr id="4" name="Content Placeholder 3"/>
          <p:cNvPicPr>
            <a:picLocks noGrp="1"/>
          </p:cNvPicPr>
          <p:nvPr>
            <p:ph idx="1"/>
          </p:nvPr>
        </p:nvPicPr>
        <p:blipFill>
          <a:blip r:embed="rId2"/>
          <a:stretch>
            <a:fillRect/>
          </a:stretch>
        </p:blipFill>
        <p:spPr>
          <a:xfrm>
            <a:off x="1702526" y="1795904"/>
            <a:ext cx="10115006" cy="3542450"/>
          </a:xfrm>
          <a:prstGeom prst="rect">
            <a:avLst/>
          </a:prstGeom>
        </p:spPr>
      </p:pic>
    </p:spTree>
    <p:extLst>
      <p:ext uri="{BB962C8B-B14F-4D97-AF65-F5344CB8AC3E}">
        <p14:creationId xmlns:p14="http://schemas.microsoft.com/office/powerpoint/2010/main" val="3006270359"/>
      </p:ext>
    </p:extLst>
  </p:cSld>
  <p:clrMapOvr>
    <a:masterClrMapping/>
  </p:clrMapOvr>
</p:sld>
</file>

<file path=ppt/theme/theme1.xml><?xml version="1.0" encoding="utf-8"?>
<a:theme xmlns:a="http://schemas.openxmlformats.org/drawingml/2006/main" name="Crop">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107</TotalTime>
  <Words>2598</Words>
  <Application>Microsoft Office PowerPoint</Application>
  <PresentationFormat>Widescreen</PresentationFormat>
  <Paragraphs>141</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Courier New</vt:lpstr>
      <vt:lpstr>Franklin Gothic Book</vt:lpstr>
      <vt:lpstr>Sylfaen</vt:lpstr>
      <vt:lpstr>Symbol</vt:lpstr>
      <vt:lpstr>Times New Roman</vt:lpstr>
      <vt:lpstr>Crop</vt:lpstr>
      <vt:lpstr>მდ. მტკვარზე 15 მგვტ დადგმული სიმძლავრის კალაპოტური ტიპის ჰესის („ძეგვი ჰესი“) მშენებლობის და ექსპლუატაციის პროექტი</vt:lpstr>
      <vt:lpstr>შესავალი</vt:lpstr>
      <vt:lpstr>პროექტის ალტერნატიული  ვარიანტების მიმოხილვა</vt:lpstr>
      <vt:lpstr>ჰესის კომუნიკაციების  განთავსების  ალტერნატიული ვარიანტები</vt:lpstr>
      <vt:lpstr>PowerPoint Presentation</vt:lpstr>
      <vt:lpstr>მეორე ალტერნატიული ვარიანტი </vt:lpstr>
      <vt:lpstr>მეორე ალტერნატიული ვარიანტის სქემა</vt:lpstr>
      <vt:lpstr>მესამე ალტერნატივა </vt:lpstr>
      <vt:lpstr>მესამე ალტერნატიული ვარიანტის სქემა</vt:lpstr>
      <vt:lpstr>მეოთხე ალტერნატივა  </vt:lpstr>
      <vt:lpstr>მეოთხე ალტერნატიული ვარიანტის გეგემა</vt:lpstr>
      <vt:lpstr>ალტერნატივების ანალიზი </vt:lpstr>
      <vt:lpstr> ჰესის ტიპის ალტერნატიული ვარიანტები  </vt:lpstr>
      <vt:lpstr>PowerPoint Presentation</vt:lpstr>
      <vt:lpstr>საპროექტო ტერიტორიის სიტუაციური სქემა</vt:lpstr>
      <vt:lpstr>ჰესის ძირითადი ტექნიკური  პარამეტრები </vt:lpstr>
      <vt:lpstr>ძეგვი ჰესის განლაგების სქემა და გეგმა</vt:lpstr>
      <vt:lpstr>დასაშლელი კაშხლის და ჰესის შენობის გეგმა</vt:lpstr>
      <vt:lpstr>წყალმიმღების ჰესის შენობის გეგმა</vt:lpstr>
      <vt:lpstr>თევზსავალი</vt:lpstr>
      <vt:lpstr>თევზსავალი</vt:lpstr>
      <vt:lpstr>მშენებლობის ორგანიზაცია</vt:lpstr>
      <vt:lpstr>სამშენებლო ბანაკი</vt:lpstr>
      <vt:lpstr>მისასვლელი გზები </vt:lpstr>
      <vt:lpstr>დასაქმება და სამშენებლო სამუშაოების გრაფიკი </vt:lpstr>
      <vt:lpstr>გარემოზე ზემოქმედების მოკლე აღწერა</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მდ. მტკვარზე 15 მგვტ დადგმული სიმძლავრის კალაპოტური ტიპის ჰესის („ძეგვი ჰესი“) მშენებლობის და ექსპლუატაციის პროექტი</dc:title>
  <dc:creator>SaloMe MePariShvili</dc:creator>
  <cp:lastModifiedBy>SaloMe MePariShvili</cp:lastModifiedBy>
  <cp:revision>12</cp:revision>
  <dcterms:created xsi:type="dcterms:W3CDTF">2020-12-01T07:07:52Z</dcterms:created>
  <dcterms:modified xsi:type="dcterms:W3CDTF">2020-12-01T08:55:44Z</dcterms:modified>
</cp:coreProperties>
</file>