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6" r:id="rId6"/>
    <p:sldId id="285" r:id="rId7"/>
    <p:sldId id="272" r:id="rId8"/>
    <p:sldId id="261" r:id="rId9"/>
    <p:sldId id="265" r:id="rId10"/>
    <p:sldId id="273" r:id="rId11"/>
    <p:sldId id="281" r:id="rId12"/>
    <p:sldId id="282" r:id="rId13"/>
    <p:sldId id="283" r:id="rId14"/>
    <p:sldId id="284" r:id="rId15"/>
    <p:sldId id="275" r:id="rId16"/>
    <p:sldId id="286" r:id="rId17"/>
    <p:sldId id="287"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93" autoAdjust="0"/>
    <p:restoredTop sz="94660" autoAdjust="0"/>
  </p:normalViewPr>
  <p:slideViewPr>
    <p:cSldViewPr snapToGrid="0">
      <p:cViewPr>
        <p:scale>
          <a:sx n="75" d="100"/>
          <a:sy n="75" d="100"/>
        </p:scale>
        <p:origin x="1262" y="202"/>
      </p:cViewPr>
      <p:guideLst/>
    </p:cSldViewPr>
  </p:slideViewPr>
  <p:outlineViewPr>
    <p:cViewPr>
      <p:scale>
        <a:sx n="33" d="100"/>
        <a:sy n="33" d="100"/>
      </p:scale>
      <p:origin x="0" y="-9917"/>
    </p:cViewPr>
  </p:outlineViewPr>
  <p:notesTextViewPr>
    <p:cViewPr>
      <p:scale>
        <a:sx n="1" d="1"/>
        <a:sy n="1" d="1"/>
      </p:scale>
      <p:origin x="0" y="0"/>
    </p:cViewPr>
  </p:notesTextViewPr>
  <p:sorterViewPr>
    <p:cViewPr>
      <p:scale>
        <a:sx n="100" d="100"/>
        <a:sy n="100" d="100"/>
      </p:scale>
      <p:origin x="0" y="-46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574E5-1DEE-4F6E-A472-CB441A786D0D}"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BE06B-BA30-429B-85DD-330FC501C6C7}" type="slidenum">
              <a:rPr lang="en-US" smtClean="0"/>
              <a:t>‹#›</a:t>
            </a:fld>
            <a:endParaRPr lang="en-US"/>
          </a:p>
        </p:txBody>
      </p:sp>
    </p:spTree>
    <p:extLst>
      <p:ext uri="{BB962C8B-B14F-4D97-AF65-F5344CB8AC3E}">
        <p14:creationId xmlns:p14="http://schemas.microsoft.com/office/powerpoint/2010/main" val="202121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BE06B-BA30-429B-85DD-330FC501C6C7}" type="slidenum">
              <a:rPr lang="en-US" smtClean="0"/>
              <a:t>4</a:t>
            </a:fld>
            <a:endParaRPr lang="en-US"/>
          </a:p>
        </p:txBody>
      </p:sp>
    </p:spTree>
    <p:extLst>
      <p:ext uri="{BB962C8B-B14F-4D97-AF65-F5344CB8AC3E}">
        <p14:creationId xmlns:p14="http://schemas.microsoft.com/office/powerpoint/2010/main" val="327022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C8ABE06B-BA30-429B-85DD-330FC501C6C7}" type="slidenum">
              <a:rPr lang="en-US" smtClean="0"/>
              <a:t>17</a:t>
            </a:fld>
            <a:endParaRPr lang="en-US"/>
          </a:p>
        </p:txBody>
      </p:sp>
    </p:spTree>
    <p:extLst>
      <p:ext uri="{BB962C8B-B14F-4D97-AF65-F5344CB8AC3E}">
        <p14:creationId xmlns:p14="http://schemas.microsoft.com/office/powerpoint/2010/main" val="22198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6782BE-BAEB-4895-8D1E-1EB99F01D25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277144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6782BE-BAEB-4895-8D1E-1EB99F01D25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363487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6782BE-BAEB-4895-8D1E-1EB99F01D25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97408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6782BE-BAEB-4895-8D1E-1EB99F01D25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229728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6782BE-BAEB-4895-8D1E-1EB99F01D25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136178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6782BE-BAEB-4895-8D1E-1EB99F01D25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33774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6782BE-BAEB-4895-8D1E-1EB99F01D256}"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270671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6782BE-BAEB-4895-8D1E-1EB99F01D256}"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36183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782BE-BAEB-4895-8D1E-1EB99F01D256}"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397056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6782BE-BAEB-4895-8D1E-1EB99F01D25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111844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6782BE-BAEB-4895-8D1E-1EB99F01D25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36455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782BE-BAEB-4895-8D1E-1EB99F01D256}" type="datetimeFigureOut">
              <a:rPr lang="en-US" smtClean="0"/>
              <a:t>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68DC9-CD74-47AD-994D-53F095BDF9A0}" type="slidenum">
              <a:rPr lang="en-US" smtClean="0"/>
              <a:t>‹#›</a:t>
            </a:fld>
            <a:endParaRPr lang="en-US"/>
          </a:p>
        </p:txBody>
      </p:sp>
    </p:spTree>
    <p:extLst>
      <p:ext uri="{BB962C8B-B14F-4D97-AF65-F5344CB8AC3E}">
        <p14:creationId xmlns:p14="http://schemas.microsoft.com/office/powerpoint/2010/main" val="2015554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094" y="370936"/>
            <a:ext cx="11041811" cy="2387600"/>
          </a:xfrm>
        </p:spPr>
        <p:txBody>
          <a:bodyPr>
            <a:normAutofit/>
          </a:bodyPr>
          <a:lstStyle/>
          <a:p>
            <a:r>
              <a:rPr lang="en-US" sz="3800" b="1" dirty="0">
                <a:solidFill>
                  <a:srgbClr val="FF0000"/>
                </a:solidFill>
              </a:rPr>
              <a:t> </a:t>
            </a:r>
            <a:r>
              <a:rPr lang="ka-GE" sz="3800" b="1" dirty="0">
                <a:solidFill>
                  <a:srgbClr val="FF0000"/>
                </a:solidFill>
              </a:rPr>
              <a:t>შპს „ </a:t>
            </a:r>
            <a:r>
              <a:rPr lang="ka-GE" sz="3800" b="1" dirty="0" err="1">
                <a:solidFill>
                  <a:srgbClr val="FF0000"/>
                </a:solidFill>
              </a:rPr>
              <a:t>ჯონოული</a:t>
            </a:r>
            <a:r>
              <a:rPr lang="ka-GE" sz="3800" b="1" dirty="0">
                <a:solidFill>
                  <a:srgbClr val="FF0000"/>
                </a:solidFill>
              </a:rPr>
              <a:t> 2 “</a:t>
            </a:r>
            <a:br>
              <a:rPr lang="ka-GE" sz="3800" b="1" dirty="0">
                <a:solidFill>
                  <a:srgbClr val="FF0000"/>
                </a:solidFill>
              </a:rPr>
            </a:br>
            <a:endParaRPr lang="en-US" sz="3800" b="1" dirty="0">
              <a:solidFill>
                <a:srgbClr val="FF0000"/>
              </a:solidFill>
            </a:endParaRPr>
          </a:p>
        </p:txBody>
      </p:sp>
      <p:sp>
        <p:nvSpPr>
          <p:cNvPr id="3" name="Subtitle 2"/>
          <p:cNvSpPr>
            <a:spLocks noGrp="1"/>
          </p:cNvSpPr>
          <p:nvPr>
            <p:ph type="subTitle" idx="1"/>
          </p:nvPr>
        </p:nvSpPr>
        <p:spPr>
          <a:xfrm>
            <a:off x="1523999" y="3001992"/>
            <a:ext cx="9586823" cy="3321170"/>
          </a:xfrm>
        </p:spPr>
        <p:txBody>
          <a:bodyPr>
            <a:normAutofit/>
          </a:bodyPr>
          <a:lstStyle/>
          <a:p>
            <a:r>
              <a:rPr lang="ka-GE" b="1" dirty="0">
                <a:effectLst/>
                <a:latin typeface="Sylfaen" panose="010A0502050306030303" pitchFamily="18" charset="0"/>
                <a:ea typeface="Calibri" panose="020F0502020204030204" pitchFamily="34" charset="0"/>
                <a:cs typeface="Sylfaen" panose="010A0502050306030303" pitchFamily="18" charset="0"/>
              </a:rPr>
              <a:t>ცაგერის  მუნიციპალიტეტში 110 კვ ელექტრო გადამცემი ხაზი „</a:t>
            </a:r>
            <a:r>
              <a:rPr lang="ka-GE" b="1" dirty="0" err="1">
                <a:effectLst/>
                <a:latin typeface="Sylfaen" panose="010A0502050306030303" pitchFamily="18" charset="0"/>
                <a:ea typeface="Calibri" panose="020F0502020204030204" pitchFamily="34" charset="0"/>
                <a:cs typeface="Sylfaen" panose="010A0502050306030303" pitchFamily="18" charset="0"/>
              </a:rPr>
              <a:t>ჯონოულის</a:t>
            </a:r>
            <a:r>
              <a:rPr lang="ka-GE" b="1" dirty="0">
                <a:effectLst/>
                <a:latin typeface="Sylfaen" panose="010A0502050306030303" pitchFamily="18" charset="0"/>
                <a:ea typeface="Calibri" panose="020F0502020204030204" pitchFamily="34" charset="0"/>
                <a:cs typeface="Sylfaen" panose="010A0502050306030303" pitchFamily="18" charset="0"/>
              </a:rPr>
              <a:t>“ მშენებლობის და ექსპლუატაციის</a:t>
            </a:r>
            <a:r>
              <a:rPr lang="ka-GE" b="1" dirty="0">
                <a:effectLst/>
                <a:latin typeface="Calibri" panose="020F0502020204030204" pitchFamily="34" charset="0"/>
                <a:ea typeface="Calibri" panose="020F0502020204030204" pitchFamily="34" charset="0"/>
                <a:cs typeface="Times New Roman" panose="02020603050405020304" pitchFamily="18" charset="0"/>
              </a:rPr>
              <a:t> </a:t>
            </a:r>
            <a:r>
              <a:rPr lang="ka-GE" b="1" dirty="0">
                <a:effectLst/>
                <a:latin typeface="Sylfaen" panose="010A0502050306030303" pitchFamily="18" charset="0"/>
                <a:ea typeface="Calibri" panose="020F0502020204030204" pitchFamily="34" charset="0"/>
                <a:cs typeface="Sylfaen" panose="010A0502050306030303" pitchFamily="18" charset="0"/>
              </a:rPr>
              <a:t>პროექტის </a:t>
            </a:r>
            <a:endParaRPr lang="ka-GE" dirty="0">
              <a:effectLst/>
              <a:latin typeface="Calibri" panose="020F0502020204030204" pitchFamily="34" charset="0"/>
              <a:ea typeface="Calibri" panose="020F0502020204030204" pitchFamily="34" charset="0"/>
              <a:cs typeface="Times New Roman" panose="02020603050405020304" pitchFamily="18" charset="0"/>
            </a:endParaRPr>
          </a:p>
          <a:p>
            <a:r>
              <a:rPr lang="ka-GE" b="1" dirty="0" err="1"/>
              <a:t>სკოპინგის</a:t>
            </a:r>
            <a:r>
              <a:rPr lang="ka-GE" b="1" dirty="0"/>
              <a:t> ანგარიშის</a:t>
            </a:r>
          </a:p>
          <a:p>
            <a:r>
              <a:rPr lang="ka-GE" b="1" dirty="0"/>
              <a:t>საჯარო განხილვა</a:t>
            </a:r>
          </a:p>
          <a:p>
            <a:endParaRPr lang="ka-GE" sz="1400" b="1" dirty="0">
              <a:solidFill>
                <a:srgbClr val="FF0000"/>
              </a:solidFill>
            </a:endParaRPr>
          </a:p>
          <a:p>
            <a:endParaRPr lang="ka-GE" sz="1400" b="1" dirty="0">
              <a:solidFill>
                <a:srgbClr val="FF0000"/>
              </a:solidFill>
            </a:endParaRPr>
          </a:p>
          <a:p>
            <a:endParaRPr lang="ka-GE" sz="2000" b="1" dirty="0"/>
          </a:p>
          <a:p>
            <a:r>
              <a:rPr lang="ka-GE" sz="2000" b="1" dirty="0"/>
              <a:t>2020 წელი</a:t>
            </a:r>
          </a:p>
        </p:txBody>
      </p:sp>
    </p:spTree>
    <p:extLst>
      <p:ext uri="{BB962C8B-B14F-4D97-AF65-F5344CB8AC3E}">
        <p14:creationId xmlns:p14="http://schemas.microsoft.com/office/powerpoint/2010/main" val="4113153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7183"/>
          </a:xfrm>
        </p:spPr>
        <p:txBody>
          <a:bodyPr>
            <a:noAutofit/>
          </a:bodyPr>
          <a:lstStyle/>
          <a:p>
            <a:pPr marL="0" marR="0" algn="ctr">
              <a:lnSpc>
                <a:spcPct val="107000"/>
              </a:lnSpc>
              <a:spcBef>
                <a:spcPts val="0"/>
              </a:spcBef>
              <a:spcAft>
                <a:spcPts val="800"/>
              </a:spcAft>
            </a:pP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საპროექტო</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err="1">
                <a:solidFill>
                  <a:srgbClr val="FF0000"/>
                </a:solidFill>
                <a:effectLst/>
                <a:latin typeface="Sylfaen" panose="010A0502050306030303" pitchFamily="18" charset="0"/>
                <a:ea typeface="Calibri" panose="020F0502020204030204" pitchFamily="34" charset="0"/>
                <a:cs typeface="Arial" panose="020B0604020202020204" pitchFamily="34" charset="0"/>
              </a:rPr>
              <a:t>ეგხ</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დაშორებები</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br>
              <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საკარმიდამო</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ნაკვეთებთან</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და</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შენობებთან</a:t>
            </a:r>
            <a:endParaRPr lang="ka-GE"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Content Placeholder 9">
            <a:extLst>
              <a:ext uri="{FF2B5EF4-FFF2-40B4-BE49-F238E27FC236}">
                <a16:creationId xmlns:a16="http://schemas.microsoft.com/office/drawing/2014/main" id="{4A3368F6-BF71-4711-A6FC-16EEC755F2A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1" y="1172308"/>
            <a:ext cx="10515599" cy="5320567"/>
          </a:xfrm>
        </p:spPr>
      </p:pic>
    </p:spTree>
    <p:extLst>
      <p:ext uri="{BB962C8B-B14F-4D97-AF65-F5344CB8AC3E}">
        <p14:creationId xmlns:p14="http://schemas.microsoft.com/office/powerpoint/2010/main" val="399821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7183"/>
          </a:xfrm>
        </p:spPr>
        <p:txBody>
          <a:bodyPr>
            <a:noAutofit/>
          </a:bodyPr>
          <a:lstStyle/>
          <a:p>
            <a:pPr marL="0" marR="0" algn="ctr">
              <a:lnSpc>
                <a:spcPct val="107000"/>
              </a:lnSpc>
              <a:spcBef>
                <a:spcPts val="0"/>
              </a:spcBef>
              <a:spcAft>
                <a:spcPts val="800"/>
              </a:spcAft>
            </a:pP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საპროექტო</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err="1">
                <a:solidFill>
                  <a:srgbClr val="FF0000"/>
                </a:solidFill>
                <a:effectLst/>
                <a:latin typeface="Sylfaen" panose="010A0502050306030303" pitchFamily="18" charset="0"/>
                <a:ea typeface="Calibri" panose="020F0502020204030204" pitchFamily="34" charset="0"/>
                <a:cs typeface="Arial" panose="020B0604020202020204" pitchFamily="34" charset="0"/>
              </a:rPr>
              <a:t>ეგხ</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დაშორებები</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br>
              <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საკარმიდამო</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ნაკვეთებთან</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და</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შენობებთან</a:t>
            </a:r>
            <a:endParaRPr lang="ka-GE" sz="2400" b="1" i="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5F70CB46-7D70-4B57-8EA9-DAAD3DA4745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172308"/>
            <a:ext cx="10515599" cy="5320567"/>
          </a:xfrm>
        </p:spPr>
      </p:pic>
    </p:spTree>
    <p:extLst>
      <p:ext uri="{BB962C8B-B14F-4D97-AF65-F5344CB8AC3E}">
        <p14:creationId xmlns:p14="http://schemas.microsoft.com/office/powerpoint/2010/main" val="3667929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7183"/>
          </a:xfrm>
        </p:spPr>
        <p:txBody>
          <a:bodyPr>
            <a:noAutofit/>
          </a:bodyPr>
          <a:lstStyle/>
          <a:p>
            <a:pPr marL="0" marR="0" algn="ctr">
              <a:lnSpc>
                <a:spcPct val="107000"/>
              </a:lnSpc>
              <a:spcBef>
                <a:spcPts val="0"/>
              </a:spcBef>
              <a:spcAft>
                <a:spcPts val="800"/>
              </a:spcAft>
            </a:pP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საპროექტო</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err="1">
                <a:solidFill>
                  <a:srgbClr val="FF0000"/>
                </a:solidFill>
                <a:effectLst/>
                <a:latin typeface="Sylfaen" panose="010A0502050306030303" pitchFamily="18" charset="0"/>
                <a:ea typeface="Calibri" panose="020F0502020204030204" pitchFamily="34" charset="0"/>
                <a:cs typeface="Arial" panose="020B0604020202020204" pitchFamily="34" charset="0"/>
              </a:rPr>
              <a:t>ეგხ</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დაშორებები</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br>
              <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საკარმიდამო</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ნაკვეთებთან</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და</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შენობებთან</a:t>
            </a:r>
            <a:endParaRPr lang="ka-GE" sz="2400" b="1" i="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E5F160D7-EEBA-48EE-8E4A-3D8E5F7415D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172308"/>
            <a:ext cx="10515599" cy="5320567"/>
          </a:xfrm>
        </p:spPr>
      </p:pic>
    </p:spTree>
    <p:extLst>
      <p:ext uri="{BB962C8B-B14F-4D97-AF65-F5344CB8AC3E}">
        <p14:creationId xmlns:p14="http://schemas.microsoft.com/office/powerpoint/2010/main" val="407192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7183"/>
          </a:xfrm>
        </p:spPr>
        <p:txBody>
          <a:bodyPr>
            <a:noAutofit/>
          </a:bodyPr>
          <a:lstStyle/>
          <a:p>
            <a:pPr marL="0" marR="0" algn="ctr">
              <a:lnSpc>
                <a:spcPct val="107000"/>
              </a:lnSpc>
              <a:spcBef>
                <a:spcPts val="0"/>
              </a:spcBef>
              <a:spcAft>
                <a:spcPts val="800"/>
              </a:spcAft>
            </a:pP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საპროექტო</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err="1">
                <a:solidFill>
                  <a:srgbClr val="FF0000"/>
                </a:solidFill>
                <a:effectLst/>
                <a:latin typeface="Sylfaen" panose="010A0502050306030303" pitchFamily="18" charset="0"/>
                <a:ea typeface="Calibri" panose="020F0502020204030204" pitchFamily="34" charset="0"/>
                <a:cs typeface="Arial" panose="020B0604020202020204" pitchFamily="34" charset="0"/>
              </a:rPr>
              <a:t>ეგხ</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დაშორებები</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br>
              <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საკარმიდამო</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ნაკვეთებთან</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და</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შენობებთან</a:t>
            </a:r>
            <a:endParaRPr lang="ka-GE" sz="2400" b="1" i="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B155FC3A-8475-4E72-A9EE-38BCDF6BA17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172308"/>
            <a:ext cx="10515599" cy="5320567"/>
          </a:xfrm>
        </p:spPr>
      </p:pic>
    </p:spTree>
    <p:extLst>
      <p:ext uri="{BB962C8B-B14F-4D97-AF65-F5344CB8AC3E}">
        <p14:creationId xmlns:p14="http://schemas.microsoft.com/office/powerpoint/2010/main" val="214994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7183"/>
          </a:xfrm>
        </p:spPr>
        <p:txBody>
          <a:bodyPr>
            <a:noAutofit/>
          </a:bodyPr>
          <a:lstStyle/>
          <a:p>
            <a:pPr marL="0" marR="0" algn="ctr">
              <a:lnSpc>
                <a:spcPct val="107000"/>
              </a:lnSpc>
              <a:spcBef>
                <a:spcPts val="0"/>
              </a:spcBef>
              <a:spcAft>
                <a:spcPts val="800"/>
              </a:spcAft>
            </a:pP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საპროექტო</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err="1">
                <a:solidFill>
                  <a:srgbClr val="FF0000"/>
                </a:solidFill>
                <a:effectLst/>
                <a:latin typeface="Sylfaen" panose="010A0502050306030303" pitchFamily="18" charset="0"/>
                <a:ea typeface="Calibri" panose="020F0502020204030204" pitchFamily="34" charset="0"/>
                <a:cs typeface="Arial" panose="020B0604020202020204" pitchFamily="34" charset="0"/>
              </a:rPr>
              <a:t>ეგხ</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დაშორებები</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br>
              <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საკარმიდამო</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ნაკვეთებთან</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და</a:t>
            </a:r>
            <a:r>
              <a:rPr lang="ka-GE"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ka-GE" sz="24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შენობებთან</a:t>
            </a:r>
            <a:endParaRPr lang="ka-GE" sz="2400" b="1" i="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FE0AF6DD-3F91-4938-957C-274197125F7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336431"/>
            <a:ext cx="11136922" cy="5156444"/>
          </a:xfrm>
        </p:spPr>
      </p:pic>
    </p:spTree>
    <p:extLst>
      <p:ext uri="{BB962C8B-B14F-4D97-AF65-F5344CB8AC3E}">
        <p14:creationId xmlns:p14="http://schemas.microsoft.com/office/powerpoint/2010/main" val="1127617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246" y="77638"/>
            <a:ext cx="11458754" cy="1216324"/>
          </a:xfrm>
        </p:spPr>
        <p:txBody>
          <a:bodyPr>
            <a:normAutofit/>
          </a:bodyPr>
          <a:lstStyle/>
          <a:p>
            <a:pPr algn="ctr"/>
            <a:r>
              <a:rPr lang="ru-RU" sz="2400" b="1" dirty="0">
                <a:solidFill>
                  <a:srgbClr val="FF0000"/>
                </a:solidFill>
                <a:effectLst/>
                <a:latin typeface="Sylfaen" panose="010A0502050306030303" pitchFamily="18" charset="0"/>
                <a:ea typeface="Sylfaen" panose="010A0502050306030303" pitchFamily="18" charset="0"/>
                <a:cs typeface="Times New Roman" panose="02020603050405020304" pitchFamily="18" charset="0"/>
              </a:rPr>
              <a:t>გარემოზე შესაძლო ზემოქმედების და მისი სახეების შესახებ ზოგადი ინფორმაცია, რომლებიც შესწავლილი იქნება გზშ-ის პროცესში</a:t>
            </a:r>
            <a:endParaRPr lang="en-US" sz="2400" b="1" dirty="0">
              <a:solidFill>
                <a:srgbClr val="FF0000"/>
              </a:solidFill>
              <a:latin typeface="Sylfaen" panose="010A0502050306030303" pitchFamily="18" charset="0"/>
            </a:endParaRPr>
          </a:p>
        </p:txBody>
      </p:sp>
      <p:sp>
        <p:nvSpPr>
          <p:cNvPr id="3" name="Content Placeholder 2"/>
          <p:cNvSpPr>
            <a:spLocks noGrp="1"/>
          </p:cNvSpPr>
          <p:nvPr>
            <p:ph idx="1"/>
          </p:nvPr>
        </p:nvSpPr>
        <p:spPr>
          <a:xfrm>
            <a:off x="1" y="961293"/>
            <a:ext cx="12191999" cy="5896708"/>
          </a:xfrm>
        </p:spPr>
        <p:txBody>
          <a:bodyPr>
            <a:normAutofit fontScale="25000" lnSpcReduction="20000"/>
          </a:bodyPr>
          <a:lstStyle/>
          <a:p>
            <a:pPr marL="0" indent="0">
              <a:lnSpc>
                <a:spcPct val="120000"/>
              </a:lnSpc>
              <a:buNone/>
            </a:pPr>
            <a:r>
              <a:rPr lang="ka-GE" sz="8800" dirty="0">
                <a:effectLst/>
                <a:latin typeface="Sylfaen" panose="010A0502050306030303" pitchFamily="18" charset="0"/>
                <a:ea typeface="Sylfaen" panose="010A0502050306030303" pitchFamily="18" charset="0"/>
                <a:cs typeface="Times New Roman" panose="02020603050405020304" pitchFamily="18" charset="0"/>
              </a:rPr>
              <a:t>წინასწარ განხორციელებული შეფასების ანალიზის შემდგომ გამოიკვეთა გარემოზე ზემოქმედების სახეები, რომლებიც დეტალურად იქნება წარმოდგენილი </a:t>
            </a:r>
            <a:r>
              <a:rPr lang="ka-GE" sz="8800" dirty="0" err="1">
                <a:effectLst/>
                <a:latin typeface="Sylfaen" panose="010A0502050306030303" pitchFamily="18" charset="0"/>
                <a:ea typeface="Sylfaen" panose="010A0502050306030303" pitchFamily="18" charset="0"/>
                <a:cs typeface="Times New Roman" panose="02020603050405020304" pitchFamily="18" charset="0"/>
              </a:rPr>
              <a:t>გზშ</a:t>
            </a:r>
            <a:r>
              <a:rPr lang="ka-GE" sz="8800" dirty="0">
                <a:effectLst/>
                <a:latin typeface="Sylfaen" panose="010A0502050306030303" pitchFamily="18" charset="0"/>
                <a:ea typeface="Sylfaen" panose="010A0502050306030303" pitchFamily="18" charset="0"/>
                <a:cs typeface="Times New Roman" panose="02020603050405020304" pitchFamily="18" charset="0"/>
              </a:rPr>
              <a:t>-ს ანგარიშში შესაბამისი შემარბილებელი/პრევენციული ღონისძიებებთან ერთად:</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25400" lvl="0" indent="-342900" algn="just">
              <a:lnSpc>
                <a:spcPct val="120000"/>
              </a:lnSpc>
              <a:spcBef>
                <a:spcPts val="0"/>
              </a:spcBef>
              <a:spcAft>
                <a:spcPts val="0"/>
              </a:spcAft>
              <a:buFont typeface="Wingdings" panose="05000000000000000000" pitchFamily="2" charset="2"/>
              <a:buChar char=""/>
            </a:pPr>
            <a:r>
              <a:rPr lang="ka-GE" sz="8800" dirty="0">
                <a:effectLst/>
                <a:latin typeface="Sylfaen" panose="010A0502050306030303" pitchFamily="18" charset="0"/>
                <a:ea typeface="Sylfaen" panose="010A0502050306030303" pitchFamily="18" charset="0"/>
                <a:cs typeface="Times New Roman" panose="02020603050405020304" pitchFamily="18" charset="0"/>
              </a:rPr>
              <a:t>ემისიები ატმოსფერულ ჰაერში და ხმაურის გავრცელება;</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25400" lvl="0" indent="-342900" algn="just">
              <a:lnSpc>
                <a:spcPct val="120000"/>
              </a:lnSpc>
              <a:spcBef>
                <a:spcPts val="0"/>
              </a:spcBef>
              <a:spcAft>
                <a:spcPts val="0"/>
              </a:spcAft>
              <a:buFont typeface="Wingdings" panose="05000000000000000000" pitchFamily="2" charset="2"/>
              <a:buChar char=""/>
            </a:pPr>
            <a:r>
              <a:rPr lang="ka-GE" sz="8800" dirty="0">
                <a:effectLst/>
                <a:latin typeface="Sylfaen" panose="010A0502050306030303" pitchFamily="18" charset="0"/>
                <a:ea typeface="Sylfaen" panose="010A0502050306030303" pitchFamily="18" charset="0"/>
                <a:cs typeface="Times New Roman" panose="02020603050405020304" pitchFamily="18" charset="0"/>
              </a:rPr>
              <a:t>ელექტრომაგნიტური ველების ზემოქმედება</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25400" lvl="0" indent="-342900" algn="just">
              <a:lnSpc>
                <a:spcPct val="120000"/>
              </a:lnSpc>
              <a:spcBef>
                <a:spcPts val="0"/>
              </a:spcBef>
              <a:spcAft>
                <a:spcPts val="0"/>
              </a:spcAft>
              <a:buFont typeface="Wingdings" panose="05000000000000000000" pitchFamily="2" charset="2"/>
              <a:buChar char=""/>
            </a:pPr>
            <a:r>
              <a:rPr lang="ka-GE" sz="8800" dirty="0">
                <a:effectLst/>
                <a:latin typeface="Sylfaen" panose="010A0502050306030303" pitchFamily="18" charset="0"/>
                <a:ea typeface="Sylfaen" panose="010A0502050306030303" pitchFamily="18" charset="0"/>
                <a:cs typeface="Times New Roman" panose="02020603050405020304" pitchFamily="18" charset="0"/>
              </a:rPr>
              <a:t>ზემოქმედება გეოლოგიურ გარემოზე, გეოდინამიკური პროცესების გააქტიურების რისკები </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25400" lvl="0" indent="-342900" algn="just">
              <a:lnSpc>
                <a:spcPct val="120000"/>
              </a:lnSpc>
              <a:spcBef>
                <a:spcPts val="0"/>
              </a:spcBef>
              <a:spcAft>
                <a:spcPts val="0"/>
              </a:spcAft>
              <a:buFont typeface="Wingdings" panose="05000000000000000000" pitchFamily="2" charset="2"/>
              <a:buChar char=""/>
            </a:pPr>
            <a:r>
              <a:rPr lang="ka-GE" sz="8800" dirty="0">
                <a:effectLst/>
                <a:latin typeface="Sylfaen" panose="010A0502050306030303" pitchFamily="18" charset="0"/>
                <a:ea typeface="Sylfaen" panose="010A0502050306030303" pitchFamily="18" charset="0"/>
                <a:cs typeface="Times New Roman" panose="02020603050405020304" pitchFamily="18" charset="0"/>
              </a:rPr>
              <a:t>ზემოქმედება წყლის გარემოზე</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25400" lvl="0" indent="-342900" algn="just">
              <a:lnSpc>
                <a:spcPct val="120000"/>
              </a:lnSpc>
              <a:spcBef>
                <a:spcPts val="0"/>
              </a:spcBef>
              <a:spcAft>
                <a:spcPts val="0"/>
              </a:spcAft>
              <a:buFont typeface="Wingdings" panose="05000000000000000000" pitchFamily="2" charset="2"/>
              <a:buChar char=""/>
            </a:pPr>
            <a:r>
              <a:rPr lang="ka-GE" sz="8800" dirty="0">
                <a:effectLst/>
                <a:latin typeface="Sylfaen" panose="010A0502050306030303" pitchFamily="18" charset="0"/>
                <a:ea typeface="Sylfaen" panose="010A0502050306030303" pitchFamily="18" charset="0"/>
                <a:cs typeface="Times New Roman" panose="02020603050405020304" pitchFamily="18" charset="0"/>
              </a:rPr>
              <a:t>ზემოქმედება ბიოლოგიურ გარემოზე</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25400" lvl="0" indent="-342900" algn="just">
              <a:lnSpc>
                <a:spcPct val="120000"/>
              </a:lnSpc>
              <a:spcBef>
                <a:spcPts val="0"/>
              </a:spcBef>
              <a:spcAft>
                <a:spcPts val="0"/>
              </a:spcAft>
              <a:buFont typeface="Wingdings" panose="05000000000000000000" pitchFamily="2" charset="2"/>
              <a:buChar char=""/>
            </a:pPr>
            <a:r>
              <a:rPr lang="ka-GE" sz="8800" dirty="0">
                <a:effectLst/>
                <a:latin typeface="Sylfaen" panose="010A0502050306030303" pitchFamily="18" charset="0"/>
                <a:ea typeface="Sylfaen" panose="010A0502050306030303" pitchFamily="18" charset="0"/>
                <a:cs typeface="Times New Roman" panose="02020603050405020304" pitchFamily="18" charset="0"/>
              </a:rPr>
              <a:t>ზემოქმედება დაცულ ტერიტორიებზე და კულტურული მემკვიდრეობის ძეგლებზე</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25400" lvl="0" indent="-342900" algn="just">
              <a:lnSpc>
                <a:spcPct val="120000"/>
              </a:lnSpc>
              <a:spcBef>
                <a:spcPts val="0"/>
              </a:spcBef>
              <a:spcAft>
                <a:spcPts val="0"/>
              </a:spcAft>
              <a:buFont typeface="Wingdings" panose="05000000000000000000" pitchFamily="2" charset="2"/>
              <a:buChar char=""/>
            </a:pPr>
            <a:r>
              <a:rPr lang="ka-GE" sz="8800" dirty="0">
                <a:effectLst/>
                <a:latin typeface="Sylfaen" panose="010A0502050306030303" pitchFamily="18" charset="0"/>
                <a:ea typeface="Sylfaen" panose="010A0502050306030303" pitchFamily="18" charset="0"/>
                <a:cs typeface="Times New Roman" panose="02020603050405020304" pitchFamily="18" charset="0"/>
              </a:rPr>
              <a:t>ზემოქმედება </a:t>
            </a:r>
            <a:r>
              <a:rPr lang="ka-GE" sz="8800" dirty="0" err="1">
                <a:effectLst/>
                <a:latin typeface="Sylfaen" panose="010A0502050306030303" pitchFamily="18" charset="0"/>
                <a:ea typeface="Sylfaen" panose="010A0502050306030303" pitchFamily="18" charset="0"/>
                <a:cs typeface="Times New Roman" panose="02020603050405020304" pitchFamily="18" charset="0"/>
              </a:rPr>
              <a:t>ნიადაგურ</a:t>
            </a:r>
            <a:r>
              <a:rPr lang="ka-GE" sz="8800" dirty="0">
                <a:effectLst/>
                <a:latin typeface="Sylfaen" panose="010A0502050306030303" pitchFamily="18" charset="0"/>
                <a:ea typeface="Sylfaen" panose="010A0502050306030303" pitchFamily="18" charset="0"/>
                <a:cs typeface="Times New Roman" panose="02020603050405020304" pitchFamily="18" charset="0"/>
              </a:rPr>
              <a:t> საფარზე</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25400" lvl="0" indent="-342900" algn="just">
              <a:lnSpc>
                <a:spcPct val="120000"/>
              </a:lnSpc>
              <a:spcBef>
                <a:spcPts val="0"/>
              </a:spcBef>
              <a:spcAft>
                <a:spcPts val="0"/>
              </a:spcAft>
              <a:buFont typeface="Wingdings" panose="05000000000000000000" pitchFamily="2" charset="2"/>
              <a:buChar char=""/>
            </a:pPr>
            <a:r>
              <a:rPr lang="ka-GE" sz="8800" dirty="0">
                <a:effectLst/>
                <a:latin typeface="Sylfaen" panose="010A0502050306030303" pitchFamily="18" charset="0"/>
                <a:ea typeface="Sylfaen" panose="010A0502050306030303" pitchFamily="18" charset="0"/>
                <a:cs typeface="Times New Roman" panose="02020603050405020304" pitchFamily="18" charset="0"/>
              </a:rPr>
              <a:t>ვიზუალურ-ლანდშაფტური ზემოქმედება</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25400" lvl="0" indent="-342900" algn="just">
              <a:lnSpc>
                <a:spcPct val="120000"/>
              </a:lnSpc>
              <a:spcBef>
                <a:spcPts val="0"/>
              </a:spcBef>
              <a:spcAft>
                <a:spcPts val="0"/>
              </a:spcAft>
              <a:buFont typeface="Wingdings" panose="05000000000000000000" pitchFamily="2" charset="2"/>
              <a:buChar char=""/>
            </a:pPr>
            <a:r>
              <a:rPr lang="ka-GE" sz="8800" dirty="0">
                <a:effectLst/>
                <a:latin typeface="Sylfaen" panose="010A0502050306030303" pitchFamily="18" charset="0"/>
                <a:ea typeface="Sylfaen" panose="010A0502050306030303" pitchFamily="18" charset="0"/>
                <a:cs typeface="Times New Roman" panose="02020603050405020304" pitchFamily="18" charset="0"/>
              </a:rPr>
              <a:t>ნარჩენები</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25400" lvl="0" indent="-342900" algn="just">
              <a:lnSpc>
                <a:spcPct val="120000"/>
              </a:lnSpc>
              <a:spcBef>
                <a:spcPts val="0"/>
              </a:spcBef>
              <a:spcAft>
                <a:spcPts val="0"/>
              </a:spcAft>
              <a:buFont typeface="Wingdings" panose="05000000000000000000" pitchFamily="2" charset="2"/>
              <a:buChar char=""/>
            </a:pPr>
            <a:r>
              <a:rPr lang="ka-GE" sz="8800" dirty="0">
                <a:effectLst/>
                <a:latin typeface="Sylfaen" panose="010A0502050306030303" pitchFamily="18" charset="0"/>
                <a:ea typeface="Sylfaen" panose="010A0502050306030303" pitchFamily="18" charset="0"/>
                <a:cs typeface="Times New Roman" panose="02020603050405020304" pitchFamily="18" charset="0"/>
              </a:rPr>
              <a:t>ზემოქმედება ადამიანის ჯანმრთელობაზე და უსაფრთხოებაზე</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25400" lvl="0" indent="-342900" algn="just">
              <a:lnSpc>
                <a:spcPct val="120000"/>
              </a:lnSpc>
              <a:spcBef>
                <a:spcPts val="0"/>
              </a:spcBef>
              <a:spcAft>
                <a:spcPts val="0"/>
              </a:spcAft>
              <a:buFont typeface="Wingdings" panose="05000000000000000000" pitchFamily="2" charset="2"/>
              <a:buChar char=""/>
            </a:pPr>
            <a:r>
              <a:rPr lang="ka-GE" sz="8800" dirty="0">
                <a:effectLst/>
                <a:latin typeface="Sylfaen" panose="010A0502050306030303" pitchFamily="18" charset="0"/>
                <a:ea typeface="Sylfaen" panose="010A0502050306030303" pitchFamily="18" charset="0"/>
                <a:cs typeface="Times New Roman" panose="02020603050405020304" pitchFamily="18" charset="0"/>
              </a:rPr>
              <a:t>განსახლების და რესურსებზე ხელმისაწვდომობის შეზღუდვის რისკები</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25400" lvl="0" indent="-342900" algn="just">
              <a:lnSpc>
                <a:spcPct val="120000"/>
              </a:lnSpc>
              <a:spcBef>
                <a:spcPts val="0"/>
              </a:spcBef>
              <a:spcAft>
                <a:spcPts val="0"/>
              </a:spcAft>
              <a:buFont typeface="Wingdings" panose="05000000000000000000" pitchFamily="2" charset="2"/>
              <a:buChar char=""/>
            </a:pPr>
            <a:r>
              <a:rPr lang="ka-GE" sz="8800" dirty="0">
                <a:effectLst/>
                <a:latin typeface="Sylfaen" panose="010A0502050306030303" pitchFamily="18" charset="0"/>
                <a:ea typeface="Sylfaen" panose="010A0502050306030303" pitchFamily="18" charset="0"/>
                <a:cs typeface="Times New Roman" panose="02020603050405020304" pitchFamily="18" charset="0"/>
              </a:rPr>
              <a:t>ზემოქმედება სატრანსპორტო ნაკადებზე</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25400" lvl="0" indent="-342900" algn="just">
              <a:lnSpc>
                <a:spcPct val="120000"/>
              </a:lnSpc>
              <a:spcBef>
                <a:spcPts val="0"/>
              </a:spcBef>
              <a:spcAft>
                <a:spcPts val="0"/>
              </a:spcAft>
              <a:buFont typeface="Wingdings" panose="05000000000000000000" pitchFamily="2" charset="2"/>
              <a:buChar char=""/>
            </a:pPr>
            <a:r>
              <a:rPr lang="ka-GE" sz="8800" dirty="0">
                <a:effectLst/>
                <a:latin typeface="Sylfaen" panose="010A0502050306030303" pitchFamily="18" charset="0"/>
                <a:ea typeface="Sylfaen" panose="010A0502050306030303" pitchFamily="18" charset="0"/>
                <a:cs typeface="Times New Roman" panose="02020603050405020304" pitchFamily="18" charset="0"/>
              </a:rPr>
              <a:t>მოსახლეობის გადაადგილების შეზღუდვა და უსაფრთხოება;</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342900" marR="25400" lvl="0" indent="-342900" algn="just">
              <a:lnSpc>
                <a:spcPct val="120000"/>
              </a:lnSpc>
              <a:spcBef>
                <a:spcPts val="0"/>
              </a:spcBef>
              <a:spcAft>
                <a:spcPts val="0"/>
              </a:spcAft>
              <a:buFont typeface="Wingdings" panose="05000000000000000000" pitchFamily="2" charset="2"/>
              <a:buChar char=""/>
            </a:pPr>
            <a:r>
              <a:rPr lang="ka-GE" sz="8800" dirty="0">
                <a:effectLst/>
                <a:latin typeface="Sylfaen" panose="010A0502050306030303" pitchFamily="18" charset="0"/>
                <a:ea typeface="Sylfaen" panose="010A0502050306030303" pitchFamily="18" charset="0"/>
                <a:cs typeface="Times New Roman" panose="02020603050405020304" pitchFamily="18" charset="0"/>
              </a:rPr>
              <a:t>კუმულაციური ზემოქმედება</a:t>
            </a:r>
            <a:endParaRPr lang="ka-GE" sz="8800" dirty="0">
              <a:effectLst/>
              <a:latin typeface="Sylfaen" panose="010A0502050306030303"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2395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246" y="77638"/>
            <a:ext cx="11458754" cy="1216324"/>
          </a:xfrm>
        </p:spPr>
        <p:txBody>
          <a:bodyPr>
            <a:normAutofit/>
          </a:bodyPr>
          <a:lstStyle/>
          <a:p>
            <a:pPr algn="ctr"/>
            <a:r>
              <a:rPr lang="ru-RU" sz="24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გარემოზე შესაძლო ზემოქმედების შემარბილებელი ღონისძიებების წინასწარი მონახაზი</a:t>
            </a:r>
            <a:endParaRPr lang="en-US" sz="2400" b="1" dirty="0">
              <a:solidFill>
                <a:srgbClr val="FF0000"/>
              </a:solidFill>
              <a:latin typeface="Sylfaen" panose="010A0502050306030303" pitchFamily="18" charset="0"/>
            </a:endParaRPr>
          </a:p>
        </p:txBody>
      </p:sp>
      <p:sp>
        <p:nvSpPr>
          <p:cNvPr id="3" name="Content Placeholder 2"/>
          <p:cNvSpPr>
            <a:spLocks noGrp="1"/>
          </p:cNvSpPr>
          <p:nvPr>
            <p:ph idx="1"/>
          </p:nvPr>
        </p:nvSpPr>
        <p:spPr>
          <a:xfrm>
            <a:off x="1" y="961293"/>
            <a:ext cx="12191999" cy="5896708"/>
          </a:xfrm>
        </p:spPr>
        <p:txBody>
          <a:bodyPr>
            <a:normAutofit lnSpcReduction="10000"/>
          </a:bodyPr>
          <a:lstStyle/>
          <a:p>
            <a:pPr marL="0" marR="0" indent="0" algn="just">
              <a:lnSpc>
                <a:spcPct val="150000"/>
              </a:lnSpc>
              <a:spcBef>
                <a:spcPts val="0"/>
              </a:spcBef>
              <a:spcAft>
                <a:spcPts val="0"/>
              </a:spcAft>
              <a:buNone/>
            </a:pPr>
            <a:r>
              <a:rPr lang="ka-GE" sz="2400" dirty="0" err="1">
                <a:effectLst/>
                <a:latin typeface="Sylfaen" panose="010A0502050306030303" pitchFamily="18" charset="0"/>
                <a:ea typeface="Sylfaen" panose="010A0502050306030303" pitchFamily="18" charset="0"/>
                <a:cs typeface="Sylfaen" panose="010A0502050306030303" pitchFamily="18" charset="0"/>
              </a:rPr>
              <a:t>ეგხ</a:t>
            </a:r>
            <a:r>
              <a:rPr lang="ka-GE" sz="2400" dirty="0">
                <a:effectLst/>
                <a:latin typeface="Sylfaen" panose="010A0502050306030303" pitchFamily="18" charset="0"/>
                <a:ea typeface="Sylfaen" panose="010A0502050306030303" pitchFamily="18" charset="0"/>
                <a:cs typeface="Sylfaen" panose="010A0502050306030303" pitchFamily="18" charset="0"/>
              </a:rPr>
              <a:t>-ს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პროექტის</a:t>
            </a:r>
            <a:r>
              <a:rPr lang="en-US" sz="2000" spc="-8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განხორციელების</a:t>
            </a:r>
            <a:r>
              <a:rPr lang="en-US" sz="2000" spc="-7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პროც</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ე</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ს</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ში</a:t>
            </a:r>
            <a:r>
              <a:rPr lang="en-US" sz="2000" spc="-7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მოსალოდნელი</a:t>
            </a:r>
            <a:r>
              <a:rPr lang="en-US" sz="2000" spc="-7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ზემოქმედების</a:t>
            </a:r>
            <a:r>
              <a:rPr lang="en-US" sz="2000" spc="-7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თავიდან</a:t>
            </a:r>
            <a:r>
              <a:rPr lang="en-US" sz="2000" spc="-6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აცილება</a:t>
            </a:r>
            <a:r>
              <a:rPr lang="en-US" sz="2000" spc="-7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და</a:t>
            </a:r>
            <a:r>
              <a:rPr lang="en-US" sz="2000" spc="-70"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რ</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ის</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კ</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ი</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ს</a:t>
            </a:r>
            <a:r>
              <a:rPr lang="en-US" sz="200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შემცირება</a:t>
            </a:r>
            <a:r>
              <a:rPr lang="en-US" sz="2000" spc="12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შეიძლება</a:t>
            </a:r>
            <a:r>
              <a:rPr lang="en-US" sz="2000" spc="12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მიღ</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წ</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ეულ</a:t>
            </a:r>
            <a:r>
              <a:rPr lang="en-US" sz="2000" spc="12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ი</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ქ</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ნას</a:t>
            </a:r>
            <a:r>
              <a:rPr lang="en-US" sz="2000" spc="11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ს</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ა</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მშე</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ნ</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ებლ</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ო</a:t>
            </a:r>
            <a:r>
              <a:rPr lang="en-US" sz="2000" spc="11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ს</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ა</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მ</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უ</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შაოებ</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ი</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ს</a:t>
            </a:r>
            <a:r>
              <a:rPr lang="ka-GE" sz="2000" dirty="0">
                <a:effectLst/>
                <a:latin typeface="Sylfaen" panose="010A0502050306030303" pitchFamily="18" charset="0"/>
                <a:ea typeface="Sylfaen" panose="010A0502050306030303" pitchFamily="18" charset="0"/>
                <a:cs typeface="Times New Roman" panose="02020603050405020304" pitchFamily="18" charset="0"/>
              </a:rPr>
              <a:t>ას</a:t>
            </a:r>
            <a:r>
              <a:rPr lang="ka-GE" sz="2000" spc="120" dirty="0">
                <a:effectLst/>
                <a:latin typeface="Sylfaen" panose="010A0502050306030303" pitchFamily="18" charset="0"/>
                <a:ea typeface="Sylfaen" panose="010A0502050306030303" pitchFamily="18" charset="0"/>
                <a:cs typeface="Times New Roman" panose="02020603050405020304" pitchFamily="18" charset="0"/>
              </a:rPr>
              <a:t> </a:t>
            </a:r>
            <a:r>
              <a:rPr lang="ka-GE" sz="2000" spc="-5" dirty="0">
                <a:effectLst/>
                <a:latin typeface="Sylfaen" panose="010A0502050306030303" pitchFamily="18" charset="0"/>
                <a:ea typeface="Sylfaen" panose="010A0502050306030303" pitchFamily="18" charset="0"/>
                <a:cs typeface="Times New Roman" panose="02020603050405020304" pitchFamily="18" charset="0"/>
              </a:rPr>
              <a:t> </a:t>
            </a:r>
            <a:r>
              <a:rPr lang="ka-GE" sz="200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საუკეთესო</a:t>
            </a:r>
            <a:r>
              <a:rPr lang="en-US" sz="2000" spc="9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პრაქტიკის</a:t>
            </a:r>
            <a:r>
              <a:rPr lang="en-US" sz="2000" spc="9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გამოცდილების</a:t>
            </a:r>
            <a:r>
              <a:rPr lang="en-US" sz="2000" spc="9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ა</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მოყენებით</a:t>
            </a:r>
            <a:r>
              <a:rPr lang="en-US" sz="2000" dirty="0">
                <a:effectLst/>
                <a:latin typeface="Sylfaen" panose="010A0502050306030303" pitchFamily="18" charset="0"/>
                <a:ea typeface="Sylfaen" panose="010A0502050306030303" pitchFamily="18" charset="0"/>
                <a:cs typeface="Sylfaen" panose="010A0502050306030303" pitchFamily="18" charset="0"/>
              </a:rPr>
              <a:t>.</a:t>
            </a:r>
            <a:r>
              <a:rPr lang="en-US" sz="2000" spc="85" dirty="0">
                <a:effectLst/>
                <a:latin typeface="Sylfaen" panose="010A0502050306030303" pitchFamily="18" charset="0"/>
                <a:ea typeface="Sylfaen" panose="010A0502050306030303" pitchFamily="18" charset="0"/>
                <a:cs typeface="Sylfaen" panose="010A0502050306030303" pitchFamily="18" charset="0"/>
              </a:rPr>
              <a:t>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r>
              <a:rPr lang="ka-GE" sz="2000" spc="-5" dirty="0">
                <a:effectLst/>
                <a:latin typeface="Sylfaen" panose="010A0502050306030303" pitchFamily="18" charset="0"/>
                <a:ea typeface="Sylfaen" panose="010A0502050306030303" pitchFamily="18" charset="0"/>
                <a:cs typeface="Times New Roman" panose="02020603050405020304" pitchFamily="18" charset="0"/>
              </a:rPr>
              <a:t>ქვემოთ მოტანილია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საქ</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მ</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იანო</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ბი</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ს</a:t>
            </a:r>
            <a:r>
              <a:rPr lang="en-US" sz="2000" spc="14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განხორციელების</a:t>
            </a:r>
            <a:r>
              <a:rPr lang="en-US" sz="2000" spc="14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პროცესში</a:t>
            </a:r>
            <a:r>
              <a:rPr lang="en-US" sz="2000" spc="13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გარემოსდაცვითი</a:t>
            </a:r>
            <a:r>
              <a:rPr lang="en-US" sz="2000" spc="14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რისკების</a:t>
            </a:r>
            <a:r>
              <a:rPr lang="en-US" sz="2000" spc="13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შემარბილებელი</a:t>
            </a:r>
            <a:r>
              <a:rPr lang="en-US" sz="200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ღონ</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ი</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სძიებების</a:t>
            </a:r>
            <a:r>
              <a:rPr lang="en-US" sz="2000" spc="3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წინას</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წ</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არი</a:t>
            </a:r>
            <a:r>
              <a:rPr lang="en-US" sz="2000" spc="3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მონახ</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ა</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ზი</a:t>
            </a:r>
            <a:r>
              <a:rPr lang="ka-GE" sz="2000" dirty="0">
                <a:effectLst/>
                <a:latin typeface="Sylfaen" panose="010A0502050306030303" pitchFamily="18" charset="0"/>
                <a:ea typeface="Sylfaen" panose="010A0502050306030303" pitchFamily="18" charset="0"/>
                <a:cs typeface="Times New Roman" panose="02020603050405020304" pitchFamily="18" charset="0"/>
              </a:rPr>
              <a:t>.</a:t>
            </a:r>
            <a:r>
              <a:rPr lang="ka-GE" sz="2000" spc="40" dirty="0">
                <a:effectLst/>
                <a:latin typeface="Sylfaen" panose="010A0502050306030303" pitchFamily="18" charset="0"/>
                <a:ea typeface="Sylfaen" panose="010A0502050306030303" pitchFamily="18" charset="0"/>
                <a:cs typeface="Times New Roman" panose="02020603050405020304" pitchFamily="18" charset="0"/>
              </a:rPr>
              <a:t> </a:t>
            </a:r>
            <a:r>
              <a:rPr lang="ka-GE" sz="2000" dirty="0">
                <a:effectLst/>
                <a:latin typeface="Sylfaen" panose="010A0502050306030303" pitchFamily="18" charset="0"/>
                <a:ea typeface="Sylfaen" panose="010A0502050306030303" pitchFamily="18" charset="0"/>
                <a:cs typeface="Times New Roman" panose="02020603050405020304" pitchFamily="18" charset="0"/>
              </a:rPr>
              <a:t> </a:t>
            </a:r>
            <a:r>
              <a:rPr lang="ka-GE" sz="2000" spc="40" dirty="0">
                <a:effectLst/>
                <a:latin typeface="Sylfaen" panose="010A0502050306030303" pitchFamily="18" charset="0"/>
                <a:ea typeface="Sylfaen" panose="010A0502050306030303" pitchFamily="18" charset="0"/>
                <a:cs typeface="Times New Roman" panose="02020603050405020304" pitchFamily="18" charset="0"/>
              </a:rPr>
              <a:t> </a:t>
            </a:r>
            <a:r>
              <a:rPr lang="ka-GE" sz="200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გარემოსდაცვი</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თ</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ი</a:t>
            </a:r>
            <a:r>
              <a:rPr lang="en-US" sz="2000" spc="80"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ღონისძ</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ი</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ე</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ბების</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გატარებაზე</a:t>
            </a:r>
            <a:r>
              <a:rPr lang="en-US" sz="2000" spc="-90"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პასუხისმგ</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ე</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ბლობ</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ა</a:t>
            </a:r>
            <a:r>
              <a:rPr lang="en-US" sz="2000" spc="-9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ეკისრება</a:t>
            </a:r>
            <a:r>
              <a:rPr lang="en-US" sz="2000" spc="-8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საქ</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მ</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ი</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ა</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ნობი</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ს</a:t>
            </a:r>
            <a:r>
              <a:rPr lang="en-US" sz="2000" spc="-9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განმახორციელებელს</a:t>
            </a:r>
            <a:r>
              <a:rPr lang="en-US" sz="2000" dirty="0">
                <a:effectLst/>
                <a:latin typeface="Sylfaen" panose="010A0502050306030303" pitchFamily="18" charset="0"/>
                <a:ea typeface="Sylfaen" panose="010A0502050306030303" pitchFamily="18" charset="0"/>
                <a:cs typeface="Sylfaen" panose="010A0502050306030303" pitchFamily="18" charset="0"/>
              </a:rPr>
              <a:t>.</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pP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შემარბილებელი</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ღონისძიებები</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შეიძლება</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დაიყოს</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შემდეგ</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პუნქტებად</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პროექტის</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ნეგატიური</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ზეგავლენის</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შემცირება</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ან</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აღმოფხვრა</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a:t>
            </a:r>
            <a:endParaRPr lang="ka-GE" sz="2000" dirty="0">
              <a:latin typeface="Calibri" panose="020F0502020204030204" pitchFamily="34" charset="0"/>
              <a:ea typeface="Sylfaen" panose="010A0502050306030303" pitchFamily="18" charset="0"/>
              <a:cs typeface="Times New Roman" panose="02020603050405020304" pitchFamily="18" charset="0"/>
            </a:endParaRPr>
          </a:p>
          <a:p>
            <a:pPr algn="just">
              <a:lnSpc>
                <a:spcPct val="150000"/>
              </a:lnSpc>
              <a:spcBef>
                <a:spcPts val="0"/>
              </a:spcBef>
            </a:pP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დადებითი</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ზემოქმედების</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გაძლიერება</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pP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ნეგატიური</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ზემოქმედების</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კომპენსაცია</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pP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გარემოს</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დაცვითი</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და</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სოციალურ</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პრობლემებთან</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დაკავშირებულ</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ცვლილებებზე</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კონტროლი</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r>
              <a:rPr lang="ka-GE" sz="2000" dirty="0">
                <a:effectLst/>
                <a:latin typeface="Sylfaen" panose="010A0502050306030303" pitchFamily="18" charset="0"/>
                <a:ea typeface="Calibri" panose="020F0502020204030204" pitchFamily="34" charset="0"/>
                <a:cs typeface="Times New Roman" panose="02020603050405020304" pitchFamily="18" charset="0"/>
              </a:rPr>
              <a:t>ბუნებრივ და სოციალურ გარემოზე    შესაძლო ზემოქმედების შერბილების ღონისძიებები დეტალურად წარმოდგენილი იქნება </a:t>
            </a:r>
            <a:r>
              <a:rPr lang="ka-GE" sz="2000" dirty="0" err="1">
                <a:effectLst/>
                <a:latin typeface="Sylfaen" panose="010A0502050306030303" pitchFamily="18" charset="0"/>
                <a:ea typeface="Calibri" panose="020F0502020204030204" pitchFamily="34" charset="0"/>
                <a:cs typeface="Times New Roman" panose="02020603050405020304" pitchFamily="18" charset="0"/>
              </a:rPr>
              <a:t>გზშ</a:t>
            </a:r>
            <a:r>
              <a:rPr lang="ka-GE" sz="2000" dirty="0">
                <a:effectLst/>
                <a:latin typeface="Sylfaen" panose="010A0502050306030303" pitchFamily="18" charset="0"/>
                <a:ea typeface="Calibri" panose="020F0502020204030204" pitchFamily="34" charset="0"/>
                <a:cs typeface="Times New Roman" panose="02020603050405020304" pitchFamily="18" charset="0"/>
              </a:rPr>
              <a:t>-ს ანგარიშში.</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0992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246" y="77638"/>
            <a:ext cx="11458754" cy="806016"/>
          </a:xfrm>
        </p:spPr>
        <p:txBody>
          <a:bodyPr>
            <a:normAutofit/>
          </a:bodyPr>
          <a:lstStyle/>
          <a:p>
            <a:pPr marL="0" marR="0" algn="ctr">
              <a:spcBef>
                <a:spcPts val="1800"/>
              </a:spcBef>
              <a:spcAft>
                <a:spcPts val="600"/>
              </a:spcAft>
            </a:pP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გზშ</a:t>
            </a:r>
            <a:r>
              <a:rPr lang="en-US" sz="2400" b="1" kern="0" dirty="0" err="1">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ის</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ანგარიშის</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მომზადებისთვის</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საჭირო</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მეთოდებისა</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და</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ჩასატარებელი</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კვლევების</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შესახებ</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ინფორმაცია</a:t>
            </a:r>
            <a:endParaRPr lang="ka-GE"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883654"/>
            <a:ext cx="12191999" cy="5896708"/>
          </a:xfrm>
        </p:spPr>
        <p:txBody>
          <a:bodyPr>
            <a:normAutofit fontScale="70000" lnSpcReduction="20000"/>
          </a:bodyPr>
          <a:lstStyle/>
          <a:p>
            <a:pPr marL="0" marR="0" indent="0" algn="just">
              <a:lnSpc>
                <a:spcPct val="107000"/>
              </a:lnSpc>
              <a:spcBef>
                <a:spcPts val="0"/>
              </a:spcBef>
              <a:spcAft>
                <a:spcPts val="0"/>
              </a:spcAft>
              <a:buNone/>
            </a:pPr>
            <a:r>
              <a:rPr lang="ka-GE" sz="1800" dirty="0" err="1">
                <a:effectLst/>
                <a:latin typeface="Sylfaen" panose="010A0502050306030303" pitchFamily="18" charset="0"/>
                <a:ea typeface="Times New Roman" panose="02020603050405020304" pitchFamily="18" charset="0"/>
                <a:cs typeface="Times New Roman" panose="02020603050405020304" pitchFamily="18" charset="0"/>
              </a:rPr>
              <a:t>გზშ</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b="1" dirty="0">
                <a:effectLst/>
                <a:latin typeface="Sylfaen" panose="010A0502050306030303" pitchFamily="18" charset="0"/>
                <a:ea typeface="Times New Roman" panose="02020603050405020304" pitchFamily="18" charset="0"/>
                <a:cs typeface="Sylfaen" panose="010A0502050306030303"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ანგარიშის</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 მ</a:t>
            </a:r>
            <a:r>
              <a:rPr lang="ka-GE" sz="1800" dirty="0">
                <a:effectLst/>
                <a:latin typeface="Sylfaen" panose="010A0502050306030303" pitchFamily="18" charset="0"/>
                <a:ea typeface="Sylfaen" panose="010A0502050306030303" pitchFamily="18" charset="0"/>
                <a:cs typeface="Times New Roman" panose="02020603050405020304" pitchFamily="18" charset="0"/>
              </a:rPr>
              <a:t>ო</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მ</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ზ</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ადები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პროცესში</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განხორციელდება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 უკვე ჩატარებული კვლევების შედეგების დამუშავება და </a:t>
            </a:r>
            <a:r>
              <a:rPr lang="ka-GE" sz="1800" dirty="0">
                <a:effectLst/>
                <a:latin typeface="Sylfaen" panose="010A0502050306030303" pitchFamily="18" charset="0"/>
                <a:ea typeface="Sylfaen" panose="010A0502050306030303" pitchFamily="18" charset="0"/>
                <a:cs typeface="Times New Roman" panose="02020603050405020304" pitchFamily="18" charset="0"/>
              </a:rPr>
              <a:t>საპროექტო</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ტერიტორიის დეტალური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შესწ</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ვლ</a:t>
            </a:r>
            <a:r>
              <a:rPr lang="ka-GE" sz="1800"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dirty="0">
                <a:effectLst/>
                <a:latin typeface="Sylfaen" panose="010A0502050306030303" pitchFamily="18" charset="0"/>
                <a:ea typeface="Sylfaen" panose="010A0502050306030303" pitchFamily="18" charset="0"/>
                <a:cs typeface="Sylfaen" panose="010A0502050306030303" pitchFamily="18" charset="0"/>
              </a:rPr>
              <a:t>,</a:t>
            </a:r>
            <a:r>
              <a:rPr lang="ka-GE" sz="1800" spc="25" dirty="0">
                <a:effectLst/>
                <a:latin typeface="Sylfaen" panose="010A0502050306030303" pitchFamily="18" charset="0"/>
                <a:ea typeface="Sylfaen" panose="010A0502050306030303" pitchFamily="18" charset="0"/>
                <a:cs typeface="Sylfaen" panose="010A0502050306030303"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რაც</a:t>
            </a:r>
            <a:r>
              <a:rPr lang="ka-GE" sz="1800" spc="15"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მ</a:t>
            </a:r>
            <a:r>
              <a:rPr lang="ka-GE" sz="1800" dirty="0">
                <a:effectLst/>
                <a:latin typeface="Sylfaen" panose="010A0502050306030303" pitchFamily="18" charset="0"/>
                <a:ea typeface="Sylfaen" panose="010A0502050306030303" pitchFamily="18" charset="0"/>
                <a:cs typeface="Times New Roman" panose="02020603050405020304" pitchFamily="18" charset="0"/>
              </a:rPr>
              <a:t>ო</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იც</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ვ</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1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რ</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ო</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გ</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ო</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რ</a:t>
            </a:r>
            <a:r>
              <a:rPr lang="ka-GE" sz="1800" dirty="0">
                <a:effectLst/>
                <a:latin typeface="Sylfaen" panose="010A0502050306030303" pitchFamily="18" charset="0"/>
                <a:ea typeface="Sylfaen" panose="010A0502050306030303" pitchFamily="18" charset="0"/>
                <a:cs typeface="Times New Roman" panose="02020603050405020304" pitchFamily="18" charset="0"/>
              </a:rPr>
              <a:t>ც</a:t>
            </a:r>
            <a:r>
              <a:rPr lang="ka-GE" sz="1800" spc="2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საველე</a:t>
            </a:r>
            <a:r>
              <a:rPr lang="ka-GE" sz="1800" spc="25"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სამ</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უ</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შაოე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ბ</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dirty="0">
                <a:effectLst/>
                <a:latin typeface="Sylfaen" panose="010A0502050306030303" pitchFamily="18" charset="0"/>
                <a:ea typeface="Sylfaen" panose="010A0502050306030303" pitchFamily="18" charset="0"/>
                <a:cs typeface="Sylfaen" panose="010A0502050306030303" pitchFamily="18" charset="0"/>
              </a:rPr>
              <a:t>,</a:t>
            </a:r>
            <a:r>
              <a:rPr lang="ka-GE" sz="1800" spc="25" dirty="0">
                <a:effectLst/>
                <a:latin typeface="Sylfaen" panose="010A0502050306030303" pitchFamily="18" charset="0"/>
                <a:ea typeface="Sylfaen" panose="010A0502050306030303" pitchFamily="18" charset="0"/>
                <a:cs typeface="Sylfaen" panose="010A0502050306030303"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ის</a:t>
            </a:r>
            <a:r>
              <a:rPr lang="ka-GE" sz="1800"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spc="2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ლაბორატო</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რ</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უ</a:t>
            </a:r>
            <a:r>
              <a:rPr lang="ka-GE" sz="1800" dirty="0">
                <a:effectLst/>
                <a:latin typeface="Sylfaen" panose="010A0502050306030303" pitchFamily="18" charset="0"/>
                <a:ea typeface="Sylfaen" panose="010A0502050306030303" pitchFamily="18" charset="0"/>
                <a:cs typeface="Times New Roman" panose="02020603050405020304" pitchFamily="18" charset="0"/>
              </a:rPr>
              <a:t>ლ</a:t>
            </a:r>
            <a:r>
              <a:rPr lang="ka-GE" sz="1800" spc="20"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კვლევ</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ბ</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15" dirty="0">
                <a:effectLst/>
                <a:latin typeface="Sylfaen" panose="010A0502050306030303" pitchFamily="18" charset="0"/>
                <a:ea typeface="Sylfaen" panose="010A0502050306030303" pitchFamily="18" charset="0"/>
                <a:cs typeface="Times New Roman" panose="02020603050405020304" pitchFamily="18" charset="0"/>
              </a:rPr>
              <a:t>,</a:t>
            </a:r>
            <a:r>
              <a:rPr lang="ka-GE" sz="1800" dirty="0">
                <a:effectLst/>
                <a:latin typeface="Sylfaen" panose="010A0502050306030303" pitchFamily="18" charset="0"/>
                <a:ea typeface="Sylfaen" panose="010A0502050306030303" pitchFamily="18" charset="0"/>
                <a:cs typeface="Times New Roman" panose="02020603050405020304" pitchFamily="18" charset="0"/>
              </a:rPr>
              <a:t> მოძიებული მონაცემებ</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105" dirty="0">
                <a:effectLst/>
                <a:latin typeface="Sylfaen" panose="010A0502050306030303" pitchFamily="18" charset="0"/>
                <a:ea typeface="Sylfaen" panose="010A0502050306030303" pitchFamily="18" charset="0"/>
                <a:cs typeface="Times New Roman" panose="02020603050405020304" pitchFamily="18" charset="0"/>
              </a:rPr>
              <a:t> შევსებას</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 და სხვა </a:t>
            </a:r>
            <a:r>
              <a:rPr lang="ka-GE" sz="1800" spc="-5" dirty="0" err="1">
                <a:effectLst/>
                <a:latin typeface="Sylfaen" panose="010A0502050306030303" pitchFamily="18" charset="0"/>
                <a:ea typeface="Sylfaen" panose="010A0502050306030303" pitchFamily="18" charset="0"/>
                <a:cs typeface="Times New Roman" panose="02020603050405020304" pitchFamily="18" charset="0"/>
              </a:rPr>
              <a:t>ფონდური</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 მასალების </a:t>
            </a:r>
            <a:r>
              <a:rPr lang="ka-GE" sz="1800" dirty="0">
                <a:effectLst/>
                <a:latin typeface="Sylfaen" panose="010A0502050306030303" pitchFamily="18" charset="0"/>
                <a:ea typeface="Sylfaen" panose="010A0502050306030303" pitchFamily="18" charset="0"/>
                <a:cs typeface="Times New Roman" panose="02020603050405020304" pitchFamily="18" charset="0"/>
              </a:rPr>
              <a:t>დამუშავება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dirty="0">
                <a:effectLst/>
                <a:latin typeface="Sylfaen" panose="010A0502050306030303" pitchFamily="18" charset="0"/>
                <a:ea typeface="Sylfaen" panose="010A0502050306030303" pitchFamily="18" charset="0"/>
                <a:cs typeface="Sylfaen" panose="010A0502050306030303" pitchFamily="18" charset="0"/>
              </a:rPr>
              <a:t>.</a:t>
            </a:r>
            <a:r>
              <a:rPr lang="ka-GE" sz="1800" spc="110" dirty="0">
                <a:effectLst/>
                <a:latin typeface="Sylfaen" panose="010A0502050306030303" pitchFamily="18" charset="0"/>
                <a:ea typeface="Sylfaen" panose="010A0502050306030303" pitchFamily="18" charset="0"/>
                <a:cs typeface="Sylfaen" panose="010A0502050306030303"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მ</a:t>
            </a:r>
            <a:r>
              <a:rPr lang="ka-GE" sz="1800"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dirty="0">
                <a:effectLst/>
                <a:latin typeface="Sylfaen" panose="010A0502050306030303" pitchFamily="18" charset="0"/>
                <a:ea typeface="Sylfaen" panose="010A0502050306030303" pitchFamily="18" charset="0"/>
                <a:cs typeface="Times New Roman" panose="02020603050405020304" pitchFamily="18" charset="0"/>
              </a:rPr>
              <a:t>თანა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ვ</a:t>
            </a:r>
            <a:r>
              <a:rPr lang="ka-GE" sz="1800"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dirty="0">
                <a:effectLst/>
                <a:latin typeface="Sylfaen" panose="010A0502050306030303" pitchFamily="18" charset="0"/>
                <a:ea typeface="Sylfaen" panose="010A0502050306030303" pitchFamily="18" charset="0"/>
                <a:cs typeface="Sylfaen" panose="010A0502050306030303" pitchFamily="18" charset="0"/>
              </a:rPr>
              <a:t>,</a:t>
            </a:r>
            <a:r>
              <a:rPr lang="ka-GE" sz="1800" spc="60" dirty="0">
                <a:effectLst/>
                <a:latin typeface="Sylfaen" panose="010A0502050306030303" pitchFamily="18" charset="0"/>
                <a:ea typeface="Sylfaen" panose="010A0502050306030303" pitchFamily="18" charset="0"/>
                <a:cs typeface="Sylfaen" panose="010A0502050306030303"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პროექტირ</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ბ</a:t>
            </a:r>
            <a:r>
              <a:rPr lang="ka-GE" sz="1800" dirty="0">
                <a:effectLst/>
                <a:latin typeface="Sylfaen" panose="010A0502050306030303" pitchFamily="18" charset="0"/>
                <a:ea typeface="Sylfaen" panose="010A0502050306030303" pitchFamily="18" charset="0"/>
                <a:cs typeface="Times New Roman" panose="02020603050405020304" pitchFamily="18" charset="0"/>
              </a:rPr>
              <a:t>ის</a:t>
            </a:r>
            <a:r>
              <a:rPr lang="ka-GE" sz="1800" spc="-6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შემდ</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გ</a:t>
            </a:r>
            <a:r>
              <a:rPr lang="ka-GE" sz="1800" dirty="0">
                <a:effectLst/>
                <a:latin typeface="Sylfaen" panose="010A0502050306030303" pitchFamily="18" charset="0"/>
                <a:ea typeface="Sylfaen" panose="010A0502050306030303" pitchFamily="18" charset="0"/>
                <a:cs typeface="Times New Roman" panose="02020603050405020304" pitchFamily="18" charset="0"/>
              </a:rPr>
              <a:t>ომ</a:t>
            </a:r>
            <a:r>
              <a:rPr lang="ka-GE" sz="1800" spc="-6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ეტაპებზე</a:t>
            </a:r>
            <a:r>
              <a:rPr lang="ka-GE" sz="1800" spc="-5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გათვალისწინებული, გაანალიზებული და</a:t>
            </a:r>
            <a:r>
              <a:rPr lang="ka-GE" sz="1800" spc="6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 დაზუსტებული</a:t>
            </a:r>
            <a:r>
              <a:rPr lang="ka-GE" sz="1800" spc="-6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იქნება მთელი რიგი საკითხები. </a:t>
            </a:r>
            <a:r>
              <a:rPr lang="ka-GE" sz="1800" spc="-55" dirty="0">
                <a:effectLst/>
                <a:latin typeface="Sylfaen" panose="010A0502050306030303" pitchFamily="18" charset="0"/>
                <a:ea typeface="Sylfaen" panose="010A0502050306030303" pitchFamily="18" charset="0"/>
                <a:cs typeface="Sylfaen" panose="010A0502050306030303"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 </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ka-GE" sz="1800" dirty="0" err="1">
                <a:effectLst/>
                <a:latin typeface="Sylfaen" panose="010A0502050306030303" pitchFamily="18" charset="0"/>
                <a:ea typeface="Sylfaen" panose="010A0502050306030303" pitchFamily="18" charset="0"/>
                <a:cs typeface="Times New Roman" panose="02020603050405020304" pitchFamily="18" charset="0"/>
              </a:rPr>
              <a:t>გზშ</a:t>
            </a:r>
            <a:r>
              <a:rPr lang="ka-GE" sz="1800" spc="-5" dirty="0">
                <a:effectLst/>
                <a:latin typeface="Sylfaen" panose="010A0502050306030303" pitchFamily="18" charset="0"/>
                <a:ea typeface="Sylfaen" panose="010A0502050306030303" pitchFamily="18" charset="0"/>
                <a:cs typeface="Sylfaen" panose="010A0502050306030303" pitchFamily="18" charset="0"/>
              </a:rPr>
              <a:t>-</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3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ანგარიშის</a:t>
            </a:r>
            <a:r>
              <a:rPr lang="ka-GE" sz="1800" spc="35" dirty="0">
                <a:effectLst/>
                <a:latin typeface="Sylfaen" panose="010A0502050306030303" pitchFamily="18" charset="0"/>
                <a:ea typeface="Sylfaen" panose="010A0502050306030303" pitchFamily="18" charset="0"/>
                <a:cs typeface="Times New Roman" panose="02020603050405020304" pitchFamily="18" charset="0"/>
              </a:rPr>
              <a:t> შემუშავების </a:t>
            </a:r>
            <a:r>
              <a:rPr lang="ka-GE" sz="1800" dirty="0">
                <a:effectLst/>
                <a:latin typeface="Sylfaen" panose="010A0502050306030303" pitchFamily="18" charset="0"/>
                <a:ea typeface="Sylfaen" panose="010A0502050306030303" pitchFamily="18" charset="0"/>
                <a:cs typeface="Times New Roman" panose="02020603050405020304" pitchFamily="18" charset="0"/>
              </a:rPr>
              <a:t>პროც</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dirty="0">
                <a:effectLst/>
                <a:latin typeface="Sylfaen" panose="010A0502050306030303" pitchFamily="18" charset="0"/>
                <a:ea typeface="Sylfaen" panose="010A0502050306030303" pitchFamily="18" charset="0"/>
                <a:cs typeface="Times New Roman" panose="02020603050405020304" pitchFamily="18" charset="0"/>
              </a:rPr>
              <a:t>ში</a:t>
            </a:r>
            <a:r>
              <a:rPr lang="ka-GE" sz="1800" spc="5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ჩართ</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უ</a:t>
            </a:r>
            <a:r>
              <a:rPr lang="ka-GE" sz="1800" dirty="0">
                <a:effectLst/>
                <a:latin typeface="Sylfaen" panose="010A0502050306030303" pitchFamily="18" charset="0"/>
                <a:ea typeface="Sylfaen" panose="010A0502050306030303" pitchFamily="18" charset="0"/>
                <a:cs typeface="Times New Roman" panose="02020603050405020304" pitchFamily="18" charset="0"/>
              </a:rPr>
              <a:t>ლი</a:t>
            </a:r>
            <a:r>
              <a:rPr lang="ka-GE" sz="1800" spc="5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ქ</a:t>
            </a:r>
            <a:r>
              <a:rPr lang="ka-GE" sz="1800" dirty="0">
                <a:effectLst/>
                <a:latin typeface="Sylfaen" panose="010A0502050306030303" pitchFamily="18" charset="0"/>
                <a:ea typeface="Sylfaen" panose="010A0502050306030303" pitchFamily="18" charset="0"/>
                <a:cs typeface="Times New Roman" panose="02020603050405020304" pitchFamily="18" charset="0"/>
              </a:rPr>
              <a:t>ნე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ბ</a:t>
            </a:r>
            <a:r>
              <a:rPr lang="ka-GE" sz="1800"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spc="5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სხვადასხ</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ვ</a:t>
            </a:r>
            <a:r>
              <a:rPr lang="ka-GE" sz="1800"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spc="50"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მ</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მართ</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უ</a:t>
            </a:r>
            <a:r>
              <a:rPr lang="ka-GE" sz="1800" dirty="0">
                <a:effectLst/>
                <a:latin typeface="Sylfaen" panose="010A0502050306030303" pitchFamily="18" charset="0"/>
                <a:ea typeface="Sylfaen" panose="010A0502050306030303" pitchFamily="18" charset="0"/>
                <a:cs typeface="Times New Roman" panose="02020603050405020304" pitchFamily="18" charset="0"/>
              </a:rPr>
              <a:t>ლ</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ების </a:t>
            </a:r>
            <a:r>
              <a:rPr lang="ka-GE" sz="1800" dirty="0">
                <a:effectLst/>
                <a:latin typeface="Sylfaen" panose="010A0502050306030303" pitchFamily="18" charset="0"/>
                <a:ea typeface="Sylfaen" panose="010A0502050306030303" pitchFamily="18" charset="0"/>
                <a:cs typeface="Times New Roman" panose="02020603050405020304" pitchFamily="18" charset="0"/>
              </a:rPr>
              <a:t>სპეციალისტი.</a:t>
            </a:r>
            <a:r>
              <a:rPr lang="ka-GE" sz="1800" spc="125" dirty="0">
                <a:effectLst/>
                <a:latin typeface="Sylfaen" panose="010A0502050306030303" pitchFamily="18" charset="0"/>
                <a:ea typeface="Sylfaen" panose="010A0502050306030303" pitchFamily="18" charset="0"/>
                <a:cs typeface="Sylfaen" panose="010A0502050306030303"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30" dirty="0">
                <a:effectLst/>
                <a:latin typeface="Sylfaen" panose="010A0502050306030303" pitchFamily="18" charset="0"/>
                <a:ea typeface="Sylfaen" panose="010A0502050306030303" pitchFamily="18" charset="0"/>
                <a:cs typeface="Sylfaen" panose="010A0502050306030303" pitchFamily="18" charset="0"/>
              </a:rPr>
              <a:t> </a:t>
            </a:r>
            <a:r>
              <a:rPr lang="ka-GE" sz="1800" dirty="0" err="1">
                <a:effectLst/>
                <a:latin typeface="Sylfaen" panose="010A0502050306030303" pitchFamily="18" charset="0"/>
                <a:ea typeface="Sylfaen" panose="010A0502050306030303" pitchFamily="18" charset="0"/>
                <a:cs typeface="Times New Roman" panose="02020603050405020304" pitchFamily="18" charset="0"/>
              </a:rPr>
              <a:t>გზშ</a:t>
            </a:r>
            <a:r>
              <a:rPr lang="ka-GE" sz="1800" spc="-5" dirty="0">
                <a:effectLst/>
                <a:latin typeface="Sylfaen" panose="010A0502050306030303" pitchFamily="18" charset="0"/>
                <a:ea typeface="Sylfaen" panose="010A0502050306030303" pitchFamily="18" charset="0"/>
                <a:cs typeface="Sylfaen" panose="010A0502050306030303" pitchFamily="18" charset="0"/>
              </a:rPr>
              <a:t>-</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3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ანგარიშში</a:t>
            </a:r>
            <a:r>
              <a:rPr lang="ka-GE" sz="1800" spc="3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წარმოდგენილი</a:t>
            </a:r>
            <a:r>
              <a:rPr lang="ka-GE" sz="1800" spc="3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ინ</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ფ</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ო</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რ</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მ</a:t>
            </a:r>
            <a:r>
              <a:rPr lang="ka-GE" sz="1800" dirty="0">
                <a:effectLst/>
                <a:latin typeface="Sylfaen" panose="010A0502050306030303" pitchFamily="18" charset="0"/>
                <a:ea typeface="Sylfaen" panose="010A0502050306030303" pitchFamily="18" charset="0"/>
                <a:cs typeface="Times New Roman" panose="02020603050405020304" pitchFamily="18" charset="0"/>
              </a:rPr>
              <a:t>აცია</a:t>
            </a:r>
            <a:r>
              <a:rPr lang="ka-GE" sz="1800" spc="30"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შ</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სა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ბ</a:t>
            </a:r>
            <a:r>
              <a:rPr lang="ka-GE" sz="1800"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მი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ობ</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შ</a:t>
            </a:r>
            <a:r>
              <a:rPr lang="ka-GE" sz="1800"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spc="3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ქ</a:t>
            </a:r>
            <a:r>
              <a:rPr lang="ka-GE" sz="1800" dirty="0">
                <a:effectLst/>
                <a:latin typeface="Sylfaen" panose="010A0502050306030303" pitchFamily="18" charset="0"/>
                <a:ea typeface="Sylfaen" panose="010A0502050306030303" pitchFamily="18" charset="0"/>
                <a:cs typeface="Times New Roman" panose="02020603050405020304" pitchFamily="18" charset="0"/>
              </a:rPr>
              <a:t>ნე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ბ</a:t>
            </a:r>
            <a:r>
              <a:rPr lang="ka-GE" sz="1800"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spc="35"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საქა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რ</a:t>
            </a:r>
            <a:r>
              <a:rPr lang="ka-GE" sz="1800" dirty="0">
                <a:effectLst/>
                <a:latin typeface="Sylfaen" panose="010A0502050306030303" pitchFamily="18" charset="0"/>
                <a:ea typeface="Sylfaen" panose="010A0502050306030303" pitchFamily="18" charset="0"/>
                <a:cs typeface="Times New Roman" panose="02020603050405020304" pitchFamily="18" charset="0"/>
              </a:rPr>
              <a:t>თ</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ველო</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3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კანონის </a:t>
            </a:r>
            <a:r>
              <a:rPr lang="ka-GE" sz="1800" spc="-5" dirty="0">
                <a:effectLst/>
                <a:latin typeface="Sylfaen" panose="010A0502050306030303" pitchFamily="18" charset="0"/>
                <a:ea typeface="Sylfaen" panose="010A0502050306030303" pitchFamily="18" charset="0"/>
                <a:cs typeface="Sylfaen" panose="010A0502050306030303" pitchFamily="18" charset="0"/>
              </a:rPr>
              <a:t>„</a:t>
            </a:r>
            <a:r>
              <a:rPr lang="ka-GE" sz="1800" dirty="0">
                <a:effectLst/>
                <a:latin typeface="Sylfaen" panose="010A0502050306030303" pitchFamily="18" charset="0"/>
                <a:ea typeface="Sylfaen" panose="010A0502050306030303" pitchFamily="18" charset="0"/>
                <a:cs typeface="Times New Roman" panose="02020603050405020304" pitchFamily="18" charset="0"/>
              </a:rPr>
              <a:t>გარემოსდაცვითი</a:t>
            </a:r>
            <a:r>
              <a:rPr lang="ka-GE" sz="1800" spc="-70"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შეფ</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სები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65"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კოდ</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ქს</a:t>
            </a:r>
            <a:r>
              <a:rPr lang="ka-GE" sz="1800"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spc="-5" dirty="0">
                <a:effectLst/>
                <a:latin typeface="Sylfaen" panose="010A0502050306030303" pitchFamily="18" charset="0"/>
                <a:ea typeface="Sylfaen" panose="010A0502050306030303" pitchFamily="18" charset="0"/>
                <a:cs typeface="Sylfaen" panose="010A0502050306030303" pitchFamily="18" charset="0"/>
              </a:rPr>
              <a:t>“</a:t>
            </a:r>
            <a:r>
              <a:rPr lang="ka-GE" sz="1800" dirty="0">
                <a:effectLst/>
                <a:latin typeface="Sylfaen" panose="010A0502050306030303" pitchFamily="18" charset="0"/>
                <a:ea typeface="Sylfaen" panose="010A0502050306030303" pitchFamily="18" charset="0"/>
                <a:cs typeface="Sylfaen" panose="010A0502050306030303" pitchFamily="18" charset="0"/>
              </a:rPr>
              <a:t>-</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75"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მ</a:t>
            </a:r>
            <a:r>
              <a:rPr lang="ka-GE" sz="1800"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dirty="0">
                <a:effectLst/>
                <a:latin typeface="Sylfaen" panose="010A0502050306030303" pitchFamily="18" charset="0"/>
                <a:ea typeface="Sylfaen" panose="010A0502050306030303" pitchFamily="18" charset="0"/>
                <a:cs typeface="Sylfaen" panose="010A0502050306030303" pitchFamily="18" charset="0"/>
              </a:rPr>
              <a:t>-10</a:t>
            </a:r>
            <a:r>
              <a:rPr lang="ka-GE" sz="1800" spc="-60" dirty="0">
                <a:effectLst/>
                <a:latin typeface="Sylfaen" panose="010A0502050306030303" pitchFamily="18" charset="0"/>
                <a:ea typeface="Sylfaen" panose="010A0502050306030303" pitchFamily="18" charset="0"/>
                <a:cs typeface="Sylfaen" panose="010A0502050306030303"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მუხლი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6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მოთხოვნებთა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ნ</a:t>
            </a:r>
            <a:r>
              <a:rPr lang="ka-GE" sz="1800" dirty="0">
                <a:effectLst/>
                <a:latin typeface="Sylfaen" panose="010A0502050306030303" pitchFamily="18" charset="0"/>
                <a:ea typeface="Sylfaen" panose="010A0502050306030303" pitchFamily="18" charset="0"/>
                <a:cs typeface="Sylfaen" panose="010A0502050306030303"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tabLst>
                <a:tab pos="706755" algn="l"/>
              </a:tabLst>
            </a:pPr>
            <a:r>
              <a:rPr lang="ka-GE" sz="1800" spc="-5" dirty="0">
                <a:effectLst/>
                <a:latin typeface="Sylfaen" panose="010A0502050306030303" pitchFamily="18" charset="0"/>
                <a:ea typeface="Sylfaen" panose="010A0502050306030303" pitchFamily="18" charset="0"/>
                <a:cs typeface="Times New Roman" panose="02020603050405020304" pitchFamily="18" charset="0"/>
              </a:rPr>
              <a:t>ქვემო</a:t>
            </a:r>
            <a:r>
              <a:rPr lang="ka-GE" sz="1800" dirty="0">
                <a:effectLst/>
                <a:latin typeface="Sylfaen" panose="010A0502050306030303" pitchFamily="18" charset="0"/>
                <a:ea typeface="Sylfaen" panose="010A0502050306030303" pitchFamily="18" charset="0"/>
                <a:cs typeface="Times New Roman" panose="02020603050405020304" pitchFamily="18" charset="0"/>
              </a:rPr>
              <a:t>თ	გ</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dirty="0">
                <a:effectLst/>
                <a:latin typeface="Sylfaen" panose="010A0502050306030303" pitchFamily="18" charset="0"/>
                <a:ea typeface="Sylfaen" panose="010A0502050306030303" pitchFamily="18" charset="0"/>
                <a:cs typeface="Times New Roman" panose="02020603050405020304" pitchFamily="18" charset="0"/>
              </a:rPr>
              <a:t>ნხილულია</a:t>
            </a:r>
            <a:r>
              <a:rPr lang="ka-GE" sz="1800" spc="55"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4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საკითხები</a:t>
            </a:r>
            <a:r>
              <a:rPr lang="ka-GE" sz="1800" dirty="0">
                <a:effectLst/>
                <a:latin typeface="Sylfaen" panose="010A0502050306030303" pitchFamily="18" charset="0"/>
                <a:ea typeface="Sylfaen" panose="010A0502050306030303" pitchFamily="18" charset="0"/>
                <a:cs typeface="Sylfaen" panose="010A0502050306030303" pitchFamily="18" charset="0"/>
              </a:rPr>
              <a:t>,</a:t>
            </a:r>
            <a:r>
              <a:rPr lang="ka-GE" sz="1800" spc="50" dirty="0">
                <a:effectLst/>
                <a:latin typeface="Sylfaen" panose="010A0502050306030303" pitchFamily="18" charset="0"/>
                <a:ea typeface="Sylfaen" panose="010A0502050306030303" pitchFamily="18" charset="0"/>
                <a:cs typeface="Sylfaen" panose="010A0502050306030303"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რომლე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ბ</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სა</a:t>
            </a:r>
            <a:r>
              <a:rPr lang="ka-GE" sz="1800" dirty="0">
                <a:effectLst/>
                <a:latin typeface="Sylfaen" panose="010A0502050306030303" pitchFamily="18" charset="0"/>
                <a:ea typeface="Sylfaen" panose="010A0502050306030303" pitchFamily="18" charset="0"/>
                <a:cs typeface="Times New Roman" panose="02020603050405020304" pitchFamily="18" charset="0"/>
              </a:rPr>
              <a:t>ც</a:t>
            </a:r>
            <a:r>
              <a:rPr lang="ka-GE" sz="1800" spc="5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გარემოს</a:t>
            </a:r>
            <a:r>
              <a:rPr lang="ka-GE" sz="1800" spc="13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ფ</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ო</a:t>
            </a:r>
            <a:r>
              <a:rPr lang="ka-GE" sz="1800" dirty="0">
                <a:effectLst/>
                <a:latin typeface="Sylfaen" panose="010A0502050306030303" pitchFamily="18" charset="0"/>
                <a:ea typeface="Sylfaen" panose="010A0502050306030303" pitchFamily="18" charset="0"/>
                <a:cs typeface="Times New Roman" panose="02020603050405020304" pitchFamily="18" charset="0"/>
              </a:rPr>
              <a:t>ნური მდგომარ</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dirty="0">
                <a:effectLst/>
                <a:latin typeface="Sylfaen" panose="010A0502050306030303" pitchFamily="18" charset="0"/>
                <a:ea typeface="Sylfaen" panose="010A0502050306030303" pitchFamily="18" charset="0"/>
                <a:cs typeface="Times New Roman" panose="02020603050405020304" pitchFamily="18" charset="0"/>
              </a:rPr>
              <a:t>ო</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ბ</a:t>
            </a:r>
            <a:r>
              <a:rPr lang="ka-GE" sz="1800" dirty="0">
                <a:effectLst/>
                <a:latin typeface="Sylfaen" panose="010A0502050306030303" pitchFamily="18" charset="0"/>
                <a:ea typeface="Sylfaen" panose="010A0502050306030303" pitchFamily="18" charset="0"/>
                <a:cs typeface="Times New Roman" panose="02020603050405020304" pitchFamily="18" charset="0"/>
              </a:rPr>
              <a:t>იდან</a:t>
            </a:r>
            <a:r>
              <a:rPr lang="ka-GE" sz="1800" spc="-16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გამომდინარ</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 </a:t>
            </a:r>
            <a:r>
              <a:rPr lang="ka-GE" sz="1800" dirty="0">
                <a:effectLst/>
                <a:latin typeface="Sylfaen" panose="010A0502050306030303" pitchFamily="18" charset="0"/>
                <a:ea typeface="Sylfaen" panose="010A0502050306030303" pitchFamily="18" charset="0"/>
                <a:cs typeface="Times New Roman" panose="02020603050405020304" pitchFamily="18" charset="0"/>
              </a:rPr>
              <a:t>განსაკუთრ</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dirty="0">
                <a:effectLst/>
                <a:latin typeface="Sylfaen" panose="010A0502050306030303" pitchFamily="18" charset="0"/>
                <a:ea typeface="Sylfaen" panose="010A0502050306030303" pitchFamily="18" charset="0"/>
                <a:cs typeface="Times New Roman" panose="02020603050405020304" pitchFamily="18" charset="0"/>
              </a:rPr>
              <a:t>ბული</a:t>
            </a:r>
            <a:r>
              <a:rPr lang="ka-GE" sz="1800" spc="13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ყურადღება</a:t>
            </a:r>
            <a:r>
              <a:rPr lang="ka-GE" sz="1800" spc="14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მიექცევა.</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b="1" dirty="0">
                <a:effectLst/>
                <a:latin typeface="Sylfaen" panose="010A0502050306030303" pitchFamily="18" charset="0"/>
                <a:ea typeface="Calibri" panose="020F0502020204030204" pitchFamily="34" charset="0"/>
                <a:cs typeface="Sylfaen" panose="010A0502050306030303" pitchFamily="18" charset="0"/>
              </a:rPr>
              <a:t>გეოლოგიური</a:t>
            </a:r>
            <a:r>
              <a:rPr lang="ru-RU" sz="1800" b="1" dirty="0">
                <a:effectLst/>
                <a:latin typeface="Sylfaen" panose="010A0502050306030303" pitchFamily="18" charset="0"/>
                <a:ea typeface="Calibri" panose="020F0502020204030204" pitchFamily="34" charset="0"/>
                <a:cs typeface="Times New Roman" panose="02020603050405020304" pitchFamily="18" charset="0"/>
              </a:rPr>
              <a:t> </a:t>
            </a:r>
            <a:r>
              <a:rPr lang="ru-RU" sz="1800" b="1" dirty="0">
                <a:effectLst/>
                <a:latin typeface="Sylfaen" panose="010A0502050306030303" pitchFamily="18" charset="0"/>
                <a:ea typeface="Calibri" panose="020F0502020204030204" pitchFamily="34" charset="0"/>
                <a:cs typeface="Sylfaen" panose="010A0502050306030303" pitchFamily="18" charset="0"/>
              </a:rPr>
              <a:t>გარემო</a:t>
            </a:r>
            <a:r>
              <a:rPr lang="ru-RU" sz="18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ka-GE" sz="1800" dirty="0">
                <a:effectLst/>
                <a:latin typeface="Sylfaen" panose="010A0502050306030303" pitchFamily="18" charset="0"/>
                <a:ea typeface="Calibri" panose="020F0502020204030204" pitchFamily="34" charset="0"/>
                <a:cs typeface="Sylfaen" panose="010A0502050306030303" pitchFamily="18" charset="0"/>
              </a:rPr>
              <a:t>ჩატარებული საინჟინრო-გეოლოგიური და ჰიდროგეოლოგიური კვლევის გათვალისწინებით </a:t>
            </a:r>
            <a:r>
              <a:rPr lang="ru-RU" sz="1800" dirty="0">
                <a:effectLst/>
                <a:latin typeface="Sylfaen" panose="010A0502050306030303" pitchFamily="18" charset="0"/>
                <a:ea typeface="Calibri" panose="020F0502020204030204" pitchFamily="34" charset="0"/>
                <a:cs typeface="Sylfaen" panose="010A0502050306030303" pitchFamily="18" charset="0"/>
              </a:rPr>
              <a:t>ყურადღება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გამახვილდება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გეოლოგიური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გარემოსა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საინჟინრო</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გეოლოგიური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პირობების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დეტალურ</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შეფასებაზე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b="1" dirty="0">
                <a:effectLst/>
                <a:latin typeface="Sylfaen" panose="010A0502050306030303" pitchFamily="18" charset="0"/>
                <a:ea typeface="Calibri" panose="020F0502020204030204" pitchFamily="34" charset="0"/>
                <a:cs typeface="Sylfaen" panose="010A0502050306030303" pitchFamily="18" charset="0"/>
              </a:rPr>
              <a:t>ბიოლოგიური</a:t>
            </a:r>
            <a:r>
              <a:rPr lang="ru-RU" sz="1800" b="1" dirty="0">
                <a:effectLst/>
                <a:latin typeface="Sylfaen" panose="010A0502050306030303" pitchFamily="18" charset="0"/>
                <a:ea typeface="Calibri" panose="020F0502020204030204" pitchFamily="34" charset="0"/>
                <a:cs typeface="Times New Roman" panose="02020603050405020304" pitchFamily="18" charset="0"/>
              </a:rPr>
              <a:t> </a:t>
            </a:r>
            <a:r>
              <a:rPr lang="ru-RU" sz="1800" b="1" dirty="0">
                <a:effectLst/>
                <a:latin typeface="Sylfaen" panose="010A0502050306030303" pitchFamily="18" charset="0"/>
                <a:ea typeface="Calibri" panose="020F0502020204030204" pitchFamily="34" charset="0"/>
                <a:cs typeface="Sylfaen" panose="010A0502050306030303" pitchFamily="18" charset="0"/>
              </a:rPr>
              <a:t>გარემო</a:t>
            </a:r>
            <a:r>
              <a:rPr lang="ru-RU" sz="18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ka-GE" sz="1800" dirty="0">
                <a:effectLst/>
                <a:latin typeface="Sylfaen" panose="010A0502050306030303" pitchFamily="18" charset="0"/>
                <a:ea typeface="Calibri" panose="020F0502020204030204" pitchFamily="34" charset="0"/>
                <a:cs typeface="Sylfaen" panose="010A0502050306030303" pitchFamily="18" charset="0"/>
              </a:rPr>
              <a:t>მიუხედავად იმისა, რომ განხორციელდა საკმაოდ დეტალური ბოტანიკური და ზოოლოგიური კვლევა, </a:t>
            </a:r>
            <a:r>
              <a:rPr lang="ka-GE" sz="1800" dirty="0" err="1">
                <a:effectLst/>
                <a:latin typeface="Sylfaen" panose="010A0502050306030303" pitchFamily="18" charset="0"/>
                <a:ea typeface="Calibri" panose="020F0502020204030204" pitchFamily="34" charset="0"/>
                <a:cs typeface="Sylfaen" panose="010A0502050306030303" pitchFamily="18" charset="0"/>
              </a:rPr>
              <a:t>გზშ</a:t>
            </a:r>
            <a:r>
              <a:rPr lang="ka-GE" sz="1800" dirty="0">
                <a:effectLst/>
                <a:latin typeface="Sylfaen" panose="010A0502050306030303" pitchFamily="18" charset="0"/>
                <a:ea typeface="Calibri" panose="020F0502020204030204" pitchFamily="34" charset="0"/>
                <a:cs typeface="Sylfaen" panose="010A0502050306030303" pitchFamily="18" charset="0"/>
              </a:rPr>
              <a:t>-ს ანგარის მომზადებამდე კვლავ იგეგმება საპროექტო ტერიტორიაზე საველე გასვლა, არსებული მასალის შევსებისა და გარემოს უფრო დეტალური კვლევის მიზნით.</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b="1" dirty="0">
                <a:effectLst/>
                <a:latin typeface="Sylfaen" panose="010A0502050306030303" pitchFamily="18" charset="0"/>
                <a:ea typeface="Calibri" panose="020F0502020204030204" pitchFamily="34" charset="0"/>
                <a:cs typeface="Sylfaen" panose="010A0502050306030303" pitchFamily="18" charset="0"/>
              </a:rPr>
              <a:t>ნიადაგი</a:t>
            </a:r>
            <a:r>
              <a:rPr lang="ru-RU" sz="1800" b="1" dirty="0">
                <a:effectLst/>
                <a:latin typeface="Sylfaen" panose="010A0502050306030303" pitchFamily="18" charset="0"/>
                <a:ea typeface="Calibri" panose="020F0502020204030204" pitchFamily="34" charset="0"/>
                <a:cs typeface="Times New Roman" panose="02020603050405020304" pitchFamily="18" charset="0"/>
              </a:rPr>
              <a:t> </a:t>
            </a:r>
            <a:r>
              <a:rPr lang="ru-RU" sz="1800" b="1" dirty="0">
                <a:effectLst/>
                <a:latin typeface="Sylfaen" panose="010A0502050306030303" pitchFamily="18" charset="0"/>
                <a:ea typeface="Calibri" panose="020F0502020204030204" pitchFamily="34" charset="0"/>
                <a:cs typeface="Sylfaen" panose="010A0502050306030303" pitchFamily="18" charset="0"/>
              </a:rPr>
              <a:t>და</a:t>
            </a:r>
            <a:r>
              <a:rPr lang="ru-RU" sz="1800" b="1" dirty="0">
                <a:effectLst/>
                <a:latin typeface="Sylfaen" panose="010A0502050306030303" pitchFamily="18" charset="0"/>
                <a:ea typeface="Calibri" panose="020F0502020204030204" pitchFamily="34" charset="0"/>
                <a:cs typeface="Times New Roman" panose="02020603050405020304" pitchFamily="18" charset="0"/>
              </a:rPr>
              <a:t> </a:t>
            </a:r>
            <a:r>
              <a:rPr lang="ru-RU" sz="1800" b="1" dirty="0">
                <a:effectLst/>
                <a:latin typeface="Sylfaen" panose="010A0502050306030303" pitchFamily="18" charset="0"/>
                <a:ea typeface="Calibri" panose="020F0502020204030204" pitchFamily="34" charset="0"/>
                <a:cs typeface="Sylfaen" panose="010A0502050306030303" pitchFamily="18" charset="0"/>
              </a:rPr>
              <a:t>გრუნტის</a:t>
            </a:r>
            <a:r>
              <a:rPr lang="ru-RU" sz="1800" b="1" dirty="0">
                <a:effectLst/>
                <a:latin typeface="Sylfaen" panose="010A0502050306030303" pitchFamily="18" charset="0"/>
                <a:ea typeface="Calibri" panose="020F0502020204030204" pitchFamily="34" charset="0"/>
                <a:cs typeface="Times New Roman" panose="02020603050405020304" pitchFamily="18" charset="0"/>
              </a:rPr>
              <a:t> </a:t>
            </a:r>
            <a:r>
              <a:rPr lang="ru-RU" sz="1800" b="1" dirty="0">
                <a:effectLst/>
                <a:latin typeface="Sylfaen" panose="010A0502050306030303" pitchFamily="18" charset="0"/>
                <a:ea typeface="Calibri" panose="020F0502020204030204" pitchFamily="34" charset="0"/>
                <a:cs typeface="Sylfaen" panose="010A0502050306030303" pitchFamily="18" charset="0"/>
              </a:rPr>
              <a:t>ხარისხი</a:t>
            </a:r>
            <a:r>
              <a:rPr lang="ru-RU" sz="18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dirty="0">
                <a:effectLst/>
                <a:latin typeface="Sylfaen" panose="010A0502050306030303" pitchFamily="18" charset="0"/>
                <a:ea typeface="Calibri" panose="020F0502020204030204" pitchFamily="34" charset="0"/>
                <a:cs typeface="Sylfaen" panose="010A0502050306030303" pitchFamily="18" charset="0"/>
              </a:rPr>
              <a:t>გზშ</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ანგარიშის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მომზადებამდე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დაზუსტდება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იმ</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საპროექტო</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უბნების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ფართობები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სადაც</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წარმოდგენილია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ჰუმუსოვანი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ფენა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აღნიშნულის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საფუძველზე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საჭიროების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შემთხვევაში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განისაზღვრება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მოსახსნელი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ნაყოფიერი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ფენის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მიახლოებითი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მოცულობა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დროებითი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დასაწყობების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ადგილები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გარდა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ამისა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განისაზღვრება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ნიადაგის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გრუნტის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ზედაპირული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ფენის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დაბინძურების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მაღალი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რისკის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უბნები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მათთვის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დამატებით</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შემუშავდება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შესაბამისი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პრევენციული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შემარბილებელი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ღონისძიებები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გზშ</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ანგარიშში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ასევე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წარმოდგენილი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იქნება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მშენებლობის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დასრულების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შემდგომ</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დაგეგმილი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სარეკულტივაციო</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ღონისძიებები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ნიადაგის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გრუნტის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მართვა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განხორციელდება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მოქმედი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კანონმდებლობის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შესაბამისად</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b="1" dirty="0">
                <a:effectLst/>
                <a:latin typeface="Sylfaen" panose="010A0502050306030303" pitchFamily="18" charset="0"/>
                <a:ea typeface="Calibri" panose="020F0502020204030204" pitchFamily="34" charset="0"/>
                <a:cs typeface="Sylfaen" panose="010A0502050306030303" pitchFamily="18" charset="0"/>
              </a:rPr>
              <a:t>ნარჩენები</a:t>
            </a:r>
            <a:r>
              <a:rPr lang="ru-RU" sz="18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dirty="0">
                <a:effectLst/>
                <a:latin typeface="Sylfaen" panose="010A0502050306030303" pitchFamily="18" charset="0"/>
                <a:ea typeface="Calibri" panose="020F0502020204030204" pitchFamily="34" charset="0"/>
                <a:cs typeface="Sylfaen" panose="010A0502050306030303" pitchFamily="18" charset="0"/>
              </a:rPr>
              <a:t>გზშ</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შემდგომ</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ეტაპზე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დაზუსტდება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მშენებლობის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პროცესში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მოსალოდნელი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ნარჩენების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სახეები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მიახლოებითი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რაოდენობები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ზემოაღნიშნული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ინფორმაცია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აისახება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გზშ</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ანგარიშში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წარმოდგენილ</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ნარჩენების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მართვის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გეგმაში</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ka-GE" sz="1800" b="1" dirty="0">
                <a:effectLst/>
                <a:latin typeface="Sylfaen" panose="010A0502050306030303" pitchFamily="18" charset="0"/>
                <a:ea typeface="Calibri" panose="020F0502020204030204" pitchFamily="34" charset="0"/>
                <a:cs typeface="Times New Roman" panose="02020603050405020304" pitchFamily="18" charset="0"/>
              </a:rPr>
              <a:t>კულტურული მემკვიდრეობის ძეგლების საველე-ვიზუალური კვლევა</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ka-GE" sz="1800" dirty="0" err="1">
                <a:effectLst/>
                <a:latin typeface="Sylfaen" panose="010A0502050306030303" pitchFamily="18" charset="0"/>
                <a:ea typeface="Calibri" panose="020F0502020204030204" pitchFamily="34" charset="0"/>
                <a:cs typeface="Times New Roman" panose="02020603050405020304" pitchFamily="18" charset="0"/>
              </a:rPr>
              <a:t>გზშ</a:t>
            </a:r>
            <a:r>
              <a:rPr lang="ka-GE" sz="1800" dirty="0">
                <a:effectLst/>
                <a:latin typeface="Sylfaen" panose="010A0502050306030303" pitchFamily="18" charset="0"/>
                <a:ea typeface="Calibri" panose="020F0502020204030204" pitchFamily="34" charset="0"/>
                <a:cs typeface="Times New Roman" panose="02020603050405020304" pitchFamily="18" charset="0"/>
              </a:rPr>
              <a:t>-ში წარმოდგენილი იქნება საპროექტო ტრასის კულტურული მემკვიდრეობის ძეგლების საველე-ვიზუალური კვლევის ანგარიში.</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b="1" dirty="0">
                <a:effectLst/>
                <a:latin typeface="Sylfaen" panose="010A0502050306030303" pitchFamily="18" charset="0"/>
                <a:ea typeface="Calibri" panose="020F0502020204030204" pitchFamily="34" charset="0"/>
                <a:cs typeface="Sylfaen" panose="010A0502050306030303" pitchFamily="18" charset="0"/>
              </a:rPr>
              <a:t>სოციალური</a:t>
            </a:r>
            <a:r>
              <a:rPr lang="ru-RU" sz="1800" b="1" dirty="0">
                <a:effectLst/>
                <a:latin typeface="Sylfaen" panose="010A0502050306030303" pitchFamily="18" charset="0"/>
                <a:ea typeface="Calibri" panose="020F0502020204030204" pitchFamily="34" charset="0"/>
                <a:cs typeface="Times New Roman" panose="02020603050405020304" pitchFamily="18" charset="0"/>
              </a:rPr>
              <a:t> </a:t>
            </a:r>
            <a:r>
              <a:rPr lang="ru-RU" sz="1800" b="1" dirty="0">
                <a:effectLst/>
                <a:latin typeface="Sylfaen" panose="010A0502050306030303" pitchFamily="18" charset="0"/>
                <a:ea typeface="Calibri" panose="020F0502020204030204" pitchFamily="34" charset="0"/>
                <a:cs typeface="Sylfaen" panose="010A0502050306030303" pitchFamily="18" charset="0"/>
              </a:rPr>
              <a:t>საკითხები</a:t>
            </a:r>
            <a:r>
              <a:rPr lang="ru-RU" sz="18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dirty="0">
                <a:effectLst/>
                <a:latin typeface="Sylfaen" panose="010A0502050306030303" pitchFamily="18" charset="0"/>
                <a:ea typeface="Calibri" panose="020F0502020204030204" pitchFamily="34" charset="0"/>
                <a:cs typeface="Sylfaen" panose="010A0502050306030303" pitchFamily="18" charset="0"/>
              </a:rPr>
              <a:t>სოციალურ</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გარემოზე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ზემოქმედების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განხილვისას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გზშ</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შემდგომ</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ეტაპზე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ყურადღება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დაეთმობა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შემდეგ</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საკითხებს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მოსახლეობის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დასაქმების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შესაძლებლობა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ზემოქმედება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მათი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ცხოვრების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პირობებზე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ზემოქმედება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ადამიანის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ჯანმრთელობასა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უსაფრთხოებაზე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სატრანსპორტო</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ნაკადებზე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შ</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16779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440" y="2245360"/>
            <a:ext cx="11603583" cy="1369019"/>
          </a:xfrm>
        </p:spPr>
        <p:txBody>
          <a:bodyPr/>
          <a:lstStyle/>
          <a:p>
            <a:pPr algn="ctr"/>
            <a:r>
              <a:rPr lang="ka-GE" b="1" dirty="0">
                <a:solidFill>
                  <a:srgbClr val="FF0000"/>
                </a:solidFill>
              </a:rPr>
              <a:t>გმადლობთ ყურადღებისთვის!</a:t>
            </a:r>
            <a:endParaRPr lang="en-US" b="1" dirty="0">
              <a:solidFill>
                <a:srgbClr val="FF0000"/>
              </a:solidFill>
            </a:endParaRPr>
          </a:p>
        </p:txBody>
      </p:sp>
    </p:spTree>
    <p:extLst>
      <p:ext uri="{BB962C8B-B14F-4D97-AF65-F5344CB8AC3E}">
        <p14:creationId xmlns:p14="http://schemas.microsoft.com/office/powerpoint/2010/main" val="121965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298" y="0"/>
            <a:ext cx="10515600" cy="1325563"/>
          </a:xfrm>
        </p:spPr>
        <p:txBody>
          <a:bodyPr/>
          <a:lstStyle/>
          <a:p>
            <a:pPr algn="ctr"/>
            <a:r>
              <a:rPr lang="ka-GE" b="1" dirty="0"/>
              <a:t>	</a:t>
            </a:r>
            <a:r>
              <a:rPr lang="ka-GE" sz="4000" b="1" dirty="0"/>
              <a:t>      </a:t>
            </a:r>
            <a:r>
              <a:rPr lang="ka-GE" sz="2400" b="1" dirty="0">
                <a:solidFill>
                  <a:srgbClr val="FF0000"/>
                </a:solidFill>
              </a:rPr>
              <a:t>საკანონმდებლო მოთხოვნები</a:t>
            </a:r>
            <a:endParaRPr lang="en-US" sz="2400" dirty="0">
              <a:solidFill>
                <a:srgbClr val="FF0000"/>
              </a:solidFill>
            </a:endParaRPr>
          </a:p>
        </p:txBody>
      </p:sp>
      <p:sp>
        <p:nvSpPr>
          <p:cNvPr id="3" name="Content Placeholder 2"/>
          <p:cNvSpPr>
            <a:spLocks noGrp="1"/>
          </p:cNvSpPr>
          <p:nvPr>
            <p:ph idx="1"/>
          </p:nvPr>
        </p:nvSpPr>
        <p:spPr>
          <a:xfrm>
            <a:off x="-1" y="974784"/>
            <a:ext cx="12192001" cy="5805577"/>
          </a:xfrm>
        </p:spPr>
        <p:txBody>
          <a:bodyPr>
            <a:normAutofit fontScale="92500" lnSpcReduction="10000"/>
          </a:bodyPr>
          <a:lstStyle/>
          <a:p>
            <a:pPr marL="0" indent="0">
              <a:lnSpc>
                <a:spcPct val="160000"/>
              </a:lnSpc>
              <a:buNone/>
            </a:pPr>
            <a:r>
              <a:rPr lang="ka-GE" sz="2000" b="1" dirty="0"/>
              <a:t>საქართველოს კანონის ,,გარემოსდაცვითი შეფასების კოდექსი’’-ს მე-8 მუხლის მე-3 ნაწილის თანახმად სკოპინგის ანგარიში უნდა მოიცავდეს:</a:t>
            </a:r>
          </a:p>
          <a:p>
            <a:pPr lvl="1">
              <a:lnSpc>
                <a:spcPct val="150000"/>
              </a:lnSpc>
            </a:pPr>
            <a:r>
              <a:rPr lang="ka-GE" sz="2000" dirty="0"/>
              <a:t>მოკლე ინფორმაციას დაგეგმილი საქმიანობის, მისი განხორციელების ადგილის, ფიზიკური მახასიათებლების (ამ შემთხვევაში ეგხ-ს სიმძლავრე და სიგრძე) და ალტერნატივების შესახებ;</a:t>
            </a:r>
          </a:p>
          <a:p>
            <a:pPr lvl="1">
              <a:lnSpc>
                <a:spcPct val="150000"/>
              </a:lnSpc>
            </a:pPr>
            <a:r>
              <a:rPr lang="ka-GE" sz="2000" dirty="0"/>
              <a:t>ზოგად ინფორმაციას დაგეგმილი საქმიანობის განხორციელებით გარემოზე, ადამიანის ჯანმრთელობაზე, მის სოციალურ გარემოზე, დაცულ ტერიტორიებზე, კულტურული მემკვიდრეობის ძეგლებზე და სხვა ობიექტზე შესაძლო ზემოქმედების და მისი სახეების შესახებ, რომლებიც შესწავლილი იქნება გზშ-ის პროცესში;</a:t>
            </a:r>
          </a:p>
          <a:p>
            <a:pPr lvl="1">
              <a:lnSpc>
                <a:spcPct val="150000"/>
              </a:lnSpc>
            </a:pPr>
            <a:r>
              <a:rPr lang="ka-GE" sz="2000" dirty="0"/>
              <a:t>ინფორმაციას გზშ-ის ანგარიშის მომზადებისთვის ჩასატარებელი საბაზისო/საძიებო კვლევებისა და საჭირო მეთოდების შესახებ;</a:t>
            </a:r>
          </a:p>
          <a:p>
            <a:pPr lvl="1">
              <a:lnSpc>
                <a:spcPct val="150000"/>
              </a:lnSpc>
            </a:pPr>
            <a:r>
              <a:rPr lang="ka-GE" sz="2000" dirty="0"/>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a:t>
            </a:r>
            <a:r>
              <a:rPr lang="ka-GE" dirty="0"/>
              <a:t>.</a:t>
            </a:r>
          </a:p>
          <a:p>
            <a:endParaRPr lang="en-US" dirty="0"/>
          </a:p>
        </p:txBody>
      </p:sp>
    </p:spTree>
    <p:extLst>
      <p:ext uri="{BB962C8B-B14F-4D97-AF65-F5344CB8AC3E}">
        <p14:creationId xmlns:p14="http://schemas.microsoft.com/office/powerpoint/2010/main" val="360154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908" y="254643"/>
            <a:ext cx="9455989" cy="949124"/>
          </a:xfrm>
        </p:spPr>
        <p:txBody>
          <a:bodyPr>
            <a:normAutofit/>
          </a:bodyPr>
          <a:lstStyle/>
          <a:p>
            <a:pPr algn="ctr"/>
            <a:r>
              <a:rPr lang="ka-GE" sz="2400" b="1" dirty="0"/>
              <a:t> </a:t>
            </a:r>
            <a:r>
              <a:rPr lang="ru-RU" sz="24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პროექტის</a:t>
            </a:r>
            <a:r>
              <a:rPr lang="ru-RU"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24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მიზანი</a:t>
            </a:r>
            <a:r>
              <a:rPr lang="ru-RU"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24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და</a:t>
            </a:r>
            <a:r>
              <a:rPr lang="ru-RU"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24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მოკლე</a:t>
            </a:r>
            <a:r>
              <a:rPr lang="ru-RU"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24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აღწერა</a:t>
            </a:r>
            <a:endParaRPr lang="en-US" sz="2400" dirty="0">
              <a:solidFill>
                <a:srgbClr val="FF0000"/>
              </a:solidFill>
            </a:endParaRPr>
          </a:p>
        </p:txBody>
      </p:sp>
      <p:sp>
        <p:nvSpPr>
          <p:cNvPr id="3" name="Content Placeholder 2"/>
          <p:cNvSpPr>
            <a:spLocks noGrp="1"/>
          </p:cNvSpPr>
          <p:nvPr>
            <p:ph idx="1"/>
          </p:nvPr>
        </p:nvSpPr>
        <p:spPr>
          <a:xfrm>
            <a:off x="1" y="1302589"/>
            <a:ext cx="12192000" cy="5109786"/>
          </a:xfrm>
        </p:spPr>
        <p:txBody>
          <a:bodyPr>
            <a:normAutofit/>
          </a:bodyPr>
          <a:lstStyle/>
          <a:p>
            <a:pPr marL="0" marR="0" indent="0" algn="just">
              <a:lnSpc>
                <a:spcPct val="107000"/>
              </a:lnSpc>
              <a:spcBef>
                <a:spcPts val="0"/>
              </a:spcBef>
              <a:spcAft>
                <a:spcPts val="0"/>
              </a:spcAft>
              <a:buNone/>
            </a:pPr>
            <a:r>
              <a:rPr lang="ka-GE" sz="2000" dirty="0">
                <a:effectLst/>
                <a:latin typeface="Sylfaen" panose="010A0502050306030303" pitchFamily="18" charset="0"/>
                <a:ea typeface="Calibri" panose="020F0502020204030204" pitchFamily="34" charset="0"/>
                <a:cs typeface="Sylfaen" panose="010A0502050306030303" pitchFamily="18" charset="0"/>
              </a:rPr>
              <a:t>კომპანია </a:t>
            </a:r>
            <a:r>
              <a:rPr lang="ka-GE" sz="2000" dirty="0">
                <a:effectLst/>
                <a:latin typeface="Sylfaen" panose="010A0502050306030303" pitchFamily="18" charset="0"/>
                <a:ea typeface="Calibri" panose="020F0502020204030204" pitchFamily="34" charset="0"/>
                <a:cs typeface="Calibri" panose="020F0502020204030204" pitchFamily="34" charset="0"/>
              </a:rPr>
              <a:t>“</a:t>
            </a:r>
            <a:r>
              <a:rPr lang="ka-GE" sz="2000" dirty="0" err="1">
                <a:effectLst/>
                <a:latin typeface="Sylfaen" panose="010A0502050306030303" pitchFamily="18" charset="0"/>
                <a:ea typeface="Calibri" panose="020F0502020204030204" pitchFamily="34" charset="0"/>
                <a:cs typeface="Calibri" panose="020F0502020204030204" pitchFamily="34" charset="0"/>
              </a:rPr>
              <a:t>ჯონოული</a:t>
            </a:r>
            <a:r>
              <a:rPr lang="ka-GE" sz="2000" dirty="0">
                <a:effectLst/>
                <a:latin typeface="Sylfaen" panose="010A0502050306030303" pitchFamily="18" charset="0"/>
                <a:ea typeface="Calibri" panose="020F0502020204030204" pitchFamily="34" charset="0"/>
                <a:cs typeface="Calibri" panose="020F0502020204030204" pitchFamily="34" charset="0"/>
              </a:rPr>
              <a:t> 2” გეგმავს ცაგერის მუნიციპალიტეტში, </a:t>
            </a:r>
            <a:r>
              <a:rPr lang="ka-GE" sz="2000" dirty="0" err="1">
                <a:effectLst/>
                <a:latin typeface="Sylfaen" panose="010A0502050306030303" pitchFamily="18" charset="0"/>
                <a:ea typeface="Calibri" panose="020F0502020204030204" pitchFamily="34" charset="0"/>
                <a:cs typeface="Calibri" panose="020F0502020204030204" pitchFamily="34" charset="0"/>
              </a:rPr>
              <a:t>მდ</a:t>
            </a:r>
            <a:r>
              <a:rPr lang="ka-GE" sz="2000" dirty="0">
                <a:effectLst/>
                <a:latin typeface="Sylfaen" panose="010A0502050306030303" pitchFamily="18" charset="0"/>
                <a:ea typeface="Calibri" panose="020F0502020204030204" pitchFamily="34" charset="0"/>
                <a:cs typeface="Calibri" panose="020F0502020204030204" pitchFamily="34" charset="0"/>
              </a:rPr>
              <a:t>. </a:t>
            </a:r>
            <a:r>
              <a:rPr lang="ka-GE" sz="2000" dirty="0" err="1">
                <a:effectLst/>
                <a:latin typeface="Sylfaen" panose="010A0502050306030303" pitchFamily="18" charset="0"/>
                <a:ea typeface="Calibri" panose="020F0502020204030204" pitchFamily="34" charset="0"/>
                <a:cs typeface="Calibri" panose="020F0502020204030204" pitchFamily="34" charset="0"/>
              </a:rPr>
              <a:t>ჯონოულაზე</a:t>
            </a:r>
            <a:r>
              <a:rPr lang="ka-GE" sz="2000" dirty="0">
                <a:effectLst/>
                <a:latin typeface="Sylfaen" panose="010A0502050306030303" pitchFamily="18" charset="0"/>
                <a:ea typeface="Calibri" panose="020F0502020204030204" pitchFamily="34" charset="0"/>
                <a:cs typeface="Calibri" panose="020F0502020204030204" pitchFamily="34" charset="0"/>
              </a:rPr>
              <a:t> დაგეგმილი „</a:t>
            </a:r>
            <a:r>
              <a:rPr lang="ka-GE" sz="2000" dirty="0" err="1">
                <a:effectLst/>
                <a:latin typeface="Sylfaen" panose="010A0502050306030303" pitchFamily="18" charset="0"/>
                <a:ea typeface="Calibri" panose="020F0502020204030204" pitchFamily="34" charset="0"/>
                <a:cs typeface="Calibri" panose="020F0502020204030204" pitchFamily="34" charset="0"/>
              </a:rPr>
              <a:t>ჯონოული</a:t>
            </a:r>
            <a:r>
              <a:rPr lang="ka-GE" sz="2000" dirty="0">
                <a:effectLst/>
                <a:latin typeface="Sylfaen" panose="010A0502050306030303" pitchFamily="18" charset="0"/>
                <a:ea typeface="Calibri" panose="020F0502020204030204" pitchFamily="34" charset="0"/>
                <a:cs typeface="Calibri" panose="020F0502020204030204" pitchFamily="34" charset="0"/>
              </a:rPr>
              <a:t> 2 ჰესის“ სიმძლავრის გადაცემას 500 კვ ძაბვის ქ/ს „ლაჯანური 500“-ში. საპროექტო </a:t>
            </a:r>
            <a:r>
              <a:rPr lang="ka-GE" sz="2000" dirty="0" err="1">
                <a:effectLst/>
                <a:latin typeface="Sylfaen" panose="010A0502050306030303" pitchFamily="18" charset="0"/>
                <a:ea typeface="Calibri" panose="020F0502020204030204" pitchFamily="34" charset="0"/>
                <a:cs typeface="Calibri" panose="020F0502020204030204" pitchFamily="34" charset="0"/>
              </a:rPr>
              <a:t>ეგხ</a:t>
            </a:r>
            <a:r>
              <a:rPr lang="ka-GE" sz="2000" dirty="0">
                <a:effectLst/>
                <a:latin typeface="Sylfaen" panose="010A0502050306030303" pitchFamily="18" charset="0"/>
                <a:ea typeface="Calibri" panose="020F0502020204030204" pitchFamily="34" charset="0"/>
                <a:cs typeface="Calibri" panose="020F0502020204030204" pitchFamily="34" charset="0"/>
              </a:rPr>
              <a:t>-ს ექსპლუატაციაში შესვლის შემდგომ ასევე დაგემილია არსებული „</a:t>
            </a:r>
            <a:r>
              <a:rPr lang="ka-GE" sz="2000" dirty="0" err="1">
                <a:effectLst/>
                <a:latin typeface="Sylfaen" panose="010A0502050306030303" pitchFamily="18" charset="0"/>
                <a:ea typeface="Calibri" panose="020F0502020204030204" pitchFamily="34" charset="0"/>
                <a:cs typeface="Calibri" panose="020F0502020204030204" pitchFamily="34" charset="0"/>
              </a:rPr>
              <a:t>ჯონოული</a:t>
            </a:r>
            <a:r>
              <a:rPr lang="ka-GE" sz="2000" dirty="0">
                <a:effectLst/>
                <a:latin typeface="Sylfaen" panose="010A0502050306030303" pitchFamily="18" charset="0"/>
                <a:ea typeface="Calibri" panose="020F0502020204030204" pitchFamily="34" charset="0"/>
                <a:cs typeface="Calibri" panose="020F0502020204030204" pitchFamily="34" charset="0"/>
              </a:rPr>
              <a:t> 1“ ჰესისა და დაგეგმილი „</a:t>
            </a:r>
            <a:r>
              <a:rPr lang="ka-GE" sz="2000" dirty="0" err="1">
                <a:effectLst/>
                <a:latin typeface="Sylfaen" panose="010A0502050306030303" pitchFamily="18" charset="0"/>
                <a:ea typeface="Calibri" panose="020F0502020204030204" pitchFamily="34" charset="0"/>
                <a:cs typeface="Calibri" panose="020F0502020204030204" pitchFamily="34" charset="0"/>
              </a:rPr>
              <a:t>რაჩხა</a:t>
            </a:r>
            <a:r>
              <a:rPr lang="ka-GE" sz="2000" dirty="0">
                <a:effectLst/>
                <a:latin typeface="Sylfaen" panose="010A0502050306030303" pitchFamily="18" charset="0"/>
                <a:ea typeface="Calibri" panose="020F0502020204030204" pitchFamily="34" charset="0"/>
                <a:cs typeface="Calibri" panose="020F0502020204030204" pitchFamily="34" charset="0"/>
              </a:rPr>
              <a:t>“ ჰესის სიმძლავრეების გადაცემა ქ/ს „ლაჯანური 500“-ში.</a:t>
            </a:r>
          </a:p>
          <a:p>
            <a:pPr marL="0" marR="0" indent="0" algn="just">
              <a:lnSpc>
                <a:spcPct val="107000"/>
              </a:lnSpc>
              <a:spcBef>
                <a:spcPts val="0"/>
              </a:spcBef>
              <a:spcAft>
                <a:spcPts val="0"/>
              </a:spcAft>
              <a:buNone/>
            </a:pPr>
            <a:r>
              <a:rPr lang="ka-GE" sz="2000" dirty="0">
                <a:effectLst/>
                <a:latin typeface="Sylfaen" panose="010A0502050306030303" pitchFamily="18" charset="0"/>
                <a:ea typeface="Calibri" panose="020F0502020204030204" pitchFamily="34" charset="0"/>
                <a:cs typeface="Sylfaen" panose="010A0502050306030303" pitchFamily="18" charset="0"/>
              </a:rPr>
              <a:t>წინამდებარე დოკუმენტი წარმოადგენს რაჭა-ლეჩხუმის და ქვემო სვანეთის რეგიონის ცაგერის  მუნიციპალიტეტში, </a:t>
            </a:r>
            <a:r>
              <a:rPr lang="ka-GE" sz="2000" dirty="0" err="1">
                <a:effectLst/>
                <a:latin typeface="Sylfaen" panose="010A0502050306030303" pitchFamily="18" charset="0"/>
                <a:ea typeface="Calibri" panose="020F0502020204030204" pitchFamily="34" charset="0"/>
                <a:cs typeface="Sylfaen" panose="010A0502050306030303" pitchFamily="18" charset="0"/>
              </a:rPr>
              <a:t>მდ</a:t>
            </a:r>
            <a:r>
              <a:rPr lang="ka-GE" sz="2000" dirty="0">
                <a:effectLst/>
                <a:latin typeface="Sylfaen" panose="010A0502050306030303" pitchFamily="18" charset="0"/>
                <a:ea typeface="Calibri" panose="020F0502020204030204" pitchFamily="34" charset="0"/>
                <a:cs typeface="Sylfaen" panose="010A0502050306030303" pitchFamily="18" charset="0"/>
              </a:rPr>
              <a:t>. </a:t>
            </a:r>
            <a:r>
              <a:rPr lang="ka-GE" sz="2000" dirty="0" err="1">
                <a:effectLst/>
                <a:latin typeface="Sylfaen" panose="010A0502050306030303" pitchFamily="18" charset="0"/>
                <a:ea typeface="Calibri" panose="020F0502020204030204" pitchFamily="34" charset="0"/>
                <a:cs typeface="Sylfaen" panose="010A0502050306030303" pitchFamily="18" charset="0"/>
              </a:rPr>
              <a:t>ჯონოულაზე</a:t>
            </a:r>
            <a:r>
              <a:rPr lang="ka-GE" sz="2000" dirty="0">
                <a:effectLst/>
                <a:latin typeface="Sylfaen" panose="010A0502050306030303" pitchFamily="18" charset="0"/>
                <a:ea typeface="Calibri" panose="020F0502020204030204" pitchFamily="34" charset="0"/>
                <a:cs typeface="Sylfaen" panose="010A0502050306030303" pitchFamily="18" charset="0"/>
              </a:rPr>
              <a:t> დაგეგმილი 32.0 </a:t>
            </a:r>
            <a:r>
              <a:rPr lang="ka-GE" sz="2000" dirty="0" err="1">
                <a:effectLst/>
                <a:latin typeface="Sylfaen" panose="010A0502050306030303" pitchFamily="18" charset="0"/>
                <a:ea typeface="Calibri" panose="020F0502020204030204" pitchFamily="34" charset="0"/>
                <a:cs typeface="Sylfaen" panose="010A0502050306030303" pitchFamily="18" charset="0"/>
              </a:rPr>
              <a:t>მგვტ</a:t>
            </a:r>
            <a:r>
              <a:rPr lang="ka-GE" sz="2000" dirty="0">
                <a:effectLst/>
                <a:latin typeface="Sylfaen" panose="010A0502050306030303" pitchFamily="18" charset="0"/>
                <a:ea typeface="Calibri" panose="020F0502020204030204" pitchFamily="34" charset="0"/>
                <a:cs typeface="Sylfaen" panose="010A0502050306030303" pitchFamily="18" charset="0"/>
              </a:rPr>
              <a:t>. სიმძლავრის "</a:t>
            </a:r>
            <a:r>
              <a:rPr lang="ka-GE" sz="2000" dirty="0" err="1">
                <a:effectLst/>
                <a:latin typeface="Sylfaen" panose="010A0502050306030303" pitchFamily="18" charset="0"/>
                <a:ea typeface="Calibri" panose="020F0502020204030204" pitchFamily="34" charset="0"/>
                <a:cs typeface="Sylfaen" panose="010A0502050306030303" pitchFamily="18" charset="0"/>
              </a:rPr>
              <a:t>ჯონოული</a:t>
            </a:r>
            <a:r>
              <a:rPr lang="ka-GE" sz="2000" dirty="0">
                <a:effectLst/>
                <a:latin typeface="Sylfaen" panose="010A0502050306030303" pitchFamily="18" charset="0"/>
                <a:ea typeface="Calibri" panose="020F0502020204030204" pitchFamily="34" charset="0"/>
                <a:cs typeface="Sylfaen" panose="010A0502050306030303" pitchFamily="18" charset="0"/>
              </a:rPr>
              <a:t> 2 ჰესი“-ს ღია გამანაწილებელი ქ/ს-სა  და  დაგეგმილი 500 კვ ქ/ს „ლაჯანურის“ დამაკავშირებელი  </a:t>
            </a:r>
            <a:r>
              <a:rPr lang="en-US" sz="2000" dirty="0">
                <a:effectLst/>
                <a:latin typeface="Sylfaen" panose="010A0502050306030303" pitchFamily="18" charset="0"/>
                <a:ea typeface="Calibri" panose="020F0502020204030204" pitchFamily="34" charset="0"/>
                <a:cs typeface="Sylfaen" panose="010A0502050306030303" pitchFamily="18" charset="0"/>
              </a:rPr>
              <a:t>12 </a:t>
            </a:r>
            <a:r>
              <a:rPr lang="ka-GE" sz="2000" dirty="0">
                <a:effectLst/>
                <a:latin typeface="Sylfaen" panose="010A0502050306030303" pitchFamily="18" charset="0"/>
                <a:ea typeface="Calibri" panose="020F0502020204030204" pitchFamily="34" charset="0"/>
                <a:cs typeface="Sylfaen" panose="010A0502050306030303" pitchFamily="18" charset="0"/>
              </a:rPr>
              <a:t>კმ-მდე სიგრძის 110 კვ </a:t>
            </a:r>
            <a:r>
              <a:rPr lang="ka-GE" sz="2000" dirty="0" err="1">
                <a:effectLst/>
                <a:latin typeface="Sylfaen" panose="010A0502050306030303" pitchFamily="18" charset="0"/>
                <a:ea typeface="Calibri" panose="020F0502020204030204" pitchFamily="34" charset="0"/>
                <a:cs typeface="Sylfaen" panose="010A0502050306030303" pitchFamily="18" charset="0"/>
              </a:rPr>
              <a:t>ერთჯაჭვა</a:t>
            </a:r>
            <a:r>
              <a:rPr lang="ka-GE" sz="2000" dirty="0">
                <a:effectLst/>
                <a:latin typeface="Sylfaen" panose="010A0502050306030303" pitchFamily="18" charset="0"/>
                <a:ea typeface="Calibri" panose="020F0502020204030204" pitchFamily="34" charset="0"/>
                <a:cs typeface="Sylfaen" panose="010A0502050306030303" pitchFamily="18" charset="0"/>
              </a:rPr>
              <a:t> საჰაერო ელექტროგადამცემი ხაზი „</a:t>
            </a:r>
            <a:r>
              <a:rPr lang="ka-GE" sz="2000" dirty="0" err="1">
                <a:effectLst/>
                <a:latin typeface="Sylfaen" panose="010A0502050306030303" pitchFamily="18" charset="0"/>
                <a:ea typeface="Calibri" panose="020F0502020204030204" pitchFamily="34" charset="0"/>
                <a:cs typeface="Sylfaen" panose="010A0502050306030303" pitchFamily="18" charset="0"/>
              </a:rPr>
              <a:t>ჯონოულის</a:t>
            </a:r>
            <a:r>
              <a:rPr lang="ka-GE" sz="2000" dirty="0">
                <a:effectLst/>
                <a:latin typeface="Sylfaen" panose="010A0502050306030303" pitchFamily="18" charset="0"/>
                <a:ea typeface="Calibri" panose="020F0502020204030204" pitchFamily="34" charset="0"/>
                <a:cs typeface="Sylfaen" panose="010A0502050306030303" pitchFamily="18" charset="0"/>
              </a:rPr>
              <a:t>“ (შემდეგში </a:t>
            </a:r>
            <a:r>
              <a:rPr lang="ka-GE" sz="2000" dirty="0" err="1">
                <a:effectLst/>
                <a:latin typeface="Sylfaen" panose="010A0502050306030303" pitchFamily="18" charset="0"/>
                <a:ea typeface="Calibri" panose="020F0502020204030204" pitchFamily="34" charset="0"/>
                <a:cs typeface="Sylfaen" panose="010A0502050306030303" pitchFamily="18" charset="0"/>
              </a:rPr>
              <a:t>ეგხ</a:t>
            </a:r>
            <a:r>
              <a:rPr lang="ka-GE" sz="2000" dirty="0">
                <a:effectLst/>
                <a:latin typeface="Sylfaen" panose="010A0502050306030303" pitchFamily="18" charset="0"/>
                <a:ea typeface="Calibri" panose="020F0502020204030204" pitchFamily="34" charset="0"/>
                <a:cs typeface="Sylfaen" panose="010A0502050306030303" pitchFamily="18" charset="0"/>
              </a:rPr>
              <a:t>) პროექტის </a:t>
            </a:r>
            <a:r>
              <a:rPr lang="ka-GE" sz="2000" dirty="0" err="1">
                <a:effectLst/>
                <a:latin typeface="Sylfaen" panose="010A0502050306030303" pitchFamily="18" charset="0"/>
                <a:ea typeface="Calibri" panose="020F0502020204030204" pitchFamily="34" charset="0"/>
                <a:cs typeface="Sylfaen" panose="010A0502050306030303" pitchFamily="18" charset="0"/>
              </a:rPr>
              <a:t>სკოპინგის</a:t>
            </a:r>
            <a:r>
              <a:rPr lang="ka-GE" sz="2000" dirty="0">
                <a:effectLst/>
                <a:latin typeface="Sylfaen" panose="010A0502050306030303" pitchFamily="18" charset="0"/>
                <a:ea typeface="Calibri" panose="020F0502020204030204" pitchFamily="34" charset="0"/>
                <a:cs typeface="Sylfaen" panose="010A0502050306030303" pitchFamily="18" charset="0"/>
              </a:rPr>
              <a:t> ანგარიშს.</a:t>
            </a:r>
            <a:r>
              <a:rPr lang="ka-GE" sz="2000" dirty="0">
                <a:effectLst/>
                <a:latin typeface="Sylfaen" panose="010A0502050306030303" pitchFamily="18" charset="0"/>
                <a:ea typeface="Sylfaen" panose="010A0502050306030303" pitchFamily="18" charset="0"/>
                <a:cs typeface="Sylfaen" panose="010A0502050306030303" pitchFamily="18" charset="0"/>
              </a:rPr>
              <a:t> </a:t>
            </a:r>
            <a:r>
              <a:rPr lang="ka-GE" sz="2000" dirty="0">
                <a:effectLst/>
                <a:latin typeface="Sylfaen" panose="010A0502050306030303" pitchFamily="18" charset="0"/>
                <a:ea typeface="Calibri" panose="020F0502020204030204" pitchFamily="34" charset="0"/>
                <a:cs typeface="Sylfaen" panose="010A0502050306030303" pitchFamily="18" charset="0"/>
              </a:rPr>
              <a:t>რო</a:t>
            </a:r>
            <a:r>
              <a:rPr lang="ka-GE" sz="2000" spc="-20" dirty="0">
                <a:effectLst/>
                <a:latin typeface="Sylfaen" panose="010A0502050306030303" pitchFamily="18" charset="0"/>
                <a:ea typeface="Calibri" panose="020F0502020204030204" pitchFamily="34" charset="0"/>
                <a:cs typeface="Sylfaen" panose="010A0502050306030303" pitchFamily="18" charset="0"/>
              </a:rPr>
              <a:t>მ</a:t>
            </a:r>
            <a:r>
              <a:rPr lang="ka-GE" sz="2000" dirty="0">
                <a:effectLst/>
                <a:latin typeface="Sylfaen" panose="010A0502050306030303" pitchFamily="18" charset="0"/>
                <a:ea typeface="Calibri" panose="020F0502020204030204" pitchFamily="34" charset="0"/>
                <a:cs typeface="Sylfaen" panose="010A0502050306030303" pitchFamily="18" charset="0"/>
              </a:rPr>
              <a:t>ელ</a:t>
            </a:r>
            <a:r>
              <a:rPr lang="ka-GE" sz="2000" spc="-5" dirty="0">
                <a:effectLst/>
                <a:latin typeface="Sylfaen" panose="010A0502050306030303" pitchFamily="18" charset="0"/>
                <a:ea typeface="Calibri" panose="020F0502020204030204" pitchFamily="34" charset="0"/>
                <a:cs typeface="Sylfaen" panose="010A0502050306030303" pitchFamily="18" charset="0"/>
              </a:rPr>
              <a:t>ი</a:t>
            </a:r>
            <a:r>
              <a:rPr lang="ka-GE" sz="2000" dirty="0">
                <a:effectLst/>
                <a:latin typeface="Sylfaen" panose="010A0502050306030303" pitchFamily="18" charset="0"/>
                <a:ea typeface="Calibri" panose="020F0502020204030204" pitchFamily="34" charset="0"/>
                <a:cs typeface="Sylfaen" panose="010A0502050306030303" pitchFamily="18" charset="0"/>
              </a:rPr>
              <a:t>ც</a:t>
            </a:r>
            <a:r>
              <a:rPr lang="ka-GE" sz="2000" spc="245" dirty="0">
                <a:effectLst/>
                <a:latin typeface="Sylfaen" panose="010A0502050306030303" pitchFamily="18" charset="0"/>
                <a:ea typeface="Calibri" panose="020F0502020204030204" pitchFamily="34" charset="0"/>
                <a:cs typeface="Sylfaen" panose="010A0502050306030303" pitchFamily="18" charset="0"/>
              </a:rPr>
              <a:t> </a:t>
            </a:r>
            <a:r>
              <a:rPr lang="ka-GE" sz="2000" spc="-10" dirty="0">
                <a:effectLst/>
                <a:latin typeface="Sylfaen" panose="010A0502050306030303" pitchFamily="18" charset="0"/>
                <a:ea typeface="Sylfaen" panose="010A0502050306030303" pitchFamily="18" charset="0"/>
                <a:cs typeface="Sylfaen" panose="010A0502050306030303" pitchFamily="18" charset="0"/>
              </a:rPr>
              <a:t>მომზადებულია საქართველოს კანონის ,,გარემოს დაცვის შეფასების კოდექსი“-ს შესაბამისად</a:t>
            </a:r>
            <a:r>
              <a:rPr lang="ka-GE" sz="2000" dirty="0">
                <a:effectLst/>
                <a:latin typeface="Sylfaen" panose="010A0502050306030303" pitchFamily="18" charset="0"/>
                <a:ea typeface="Times New Roman" panose="02020603050405020304" pitchFamily="18" charset="0"/>
                <a:cs typeface="Sylfaen" panose="010A0502050306030303" pitchFamily="18" charset="0"/>
              </a:rPr>
              <a:t>.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ka-GE" sz="2000" dirty="0" err="1"/>
              <a:t>ეგხ</a:t>
            </a:r>
            <a:r>
              <a:rPr lang="ka-GE" sz="2000" dirty="0"/>
              <a:t>-ს დერეფნის ჯამური სიგრძე დაახლოებით 12 კმ-ია.</a:t>
            </a:r>
          </a:p>
          <a:p>
            <a:pPr marL="0" indent="0" algn="just">
              <a:lnSpc>
                <a:spcPct val="107000"/>
              </a:lnSpc>
              <a:spcBef>
                <a:spcPts val="0"/>
              </a:spcBef>
              <a:buNone/>
            </a:pPr>
            <a:r>
              <a:rPr lang="ka-GE" sz="2000" dirty="0" err="1"/>
              <a:t>ეგხ</a:t>
            </a:r>
            <a:r>
              <a:rPr lang="ka-GE" sz="2000" dirty="0"/>
              <a:t>-ს     პროექტის </a:t>
            </a:r>
            <a:r>
              <a:rPr lang="ka-GE" sz="2000" dirty="0" err="1"/>
              <a:t>გზშ</a:t>
            </a:r>
            <a:r>
              <a:rPr lang="ka-GE" sz="2000" dirty="0"/>
              <a:t>-ს     დამკვეთია  - შპს “</a:t>
            </a:r>
            <a:r>
              <a:rPr lang="ka-GE" sz="2000" dirty="0" err="1"/>
              <a:t>ჯონოული</a:t>
            </a:r>
            <a:r>
              <a:rPr lang="ka-GE" sz="2000" dirty="0"/>
              <a:t> 2”, ხოლო  პროექტი და წინამდებარე </a:t>
            </a:r>
            <a:r>
              <a:rPr lang="ka-GE" sz="2000" dirty="0" err="1"/>
              <a:t>სკოპინგის</a:t>
            </a:r>
            <a:r>
              <a:rPr lang="ka-GE" sz="2000" dirty="0"/>
              <a:t> ანგარიში დამუშავებულია შპს  ,,</a:t>
            </a:r>
            <a:r>
              <a:rPr lang="ka-GE" sz="2000" dirty="0" err="1"/>
              <a:t>Georgian</a:t>
            </a:r>
            <a:r>
              <a:rPr lang="ka-GE" sz="2000" dirty="0"/>
              <a:t> </a:t>
            </a:r>
            <a:r>
              <a:rPr lang="ka-GE" sz="2000" dirty="0" err="1"/>
              <a:t>Hydro</a:t>
            </a:r>
            <a:r>
              <a:rPr lang="ka-GE" sz="2000" dirty="0"/>
              <a:t> </a:t>
            </a:r>
            <a:r>
              <a:rPr lang="ka-GE" sz="2000" dirty="0" err="1"/>
              <a:t>Power</a:t>
            </a:r>
            <a:r>
              <a:rPr lang="ka-GE" sz="2000" dirty="0"/>
              <a:t>”-ს მიერ.    </a:t>
            </a:r>
          </a:p>
          <a:p>
            <a:pPr marL="0" marR="0" indent="0" algn="just">
              <a:lnSpc>
                <a:spcPct val="107000"/>
              </a:lnSpc>
              <a:spcBef>
                <a:spcPts val="0"/>
              </a:spcBef>
              <a:spcAft>
                <a:spcPts val="0"/>
              </a:spcAft>
              <a:buNone/>
            </a:pPr>
            <a:endParaRPr lang="ka-GE" sz="2000" b="1" dirty="0"/>
          </a:p>
          <a:p>
            <a:pPr algn="just"/>
            <a:endParaRPr lang="ka-GE" sz="1800" dirty="0"/>
          </a:p>
        </p:txBody>
      </p:sp>
    </p:spTree>
    <p:extLst>
      <p:ext uri="{BB962C8B-B14F-4D97-AF65-F5344CB8AC3E}">
        <p14:creationId xmlns:p14="http://schemas.microsoft.com/office/powerpoint/2010/main" val="334200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10" y="138023"/>
            <a:ext cx="11665789" cy="1121434"/>
          </a:xfrm>
        </p:spPr>
        <p:txBody>
          <a:bodyPr>
            <a:normAutofit/>
          </a:bodyPr>
          <a:lstStyle/>
          <a:p>
            <a:pPr algn="ctr"/>
            <a:r>
              <a:rPr lang="ka-GE" sz="2400" b="1" dirty="0">
                <a:solidFill>
                  <a:srgbClr val="FF0000"/>
                </a:solidFill>
              </a:rPr>
              <a:t>110 კვ </a:t>
            </a:r>
            <a:r>
              <a:rPr lang="ka-GE" sz="2400" b="1" dirty="0" err="1">
                <a:solidFill>
                  <a:srgbClr val="FF0000"/>
                </a:solidFill>
              </a:rPr>
              <a:t>ეგხ</a:t>
            </a:r>
            <a:r>
              <a:rPr lang="ka-GE" sz="2400" b="1" dirty="0">
                <a:solidFill>
                  <a:srgbClr val="FF0000"/>
                </a:solidFill>
              </a:rPr>
              <a:t> „</a:t>
            </a:r>
            <a:r>
              <a:rPr lang="ka-GE" sz="2400" b="1" dirty="0" err="1">
                <a:solidFill>
                  <a:srgbClr val="FF0000"/>
                </a:solidFill>
              </a:rPr>
              <a:t>ჯონოული</a:t>
            </a:r>
            <a:r>
              <a:rPr lang="ka-GE" sz="2400" b="1" dirty="0">
                <a:solidFill>
                  <a:srgbClr val="FF0000"/>
                </a:solidFill>
              </a:rPr>
              <a:t>“-ის სიტუაციური რუქა</a:t>
            </a:r>
            <a:endParaRPr lang="en-US" sz="2400" b="1" dirty="0">
              <a:solidFill>
                <a:srgbClr val="FF0000"/>
              </a:solidFill>
            </a:endParaRPr>
          </a:p>
        </p:txBody>
      </p:sp>
      <p:pic>
        <p:nvPicPr>
          <p:cNvPr id="11" name="Content Placeholder 10">
            <a:extLst>
              <a:ext uri="{FF2B5EF4-FFF2-40B4-BE49-F238E27FC236}">
                <a16:creationId xmlns:a16="http://schemas.microsoft.com/office/drawing/2014/main" id="{30712F5B-3129-4B10-8BF2-4111AF2DD3C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9521" y="1125829"/>
            <a:ext cx="8812692" cy="5511699"/>
          </a:xfrm>
        </p:spPr>
      </p:pic>
    </p:spTree>
    <p:extLst>
      <p:ext uri="{BB962C8B-B14F-4D97-AF65-F5344CB8AC3E}">
        <p14:creationId xmlns:p14="http://schemas.microsoft.com/office/powerpoint/2010/main" val="269296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55608" y="284672"/>
            <a:ext cx="10946920" cy="256976"/>
          </a:xfrm>
        </p:spPr>
        <p:txBody>
          <a:bodyPr>
            <a:noAutofit/>
          </a:bodyPr>
          <a:lstStyle/>
          <a:p>
            <a:pPr algn="ctr"/>
            <a:r>
              <a:rPr lang="ka-GE" sz="2400" b="1" dirty="0">
                <a:solidFill>
                  <a:srgbClr val="FF0000"/>
                </a:solidFill>
              </a:rPr>
              <a:t>	დაგეგმილი პროექტის ალტერნატივების მიმოხილვა</a:t>
            </a:r>
            <a:endParaRPr lang="en-US" sz="2400" b="1" dirty="0"/>
          </a:p>
        </p:txBody>
      </p:sp>
      <p:sp>
        <p:nvSpPr>
          <p:cNvPr id="11" name="Text Placeholder 10"/>
          <p:cNvSpPr>
            <a:spLocks noGrp="1"/>
          </p:cNvSpPr>
          <p:nvPr>
            <p:ph type="body" sz="half" idx="2"/>
          </p:nvPr>
        </p:nvSpPr>
        <p:spPr>
          <a:xfrm>
            <a:off x="-1" y="541648"/>
            <a:ext cx="12192001" cy="5654328"/>
          </a:xfrm>
        </p:spPr>
        <p:txBody>
          <a:bodyPr>
            <a:noAutofit/>
          </a:bodyPr>
          <a:lstStyle/>
          <a:p>
            <a:pPr marL="0" marR="138430" algn="just">
              <a:lnSpc>
                <a:spcPct val="107000"/>
              </a:lnSpc>
              <a:spcBef>
                <a:spcPts val="0"/>
              </a:spcBef>
              <a:spcAft>
                <a:spcPts val="0"/>
              </a:spcAft>
            </a:pPr>
            <a:r>
              <a:rPr lang="ka-GE" sz="1400" dirty="0">
                <a:effectLst/>
                <a:latin typeface="Sylfaen" panose="010A0502050306030303" pitchFamily="18" charset="0"/>
                <a:ea typeface="Sylfaen" panose="010A0502050306030303" pitchFamily="18" charset="0"/>
                <a:cs typeface="Times New Roman" panose="02020603050405020304" pitchFamily="18" charset="0"/>
              </a:rPr>
              <a:t>აღსანიშნავია, რომ პროექტირების საწყის ეტაპზე მიმდინარეობდა ძირთადი ალტერნატივის პარალელურად, სხვა რელევანტური ვარიანტის მოძიება, რისთვისაც განხორციელდა საველე კვლევები მ/შ: </a:t>
            </a:r>
            <a:r>
              <a:rPr lang="ka-GE" sz="1400" dirty="0" err="1">
                <a:effectLst/>
                <a:latin typeface="Sylfaen" panose="010A0502050306030303" pitchFamily="18" charset="0"/>
                <a:ea typeface="Sylfaen" panose="010A0502050306030303" pitchFamily="18" charset="0"/>
                <a:cs typeface="Times New Roman" panose="02020603050405020304" pitchFamily="18" charset="0"/>
              </a:rPr>
              <a:t>აგეგმვითი</a:t>
            </a:r>
            <a:r>
              <a:rPr lang="ka-GE" sz="1400" dirty="0">
                <a:effectLst/>
                <a:latin typeface="Sylfaen" panose="010A0502050306030303" pitchFamily="18" charset="0"/>
                <a:ea typeface="Sylfaen" panose="010A0502050306030303" pitchFamily="18" charset="0"/>
                <a:cs typeface="Times New Roman" panose="02020603050405020304" pitchFamily="18" charset="0"/>
              </a:rPr>
              <a:t> სამუშაოები (სამუშაო პროცესში ჩართული იყო დრონით გადაღება; საინჟინრო-გეოლოგიური კვლევა; ბოტანიკური და ზოოლოგიური კვლევები. თავდაპირველად, ქვემოთ აღწერილი II ალტერნატიული ვარიანტი მიიჩნეოდა უპირატესად. თუმცა, ზუსტად ამ საველე კვლევების საფუძველზე კომპანია GHP-მ მიიღო გადაწყვეტილება, რომ </a:t>
            </a:r>
            <a:r>
              <a:rPr lang="ka-GE" sz="1400" dirty="0" err="1">
                <a:effectLst/>
                <a:latin typeface="Sylfaen" panose="010A0502050306030303" pitchFamily="18" charset="0"/>
                <a:ea typeface="Sylfaen" panose="010A0502050306030303" pitchFamily="18" charset="0"/>
                <a:cs typeface="Times New Roman" panose="02020603050405020304" pitchFamily="18" charset="0"/>
              </a:rPr>
              <a:t>ეგხს</a:t>
            </a:r>
            <a:r>
              <a:rPr lang="ka-GE" sz="1400" dirty="0">
                <a:effectLst/>
                <a:latin typeface="Sylfaen" panose="010A0502050306030303" pitchFamily="18" charset="0"/>
                <a:ea typeface="Sylfaen" panose="010A0502050306030303" pitchFamily="18" charset="0"/>
                <a:cs typeface="Times New Roman" panose="02020603050405020304" pitchFamily="18" charset="0"/>
              </a:rPr>
              <a:t>-ს ბოლო მონაკვეთში ტრასა შეცვლილიყო. ვინაიდან, №39*, №40* და №41* ანძის განთავსების მონაკვეთში (II ალტერნატიული ვარიანტი) დაფიქსირდა ძველი ნანგრევები. აქედან გამომდინარე, დაიგეგმა არქეოლოგიური ვიზუალური კვლევა. საველე კვლევების ჯგუფმა ასევე შეისწავლეს I ალტერნატიული ვარიანტის ტრასის ბოლო მონაკვეთი, რის ძირითად ნაწილს წარმოგიდგენთ ქვემოთ, ხოლო დეტალურად აღვწერთ </a:t>
            </a:r>
            <a:r>
              <a:rPr lang="ka-GE" sz="1400" dirty="0" err="1">
                <a:effectLst/>
                <a:latin typeface="Sylfaen" panose="010A0502050306030303" pitchFamily="18" charset="0"/>
                <a:ea typeface="Sylfaen" panose="010A0502050306030303" pitchFamily="18" charset="0"/>
                <a:cs typeface="Times New Roman" panose="02020603050405020304" pitchFamily="18" charset="0"/>
              </a:rPr>
              <a:t>გზშ</a:t>
            </a:r>
            <a:r>
              <a:rPr lang="ka-GE" sz="1400" dirty="0">
                <a:effectLst/>
                <a:latin typeface="Sylfaen" panose="010A0502050306030303" pitchFamily="18" charset="0"/>
                <a:ea typeface="Sylfaen" panose="010A0502050306030303" pitchFamily="18" charset="0"/>
                <a:cs typeface="Times New Roman" panose="02020603050405020304" pitchFamily="18" charset="0"/>
              </a:rPr>
              <a:t>-ს ანგარიშში. </a:t>
            </a:r>
            <a:r>
              <a:rPr lang="ka-GE" sz="1400" dirty="0" err="1">
                <a:effectLst/>
                <a:latin typeface="Sylfaen" panose="010A0502050306030303" pitchFamily="18" charset="0"/>
                <a:ea typeface="Sylfaen" panose="010A0502050306030303" pitchFamily="18" charset="0"/>
                <a:cs typeface="Times New Roman" panose="02020603050405020304" pitchFamily="18" charset="0"/>
              </a:rPr>
              <a:t>გზშ</a:t>
            </a:r>
            <a:r>
              <a:rPr lang="ka-GE" sz="1400" dirty="0">
                <a:effectLst/>
                <a:latin typeface="Sylfaen" panose="010A0502050306030303" pitchFamily="18" charset="0"/>
                <a:ea typeface="Sylfaen" panose="010A0502050306030303" pitchFamily="18" charset="0"/>
                <a:cs typeface="Times New Roman" panose="02020603050405020304" pitchFamily="18" charset="0"/>
              </a:rPr>
              <a:t>-ს ანგარიშში ასევე  წარმოდგენილი იქნება არქეოლოგიური ვიზუალური დათვალიერების ანგარიშიც.</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138430" algn="just">
              <a:lnSpc>
                <a:spcPct val="107000"/>
              </a:lnSpc>
              <a:spcBef>
                <a:spcPts val="0"/>
              </a:spcBef>
              <a:spcAft>
                <a:spcPts val="0"/>
              </a:spcAft>
            </a:pPr>
            <a:r>
              <a:rPr lang="ka-GE" sz="1800" dirty="0">
                <a:effectLst/>
                <a:latin typeface="Sylfaen" panose="010A0502050306030303" pitchFamily="18" charset="0"/>
                <a:ea typeface="Sylfaen" panose="010A0502050306030303" pitchFamily="18" charset="0"/>
                <a:cs typeface="Times New Roman" panose="02020603050405020304" pitchFamily="18" charset="0"/>
              </a:rPr>
              <a:t> </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138430" algn="just">
              <a:lnSpc>
                <a:spcPct val="107000"/>
              </a:lnSpc>
              <a:spcBef>
                <a:spcPts val="0"/>
              </a:spcBef>
              <a:spcAft>
                <a:spcPts val="0"/>
              </a:spcAft>
            </a:pPr>
            <a:r>
              <a:rPr lang="ka-GE" b="1" dirty="0">
                <a:effectLst/>
                <a:latin typeface="Sylfaen" panose="010A0502050306030303" pitchFamily="18" charset="0"/>
                <a:ea typeface="Sylfaen" panose="010A0502050306030303" pitchFamily="18" charset="0"/>
                <a:cs typeface="Times New Roman" panose="02020603050405020304" pitchFamily="18" charset="0"/>
              </a:rPr>
              <a:t>I ალტერნატიული ვარიანტი - </a:t>
            </a:r>
            <a:r>
              <a:rPr lang="ka-GE" dirty="0">
                <a:effectLst/>
                <a:latin typeface="Sylfaen" panose="010A0502050306030303" pitchFamily="18" charset="0"/>
                <a:ea typeface="Sylfaen" panose="010A0502050306030303" pitchFamily="18" charset="0"/>
                <a:cs typeface="Times New Roman" panose="02020603050405020304" pitchFamily="18" charset="0"/>
              </a:rPr>
              <a:t>წარმოადგენს პროექტის ძირითად ვარიანტს. პროექტის მიხედვით, პირველი ანძა განთავსდება </a:t>
            </a:r>
            <a:r>
              <a:rPr lang="ka-GE" dirty="0" err="1">
                <a:effectLst/>
                <a:latin typeface="Sylfaen" panose="010A0502050306030303" pitchFamily="18" charset="0"/>
                <a:ea typeface="Sylfaen" panose="010A0502050306030303" pitchFamily="18" charset="0"/>
                <a:cs typeface="Times New Roman" panose="02020603050405020304" pitchFamily="18" charset="0"/>
              </a:rPr>
              <a:t>მდ</a:t>
            </a:r>
            <a:r>
              <a:rPr lang="ka-GE" dirty="0">
                <a:effectLst/>
                <a:latin typeface="Sylfaen" panose="010A0502050306030303" pitchFamily="18" charset="0"/>
                <a:ea typeface="Sylfaen" panose="010A0502050306030303" pitchFamily="18" charset="0"/>
                <a:cs typeface="Times New Roman" panose="02020603050405020304" pitchFamily="18" charset="0"/>
              </a:rPr>
              <a:t>. </a:t>
            </a:r>
            <a:r>
              <a:rPr lang="ka-GE" dirty="0" err="1">
                <a:effectLst/>
                <a:latin typeface="Sylfaen" panose="010A0502050306030303" pitchFamily="18" charset="0"/>
                <a:ea typeface="Sylfaen" panose="010A0502050306030303" pitchFamily="18" charset="0"/>
                <a:cs typeface="Times New Roman" panose="02020603050405020304" pitchFamily="18" charset="0"/>
              </a:rPr>
              <a:t>ჯონოულას</a:t>
            </a:r>
            <a:r>
              <a:rPr lang="ka-GE" dirty="0">
                <a:effectLst/>
                <a:latin typeface="Sylfaen" panose="010A0502050306030303" pitchFamily="18" charset="0"/>
                <a:ea typeface="Sylfaen" panose="010A0502050306030303" pitchFamily="18" charset="0"/>
                <a:cs typeface="Times New Roman" panose="02020603050405020304" pitchFamily="18" charset="0"/>
              </a:rPr>
              <a:t> ხეობის ბოლოს, </a:t>
            </a:r>
            <a:r>
              <a:rPr lang="ka-GE" dirty="0" err="1">
                <a:effectLst/>
                <a:latin typeface="Sylfaen" panose="010A0502050306030303" pitchFamily="18" charset="0"/>
                <a:ea typeface="Sylfaen" panose="010A0502050306030303" pitchFamily="18" charset="0"/>
                <a:cs typeface="Times New Roman" panose="02020603050405020304" pitchFamily="18" charset="0"/>
              </a:rPr>
              <a:t>მდ</a:t>
            </a:r>
            <a:r>
              <a:rPr lang="ka-GE" dirty="0">
                <a:effectLst/>
                <a:latin typeface="Sylfaen" panose="010A0502050306030303" pitchFamily="18" charset="0"/>
                <a:ea typeface="Sylfaen" panose="010A0502050306030303" pitchFamily="18" charset="0"/>
                <a:cs typeface="Times New Roman" panose="02020603050405020304" pitchFamily="18" charset="0"/>
              </a:rPr>
              <a:t>. ცხენისწყალთან შესართავამდე, </a:t>
            </a:r>
            <a:r>
              <a:rPr lang="ka-GE" dirty="0" err="1">
                <a:effectLst/>
                <a:latin typeface="Sylfaen" panose="010A0502050306030303" pitchFamily="18" charset="0"/>
                <a:ea typeface="Sylfaen" panose="010A0502050306030303" pitchFamily="18" charset="0"/>
                <a:cs typeface="Times New Roman" panose="02020603050405020304" pitchFamily="18" charset="0"/>
              </a:rPr>
              <a:t>მარკვენა</a:t>
            </a:r>
            <a:r>
              <a:rPr lang="ka-GE" dirty="0">
                <a:effectLst/>
                <a:latin typeface="Sylfaen" panose="010A0502050306030303" pitchFamily="18" charset="0"/>
                <a:ea typeface="Sylfaen" panose="010A0502050306030303" pitchFamily="18" charset="0"/>
                <a:cs typeface="Times New Roman" panose="02020603050405020304" pitchFamily="18" charset="0"/>
              </a:rPr>
              <a:t> ნაპირის სიახლოვეს, „</a:t>
            </a:r>
            <a:r>
              <a:rPr lang="ka-GE" dirty="0" err="1">
                <a:effectLst/>
                <a:latin typeface="Sylfaen" panose="010A0502050306030303" pitchFamily="18" charset="0"/>
                <a:ea typeface="Sylfaen" panose="010A0502050306030303" pitchFamily="18" charset="0"/>
                <a:cs typeface="Times New Roman" panose="02020603050405020304" pitchFamily="18" charset="0"/>
              </a:rPr>
              <a:t>ჯონოული</a:t>
            </a:r>
            <a:r>
              <a:rPr lang="ka-GE" dirty="0">
                <a:effectLst/>
                <a:latin typeface="Sylfaen" panose="010A0502050306030303" pitchFamily="18" charset="0"/>
                <a:ea typeface="Sylfaen" panose="010A0502050306030303" pitchFamily="18" charset="0"/>
                <a:cs typeface="Times New Roman" panose="02020603050405020304" pitchFamily="18" charset="0"/>
              </a:rPr>
              <a:t> 2“ ჰესის გარე გამანაწილებელი ქ/ს-თან. მესამე ანძიდან გადაკვეთს </a:t>
            </a:r>
            <a:r>
              <a:rPr lang="ka-GE" dirty="0" err="1">
                <a:effectLst/>
                <a:latin typeface="Sylfaen" panose="010A0502050306030303" pitchFamily="18" charset="0"/>
                <a:ea typeface="Sylfaen" panose="010A0502050306030303" pitchFamily="18" charset="0"/>
                <a:cs typeface="Times New Roman" panose="02020603050405020304" pitchFamily="18" charset="0"/>
              </a:rPr>
              <a:t>მდ</a:t>
            </a:r>
            <a:r>
              <a:rPr lang="ka-GE" dirty="0">
                <a:effectLst/>
                <a:latin typeface="Sylfaen" panose="010A0502050306030303" pitchFamily="18" charset="0"/>
                <a:ea typeface="Sylfaen" panose="010A0502050306030303" pitchFamily="18" charset="0"/>
                <a:cs typeface="Times New Roman" panose="02020603050405020304" pitchFamily="18" charset="0"/>
              </a:rPr>
              <a:t>. ცხენისწყალს და მიუყვება „წვერის მთის“ ჩრდილოეთ ფერდობის მაღალ ნიშნულებს. </a:t>
            </a:r>
            <a:r>
              <a:rPr lang="ka-GE" dirty="0">
                <a:effectLst/>
                <a:latin typeface="Sylfaen" panose="010A0502050306030303" pitchFamily="18" charset="0"/>
                <a:ea typeface="Calibri" panose="020F0502020204030204" pitchFamily="34" charset="0"/>
                <a:cs typeface="Sylfaen" panose="010A0502050306030303" pitchFamily="18" charset="0"/>
              </a:rPr>
              <a:t>№ 8-14 ანძამდე მონაკვეთში </a:t>
            </a:r>
            <a:r>
              <a:rPr lang="ka-GE" dirty="0" err="1">
                <a:effectLst/>
                <a:latin typeface="Sylfaen" panose="010A0502050306030303" pitchFamily="18" charset="0"/>
                <a:ea typeface="Calibri" panose="020F0502020204030204" pitchFamily="34" charset="0"/>
                <a:cs typeface="Sylfaen" panose="010A0502050306030303" pitchFamily="18" charset="0"/>
              </a:rPr>
              <a:t>ეგხ</a:t>
            </a:r>
            <a:r>
              <a:rPr lang="ka-GE" dirty="0">
                <a:effectLst/>
                <a:latin typeface="Sylfaen" panose="010A0502050306030303" pitchFamily="18" charset="0"/>
                <a:ea typeface="Calibri" panose="020F0502020204030204" pitchFamily="34" charset="0"/>
                <a:cs typeface="Sylfaen" panose="010A0502050306030303" pitchFamily="18" charset="0"/>
              </a:rPr>
              <a:t>-ს ტრასა გაივლის შუა </a:t>
            </a:r>
            <a:r>
              <a:rPr lang="ka-GE" dirty="0" err="1">
                <a:effectLst/>
                <a:latin typeface="Sylfaen" panose="010A0502050306030303" pitchFamily="18" charset="0"/>
                <a:ea typeface="Calibri" panose="020F0502020204030204" pitchFamily="34" charset="0"/>
                <a:cs typeface="Sylfaen" panose="010A0502050306030303" pitchFamily="18" charset="0"/>
              </a:rPr>
              <a:t>აღვის</a:t>
            </a:r>
            <a:r>
              <a:rPr lang="ka-GE" dirty="0">
                <a:effectLst/>
                <a:latin typeface="Sylfaen" panose="010A0502050306030303" pitchFamily="18" charset="0"/>
                <a:ea typeface="Calibri" panose="020F0502020204030204" pitchFamily="34" charset="0"/>
                <a:cs typeface="Sylfaen" panose="010A0502050306030303" pitchFamily="18" charset="0"/>
              </a:rPr>
              <a:t> ტერიტორიაზე. მხოლოდ ერთ მონაკვეთში ხაზი უახლოვდება საცხოვრებელს 70 მეტრზე. შემდეგ, №№15-26 ანძის განთავსება ხდება </a:t>
            </a:r>
            <a:r>
              <a:rPr lang="ka-GE" dirty="0" err="1">
                <a:effectLst/>
                <a:latin typeface="Sylfaen" panose="010A0502050306030303" pitchFamily="18" charset="0"/>
                <a:ea typeface="Calibri" panose="020F0502020204030204" pitchFamily="34" charset="0"/>
                <a:cs typeface="Sylfaen" panose="010A0502050306030303" pitchFamily="18" charset="0"/>
              </a:rPr>
              <a:t>სოფ</a:t>
            </a:r>
            <a:r>
              <a:rPr lang="ka-GE" dirty="0">
                <a:effectLst/>
                <a:latin typeface="Sylfaen" panose="010A0502050306030303" pitchFamily="18" charset="0"/>
                <a:ea typeface="Calibri" panose="020F0502020204030204" pitchFamily="34" charset="0"/>
                <a:cs typeface="Sylfaen" panose="010A0502050306030303" pitchFamily="18" charset="0"/>
              </a:rPr>
              <a:t>. ზედა </a:t>
            </a:r>
            <a:r>
              <a:rPr lang="ka-GE" dirty="0" err="1">
                <a:effectLst/>
                <a:latin typeface="Sylfaen" panose="010A0502050306030303" pitchFamily="18" charset="0"/>
                <a:ea typeface="Calibri" panose="020F0502020204030204" pitchFamily="34" charset="0"/>
                <a:cs typeface="Sylfaen" panose="010A0502050306030303" pitchFamily="18" charset="0"/>
              </a:rPr>
              <a:t>აღვის</a:t>
            </a:r>
            <a:r>
              <a:rPr lang="ka-GE" dirty="0">
                <a:effectLst/>
                <a:latin typeface="Sylfaen" panose="010A0502050306030303" pitchFamily="18" charset="0"/>
                <a:ea typeface="Calibri" panose="020F0502020204030204" pitchFamily="34" charset="0"/>
                <a:cs typeface="Sylfaen" panose="010A0502050306030303" pitchFamily="18" charset="0"/>
              </a:rPr>
              <a:t> ტერიტორიებზე. ამ შემთხვევაში არცერთ საცხოვრებელს არ გაუვლის სიახლოვეს. მხოლოდ 2 ნასახლარს უახლოვდება განაპირა სადენიდან მინიმუმ 50 (№17) და 60 (№23) მეტრით. აღნიშნული ნასახლარები, ადგილობრივების თქმით, მინიმუმ 2 ათეულ წელზე მეტია მაცხოვრებლების გარეშეა. №26 ანძა განთავსდება </a:t>
            </a:r>
            <a:r>
              <a:rPr lang="ka-GE" dirty="0" err="1">
                <a:effectLst/>
                <a:latin typeface="Sylfaen" panose="010A0502050306030303" pitchFamily="18" charset="0"/>
                <a:ea typeface="Calibri" panose="020F0502020204030204" pitchFamily="34" charset="0"/>
                <a:cs typeface="Sylfaen" panose="010A0502050306030303" pitchFamily="18" charset="0"/>
              </a:rPr>
              <a:t>მდ</a:t>
            </a:r>
            <a:r>
              <a:rPr lang="ka-GE" dirty="0">
                <a:effectLst/>
                <a:latin typeface="Sylfaen" panose="010A0502050306030303" pitchFamily="18" charset="0"/>
                <a:ea typeface="Calibri" panose="020F0502020204030204" pitchFamily="34" charset="0"/>
                <a:cs typeface="Sylfaen" panose="010A0502050306030303" pitchFamily="18" charset="0"/>
              </a:rPr>
              <a:t>. ცხენისწყლისა და </a:t>
            </a:r>
            <a:r>
              <a:rPr lang="ka-GE" dirty="0" err="1">
                <a:effectLst/>
                <a:latin typeface="Sylfaen" panose="010A0502050306030303" pitchFamily="18" charset="0"/>
                <a:ea typeface="Calibri" panose="020F0502020204030204" pitchFamily="34" charset="0"/>
                <a:cs typeface="Sylfaen" panose="010A0502050306030303" pitchFamily="18" charset="0"/>
              </a:rPr>
              <a:t>მდ</a:t>
            </a:r>
            <a:r>
              <a:rPr lang="ka-GE" dirty="0">
                <a:effectLst/>
                <a:latin typeface="Sylfaen" panose="010A0502050306030303" pitchFamily="18" charset="0"/>
                <a:ea typeface="Calibri" panose="020F0502020204030204" pitchFamily="34" charset="0"/>
                <a:cs typeface="Sylfaen" panose="010A0502050306030303" pitchFamily="18" charset="0"/>
              </a:rPr>
              <a:t>. რიონის წყალგამყოფზე, </a:t>
            </a:r>
            <a:r>
              <a:rPr lang="ka-GE" dirty="0" err="1">
                <a:effectLst/>
                <a:latin typeface="Sylfaen" panose="010A0502050306030303" pitchFamily="18" charset="0"/>
                <a:ea typeface="Calibri" panose="020F0502020204030204" pitchFamily="34" charset="0"/>
                <a:cs typeface="Sylfaen" panose="010A0502050306030303" pitchFamily="18" charset="0"/>
              </a:rPr>
              <a:t>სოფ</a:t>
            </a:r>
            <a:r>
              <a:rPr lang="ka-GE" dirty="0">
                <a:effectLst/>
                <a:latin typeface="Sylfaen" panose="010A0502050306030303" pitchFamily="18" charset="0"/>
                <a:ea typeface="Calibri" panose="020F0502020204030204" pitchFamily="34" charset="0"/>
                <a:cs typeface="Sylfaen" panose="010A0502050306030303" pitchFamily="18" charset="0"/>
              </a:rPr>
              <a:t>. </a:t>
            </a:r>
            <a:r>
              <a:rPr lang="ka-GE" dirty="0" err="1">
                <a:effectLst/>
                <a:latin typeface="Sylfaen" panose="010A0502050306030303" pitchFamily="18" charset="0"/>
                <a:ea typeface="Calibri" panose="020F0502020204030204" pitchFamily="34" charset="0"/>
                <a:cs typeface="Sylfaen" panose="010A0502050306030303" pitchFamily="18" charset="0"/>
              </a:rPr>
              <a:t>აღვის</a:t>
            </a:r>
            <a:r>
              <a:rPr lang="ka-GE" dirty="0">
                <a:effectLst/>
                <a:latin typeface="Sylfaen" panose="010A0502050306030303" pitchFamily="18" charset="0"/>
                <a:ea typeface="Calibri" panose="020F0502020204030204" pitchFamily="34" charset="0"/>
                <a:cs typeface="Sylfaen" panose="010A0502050306030303" pitchFamily="18" charset="0"/>
              </a:rPr>
              <a:t>, </a:t>
            </a:r>
            <a:r>
              <a:rPr lang="ka-GE" dirty="0" err="1">
                <a:effectLst/>
                <a:latin typeface="Sylfaen" panose="010A0502050306030303" pitchFamily="18" charset="0"/>
                <a:ea typeface="Calibri" panose="020F0502020204030204" pitchFamily="34" charset="0"/>
                <a:cs typeface="Sylfaen" panose="010A0502050306030303" pitchFamily="18" charset="0"/>
              </a:rPr>
              <a:t>სოფ</a:t>
            </a:r>
            <a:r>
              <a:rPr lang="ka-GE" dirty="0">
                <a:effectLst/>
                <a:latin typeface="Sylfaen" panose="010A0502050306030303" pitchFamily="18" charset="0"/>
                <a:ea typeface="Calibri" panose="020F0502020204030204" pitchFamily="34" charset="0"/>
                <a:cs typeface="Sylfaen" panose="010A0502050306030303" pitchFamily="18" charset="0"/>
              </a:rPr>
              <a:t>. </a:t>
            </a:r>
            <a:r>
              <a:rPr lang="ka-GE" dirty="0" err="1">
                <a:effectLst/>
                <a:latin typeface="Sylfaen" panose="010A0502050306030303" pitchFamily="18" charset="0"/>
                <a:ea typeface="Calibri" panose="020F0502020204030204" pitchFamily="34" charset="0"/>
                <a:cs typeface="Sylfaen" panose="010A0502050306030303" pitchFamily="18" charset="0"/>
              </a:rPr>
              <a:t>ნაკურალეშისა</a:t>
            </a:r>
            <a:r>
              <a:rPr lang="ka-GE" dirty="0">
                <a:effectLst/>
                <a:latin typeface="Sylfaen" panose="010A0502050306030303" pitchFamily="18" charset="0"/>
                <a:ea typeface="Calibri" panose="020F0502020204030204" pitchFamily="34" charset="0"/>
                <a:cs typeface="Sylfaen" panose="010A0502050306030303" pitchFamily="18" charset="0"/>
              </a:rPr>
              <a:t> და </a:t>
            </a:r>
            <a:r>
              <a:rPr lang="ka-GE" dirty="0" err="1">
                <a:effectLst/>
                <a:latin typeface="Sylfaen" panose="010A0502050306030303" pitchFamily="18" charset="0"/>
                <a:ea typeface="Calibri" panose="020F0502020204030204" pitchFamily="34" charset="0"/>
                <a:cs typeface="Sylfaen" panose="010A0502050306030303" pitchFamily="18" charset="0"/>
              </a:rPr>
              <a:t>სოფ</a:t>
            </a:r>
            <a:r>
              <a:rPr lang="ka-GE" dirty="0">
                <a:effectLst/>
                <a:latin typeface="Sylfaen" panose="010A0502050306030303" pitchFamily="18" charset="0"/>
                <a:ea typeface="Calibri" panose="020F0502020204030204" pitchFamily="34" charset="0"/>
                <a:cs typeface="Sylfaen" panose="010A0502050306030303" pitchFamily="18" charset="0"/>
              </a:rPr>
              <a:t>. </a:t>
            </a:r>
            <a:r>
              <a:rPr lang="ka-GE" dirty="0" err="1">
                <a:effectLst/>
                <a:latin typeface="Sylfaen" panose="010A0502050306030303" pitchFamily="18" charset="0"/>
                <a:ea typeface="Calibri" panose="020F0502020204030204" pitchFamily="34" charset="0"/>
                <a:cs typeface="Sylfaen" panose="010A0502050306030303" pitchFamily="18" charset="0"/>
              </a:rPr>
              <a:t>ჩხუკუშერის</a:t>
            </a:r>
            <a:r>
              <a:rPr lang="ka-GE" dirty="0">
                <a:effectLst/>
                <a:latin typeface="Sylfaen" panose="010A0502050306030303" pitchFamily="18" charset="0"/>
                <a:ea typeface="Calibri" panose="020F0502020204030204" pitchFamily="34" charset="0"/>
                <a:cs typeface="Sylfaen" panose="010A0502050306030303" pitchFamily="18" charset="0"/>
              </a:rPr>
              <a:t> </a:t>
            </a:r>
            <a:r>
              <a:rPr lang="ka-GE" dirty="0" err="1">
                <a:effectLst/>
                <a:latin typeface="Sylfaen" panose="010A0502050306030303" pitchFamily="18" charset="0"/>
                <a:ea typeface="Calibri" panose="020F0502020204030204" pitchFamily="34" charset="0"/>
                <a:cs typeface="Sylfaen" panose="010A0502050306030303" pitchFamily="18" charset="0"/>
              </a:rPr>
              <a:t>გზაგამყოფზე</a:t>
            </a:r>
            <a:r>
              <a:rPr lang="ka-GE" dirty="0">
                <a:effectLst/>
                <a:latin typeface="Sylfaen" panose="010A0502050306030303" pitchFamily="18" charset="0"/>
                <a:ea typeface="Calibri" panose="020F0502020204030204" pitchFamily="34" charset="0"/>
                <a:cs typeface="Sylfaen" panose="010A0502050306030303" pitchFamily="18" charset="0"/>
              </a:rPr>
              <a:t>. ამის შემდეგ ტრასა მიუყვება სოფლის გზას და №30-38 ანძებით სამხრეთიდან გარს უვლის </a:t>
            </a:r>
            <a:r>
              <a:rPr lang="ka-GE" dirty="0" err="1">
                <a:effectLst/>
                <a:latin typeface="Sylfaen" panose="010A0502050306030303" pitchFamily="18" charset="0"/>
                <a:ea typeface="Calibri" panose="020F0502020204030204" pitchFamily="34" charset="0"/>
                <a:cs typeface="Sylfaen" panose="010A0502050306030303" pitchFamily="18" charset="0"/>
              </a:rPr>
              <a:t>სოფ</a:t>
            </a:r>
            <a:r>
              <a:rPr lang="ka-GE" dirty="0">
                <a:effectLst/>
                <a:latin typeface="Sylfaen" panose="010A0502050306030303" pitchFamily="18" charset="0"/>
                <a:ea typeface="Calibri" panose="020F0502020204030204" pitchFamily="34" charset="0"/>
                <a:cs typeface="Sylfaen" panose="010A0502050306030303" pitchFamily="18" charset="0"/>
              </a:rPr>
              <a:t> </a:t>
            </a:r>
            <a:r>
              <a:rPr lang="ka-GE" dirty="0" err="1">
                <a:effectLst/>
                <a:latin typeface="Sylfaen" panose="010A0502050306030303" pitchFamily="18" charset="0"/>
                <a:ea typeface="Calibri" panose="020F0502020204030204" pitchFamily="34" charset="0"/>
                <a:cs typeface="Sylfaen" panose="010A0502050306030303" pitchFamily="18" charset="0"/>
              </a:rPr>
              <a:t>ჩხუკუშერს</a:t>
            </a:r>
            <a:r>
              <a:rPr lang="ka-GE" dirty="0">
                <a:effectLst/>
                <a:latin typeface="Sylfaen" panose="010A0502050306030303" pitchFamily="18" charset="0"/>
                <a:ea typeface="Calibri" panose="020F0502020204030204" pitchFamily="34" charset="0"/>
                <a:cs typeface="Sylfaen" panose="010A0502050306030303" pitchFamily="18" charset="0"/>
              </a:rPr>
              <a:t> (უახლოესი მანძილით 220 მ) და ამავე სოფლის სასაფლაოს (უახლოესი მანძილი 190 მ). №37-№38 ანძების მონაკვეთში ხაზი გაივლის მობილური კავშირგაბმულობის ანძებთან (პირდაპირი მანძილი 65 მ). შემდეგ უახლოვდება ტრასა </a:t>
            </a:r>
            <a:r>
              <a:rPr lang="ka-GE" dirty="0" err="1">
                <a:effectLst/>
                <a:latin typeface="Sylfaen" panose="010A0502050306030303" pitchFamily="18" charset="0"/>
                <a:ea typeface="Calibri" panose="020F0502020204030204" pitchFamily="34" charset="0"/>
                <a:cs typeface="Sylfaen" panose="010A0502050306030303" pitchFamily="18" charset="0"/>
              </a:rPr>
              <a:t>უცხერისღელის</a:t>
            </a:r>
            <a:r>
              <a:rPr lang="ka-GE" dirty="0">
                <a:effectLst/>
                <a:latin typeface="Sylfaen" panose="010A0502050306030303" pitchFamily="18" charset="0"/>
                <a:ea typeface="Calibri" panose="020F0502020204030204" pitchFamily="34" charset="0"/>
                <a:cs typeface="Sylfaen" panose="010A0502050306030303" pitchFamily="18" charset="0"/>
              </a:rPr>
              <a:t> მარჯვენა შემაღლებულ ადგილს და გადადის მარცხენა ნაპირზე და 2 ანძის შემდგომ უახლოვდება დაგეგმილ ქ/ს „ლაჯანური 500-ის“ ტერიტორიას. ტრასის სიგრძე 12.0 კმ-ს შეადგენს.</a:t>
            </a:r>
            <a:endParaRPr lang="ka-GE" dirty="0">
              <a:effectLst/>
              <a:latin typeface="Calibri" panose="020F0502020204030204" pitchFamily="34" charset="0"/>
              <a:ea typeface="Calibri" panose="020F0502020204030204" pitchFamily="34" charset="0"/>
              <a:cs typeface="Times New Roman" panose="02020603050405020304" pitchFamily="18" charset="0"/>
            </a:endParaRPr>
          </a:p>
          <a:p>
            <a:pPr marL="0" marR="138430" algn="just">
              <a:lnSpc>
                <a:spcPct val="107000"/>
              </a:lnSpc>
              <a:spcBef>
                <a:spcPts val="0"/>
              </a:spcBef>
              <a:spcAft>
                <a:spcPts val="0"/>
              </a:spcAft>
            </a:pPr>
            <a:r>
              <a:rPr lang="ka-GE" sz="1800" dirty="0">
                <a:effectLst/>
                <a:latin typeface="Sylfaen" panose="010A0502050306030303" pitchFamily="18" charset="0"/>
                <a:ea typeface="Calibri" panose="020F0502020204030204" pitchFamily="34" charset="0"/>
                <a:cs typeface="Sylfaen" panose="010A0502050306030303" pitchFamily="18" charset="0"/>
              </a:rPr>
              <a:t> </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ka-GE" sz="2000" dirty="0"/>
          </a:p>
          <a:p>
            <a:pPr algn="just"/>
            <a:endParaRPr lang="en-US" sz="2000" dirty="0"/>
          </a:p>
        </p:txBody>
      </p:sp>
    </p:spTree>
    <p:extLst>
      <p:ext uri="{BB962C8B-B14F-4D97-AF65-F5344CB8AC3E}">
        <p14:creationId xmlns:p14="http://schemas.microsoft.com/office/powerpoint/2010/main" val="224148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2"/>
          </p:nvPr>
        </p:nvSpPr>
        <p:spPr>
          <a:xfrm>
            <a:off x="-1" y="416689"/>
            <a:ext cx="12192001" cy="5694263"/>
          </a:xfrm>
        </p:spPr>
        <p:txBody>
          <a:bodyPr>
            <a:noAutofit/>
          </a:bodyPr>
          <a:lstStyle/>
          <a:p>
            <a:pPr marL="0" marR="138430" algn="just">
              <a:lnSpc>
                <a:spcPct val="107000"/>
              </a:lnSpc>
              <a:spcBef>
                <a:spcPts val="0"/>
              </a:spcBef>
              <a:spcAft>
                <a:spcPts val="0"/>
              </a:spcAft>
            </a:pPr>
            <a:r>
              <a:rPr lang="ka-GE" b="1" dirty="0">
                <a:effectLst/>
                <a:latin typeface="Sylfaen" panose="010A0502050306030303" pitchFamily="18" charset="0"/>
                <a:ea typeface="Sylfaen" panose="010A0502050306030303" pitchFamily="18" charset="0"/>
                <a:cs typeface="Times New Roman" panose="02020603050405020304" pitchFamily="18" charset="0"/>
              </a:rPr>
              <a:t>II ალტერნატიული ვარიანტი -</a:t>
            </a:r>
            <a:r>
              <a:rPr lang="ka-GE" dirty="0">
                <a:effectLst/>
                <a:latin typeface="Sylfaen" panose="010A0502050306030303" pitchFamily="18" charset="0"/>
                <a:ea typeface="Sylfaen" panose="010A0502050306030303" pitchFamily="18" charset="0"/>
                <a:cs typeface="Times New Roman" panose="02020603050405020304" pitchFamily="18" charset="0"/>
              </a:rPr>
              <a:t> პროექტირების საწყის ეტაპზე მიიჩნეოდა ძირითად ვარიანტად, თუმცა, როგორც ზემოთ აღვნიშნეთ, ძველი ნამოსახლარი კედლის დაფიქსირებისთანავე, კომპანია GHP გადაერთო I ვარიანტის განხილვაზე. შესაბამისად ეს ვარიანტი უარყოფილ იქნა. ეს ტრასა </a:t>
            </a:r>
            <a:r>
              <a:rPr lang="ka-GE" dirty="0">
                <a:effectLst/>
                <a:latin typeface="Sylfaen" panose="010A0502050306030303" pitchFamily="18" charset="0"/>
                <a:ea typeface="Calibri" panose="020F0502020204030204" pitchFamily="34" charset="0"/>
                <a:cs typeface="Sylfaen" panose="010A0502050306030303" pitchFamily="18" charset="0"/>
              </a:rPr>
              <a:t>№34 ანძამდე იდენტურია პირველი ვარიანტის. №34 ანძიდან, ნაცვლად მარცხენა მიმართულებისა, ტრასა გრძელდებოდა პირდაპირ №37 ანძამდე. №37 ანძიდან (რომელიც განთავსებულია </a:t>
            </a:r>
            <a:r>
              <a:rPr lang="ka-GE" dirty="0" err="1">
                <a:effectLst/>
                <a:latin typeface="Sylfaen" panose="010A0502050306030303" pitchFamily="18" charset="0"/>
                <a:ea typeface="Calibri" panose="020F0502020204030204" pitchFamily="34" charset="0"/>
                <a:cs typeface="Sylfaen" panose="010A0502050306030303" pitchFamily="18" charset="0"/>
              </a:rPr>
              <a:t>სუბმერიდიანალური</a:t>
            </a:r>
            <a:r>
              <a:rPr lang="ka-GE" dirty="0">
                <a:effectLst/>
                <a:latin typeface="Sylfaen" panose="010A0502050306030303" pitchFamily="18" charset="0"/>
                <a:ea typeface="Calibri" panose="020F0502020204030204" pitchFamily="34" charset="0"/>
                <a:cs typeface="Sylfaen" panose="010A0502050306030303" pitchFamily="18" charset="0"/>
              </a:rPr>
              <a:t> დახრილობის, </a:t>
            </a:r>
            <a:r>
              <a:rPr lang="ka-GE" dirty="0" err="1">
                <a:effectLst/>
                <a:latin typeface="Sylfaen" panose="010A0502050306030303" pitchFamily="18" charset="0"/>
                <a:ea typeface="Calibri" panose="020F0502020204030204" pitchFamily="34" charset="0"/>
                <a:cs typeface="Sylfaen" panose="010A0502050306030303" pitchFamily="18" charset="0"/>
              </a:rPr>
              <a:t>არასწორხაზოვანი</a:t>
            </a:r>
            <a:r>
              <a:rPr lang="ka-GE" dirty="0">
                <a:effectLst/>
                <a:latin typeface="Sylfaen" panose="010A0502050306030303" pitchFamily="18" charset="0"/>
                <a:ea typeface="Calibri" panose="020F0502020204030204" pitchFamily="34" charset="0"/>
                <a:cs typeface="Sylfaen" panose="010A0502050306030303" pitchFamily="18" charset="0"/>
              </a:rPr>
              <a:t> განივი პროფილის მქონე განშტოების წყალგამყოფზე) ხაზი გადადის </a:t>
            </a:r>
            <a:r>
              <a:rPr lang="ka-GE" dirty="0" err="1">
                <a:effectLst/>
                <a:latin typeface="Sylfaen" panose="010A0502050306030303" pitchFamily="18" charset="0"/>
                <a:ea typeface="Calibri" panose="020F0502020204030204" pitchFamily="34" charset="0"/>
                <a:cs typeface="Sylfaen" panose="010A0502050306030303" pitchFamily="18" charset="0"/>
              </a:rPr>
              <a:t>მდ</a:t>
            </a:r>
            <a:r>
              <a:rPr lang="ka-GE" dirty="0">
                <a:effectLst/>
                <a:latin typeface="Sylfaen" panose="010A0502050306030303" pitchFamily="18" charset="0"/>
                <a:ea typeface="Calibri" panose="020F0502020204030204" pitchFamily="34" charset="0"/>
                <a:cs typeface="Sylfaen" panose="010A0502050306030303" pitchFamily="18" charset="0"/>
              </a:rPr>
              <a:t>. რიონის ხეობის მარჯვენა შემაღლებულ ფერდობზე და მიემართება ჩრდილო-აღმოსავლეთისკენ – </a:t>
            </a:r>
            <a:r>
              <a:rPr lang="ka-GE" dirty="0" err="1">
                <a:effectLst/>
                <a:latin typeface="Sylfaen" panose="010A0502050306030303" pitchFamily="18" charset="0"/>
                <a:ea typeface="Calibri" panose="020F0502020204030204" pitchFamily="34" charset="0"/>
                <a:cs typeface="Sylfaen" panose="010A0502050306030303" pitchFamily="18" charset="0"/>
              </a:rPr>
              <a:t>მდ</a:t>
            </a:r>
            <a:r>
              <a:rPr lang="ka-GE" dirty="0">
                <a:effectLst/>
                <a:latin typeface="Sylfaen" panose="010A0502050306030303" pitchFamily="18" charset="0"/>
                <a:ea typeface="Calibri" panose="020F0502020204030204" pitchFamily="34" charset="0"/>
                <a:cs typeface="Sylfaen" panose="010A0502050306030303" pitchFamily="18" charset="0"/>
              </a:rPr>
              <a:t>. რიონის დინების საწინააღმდეგოდ. გადაკვეთს </a:t>
            </a:r>
            <a:r>
              <a:rPr lang="ka-GE" dirty="0" err="1">
                <a:effectLst/>
                <a:latin typeface="Sylfaen" panose="010A0502050306030303" pitchFamily="18" charset="0"/>
                <a:ea typeface="Calibri" panose="020F0502020204030204" pitchFamily="34" charset="0"/>
                <a:cs typeface="Sylfaen" panose="010A0502050306030303" pitchFamily="18" charset="0"/>
              </a:rPr>
              <a:t>უცხერისღელეს</a:t>
            </a:r>
            <a:r>
              <a:rPr lang="ka-GE" dirty="0">
                <a:effectLst/>
                <a:latin typeface="Sylfaen" panose="010A0502050306030303" pitchFamily="18" charset="0"/>
                <a:ea typeface="Calibri" panose="020F0502020204030204" pitchFamily="34" charset="0"/>
                <a:cs typeface="Sylfaen" panose="010A0502050306030303" pitchFamily="18" charset="0"/>
              </a:rPr>
              <a:t> და ორი ანძის შემდგომ უახლოვდება დაგეგმილ ქ/ს „ლაჯანური 500-ის“ ტერიტორიას. გარდა ზემოაღნიშნული ნასახლარისა, ამ მონაკვეთზე ბიომრავალფეროვნება ფაქტიურად იდენტურია, შესაბამისად, უშუალოდ გარემოზე ზემოქმედების კუთხით იდენტურია ორივე ტრასა. აქვე </a:t>
            </a:r>
            <a:r>
              <a:rPr lang="ka-GE" dirty="0" err="1">
                <a:effectLst/>
                <a:latin typeface="Sylfaen" panose="010A0502050306030303" pitchFamily="18" charset="0"/>
                <a:ea typeface="Calibri" panose="020F0502020204030204" pitchFamily="34" charset="0"/>
                <a:cs typeface="Sylfaen" panose="010A0502050306030303" pitchFamily="18" charset="0"/>
              </a:rPr>
              <a:t>ასაღნიშნავია</a:t>
            </a:r>
            <a:r>
              <a:rPr lang="ka-GE" dirty="0">
                <a:effectLst/>
                <a:latin typeface="Sylfaen" panose="010A0502050306030303" pitchFamily="18" charset="0"/>
                <a:ea typeface="Calibri" panose="020F0502020204030204" pitchFamily="34" charset="0"/>
                <a:cs typeface="Sylfaen" panose="010A0502050306030303" pitchFamily="18" charset="0"/>
              </a:rPr>
              <a:t>, რომ სიგრძითაც იგივე </a:t>
            </a:r>
            <a:r>
              <a:rPr lang="ka-GE" dirty="0" err="1">
                <a:effectLst/>
                <a:latin typeface="Sylfaen" panose="010A0502050306030303" pitchFamily="18" charset="0"/>
                <a:ea typeface="Calibri" panose="020F0502020204030204" pitchFamily="34" charset="0"/>
                <a:cs typeface="Sylfaen" panose="010A0502050306030303" pitchFamily="18" charset="0"/>
              </a:rPr>
              <a:t>კილომეტრაჟია</a:t>
            </a:r>
            <a:r>
              <a:rPr lang="ka-GE" dirty="0">
                <a:effectLst/>
                <a:latin typeface="Sylfaen" panose="010A0502050306030303" pitchFamily="18" charset="0"/>
                <a:ea typeface="Calibri" panose="020F0502020204030204" pitchFamily="34" charset="0"/>
                <a:cs typeface="Sylfaen" panose="010A0502050306030303" pitchFamily="18" charset="0"/>
              </a:rPr>
              <a:t>.</a:t>
            </a:r>
            <a:endParaRPr lang="ka-GE" dirty="0">
              <a:effectLst/>
              <a:latin typeface="Calibri" panose="020F0502020204030204" pitchFamily="34" charset="0"/>
              <a:ea typeface="Calibri" panose="020F0502020204030204" pitchFamily="34" charset="0"/>
              <a:cs typeface="Times New Roman" panose="02020603050405020304" pitchFamily="18" charset="0"/>
            </a:endParaRPr>
          </a:p>
          <a:p>
            <a:pPr marL="0" marR="138430" algn="just">
              <a:lnSpc>
                <a:spcPct val="107000"/>
              </a:lnSpc>
              <a:spcBef>
                <a:spcPts val="0"/>
              </a:spcBef>
              <a:spcAft>
                <a:spcPts val="0"/>
              </a:spcAft>
            </a:pPr>
            <a:r>
              <a:rPr lang="ka-GE" dirty="0">
                <a:effectLst/>
                <a:latin typeface="Sylfaen" panose="010A0502050306030303" pitchFamily="18" charset="0"/>
                <a:ea typeface="Sylfaen" panose="010A0502050306030303" pitchFamily="18" charset="0"/>
                <a:cs typeface="Times New Roman" panose="02020603050405020304" pitchFamily="18" charset="0"/>
              </a:rPr>
              <a:t> </a:t>
            </a:r>
            <a:endParaRPr lang="ka-GE" dirty="0">
              <a:effectLst/>
              <a:latin typeface="Calibri" panose="020F0502020204030204" pitchFamily="34" charset="0"/>
              <a:ea typeface="Calibri" panose="020F0502020204030204" pitchFamily="34" charset="0"/>
              <a:cs typeface="Times New Roman" panose="02020603050405020304" pitchFamily="18" charset="0"/>
            </a:endParaRPr>
          </a:p>
          <a:p>
            <a:pPr marL="0" marR="138430" algn="just">
              <a:lnSpc>
                <a:spcPct val="107000"/>
              </a:lnSpc>
              <a:spcBef>
                <a:spcPts val="0"/>
              </a:spcBef>
              <a:spcAft>
                <a:spcPts val="0"/>
              </a:spcAft>
            </a:pPr>
            <a:r>
              <a:rPr lang="ka-GE" b="1" dirty="0">
                <a:effectLst/>
                <a:latin typeface="Sylfaen" panose="010A0502050306030303" pitchFamily="18" charset="0"/>
                <a:ea typeface="Sylfaen" panose="010A0502050306030303" pitchFamily="18" charset="0"/>
                <a:cs typeface="Times New Roman" panose="02020603050405020304" pitchFamily="18" charset="0"/>
              </a:rPr>
              <a:t>III ალტერნატიული ვარიანტი - </a:t>
            </a:r>
            <a:r>
              <a:rPr lang="ka-GE" dirty="0">
                <a:effectLst/>
                <a:latin typeface="Sylfaen" panose="010A0502050306030303" pitchFamily="18" charset="0"/>
                <a:ea typeface="Sylfaen" panose="010A0502050306030303" pitchFamily="18" charset="0"/>
                <a:cs typeface="Times New Roman" panose="02020603050405020304" pitchFamily="18" charset="0"/>
              </a:rPr>
              <a:t>ეს ვარიანტი განსხვავებულია პირველი ორი ვარიანტისაგან. პირველივე ანძიდან </a:t>
            </a:r>
            <a:r>
              <a:rPr lang="ka-GE" dirty="0" err="1">
                <a:effectLst/>
                <a:latin typeface="Sylfaen" panose="010A0502050306030303" pitchFamily="18" charset="0"/>
                <a:ea typeface="Sylfaen" panose="010A0502050306030303" pitchFamily="18" charset="0"/>
                <a:cs typeface="Times New Roman" panose="02020603050405020304" pitchFamily="18" charset="0"/>
              </a:rPr>
              <a:t>ეგხ</a:t>
            </a:r>
            <a:r>
              <a:rPr lang="ka-GE" dirty="0">
                <a:effectLst/>
                <a:latin typeface="Sylfaen" panose="010A0502050306030303" pitchFamily="18" charset="0"/>
                <a:ea typeface="Sylfaen" panose="010A0502050306030303" pitchFamily="18" charset="0"/>
                <a:cs typeface="Times New Roman" panose="02020603050405020304" pitchFamily="18" charset="0"/>
              </a:rPr>
              <a:t> გადაკვეთს </a:t>
            </a:r>
            <a:r>
              <a:rPr lang="ka-GE" dirty="0" err="1">
                <a:effectLst/>
                <a:latin typeface="Sylfaen" panose="010A0502050306030303" pitchFamily="18" charset="0"/>
                <a:ea typeface="Sylfaen" panose="010A0502050306030303" pitchFamily="18" charset="0"/>
                <a:cs typeface="Times New Roman" panose="02020603050405020304" pitchFamily="18" charset="0"/>
              </a:rPr>
              <a:t>მდ</a:t>
            </a:r>
            <a:r>
              <a:rPr lang="ka-GE" dirty="0">
                <a:effectLst/>
                <a:latin typeface="Sylfaen" panose="010A0502050306030303" pitchFamily="18" charset="0"/>
                <a:ea typeface="Sylfaen" panose="010A0502050306030303" pitchFamily="18" charset="0"/>
                <a:cs typeface="Times New Roman" panose="02020603050405020304" pitchFamily="18" charset="0"/>
              </a:rPr>
              <a:t>. </a:t>
            </a:r>
            <a:r>
              <a:rPr lang="ka-GE" dirty="0" err="1">
                <a:effectLst/>
                <a:latin typeface="Sylfaen" panose="010A0502050306030303" pitchFamily="18" charset="0"/>
                <a:ea typeface="Sylfaen" panose="010A0502050306030303" pitchFamily="18" charset="0"/>
                <a:cs typeface="Times New Roman" panose="02020603050405020304" pitchFamily="18" charset="0"/>
              </a:rPr>
              <a:t>ჯონოულას</a:t>
            </a:r>
            <a:r>
              <a:rPr lang="ka-GE" dirty="0">
                <a:effectLst/>
                <a:latin typeface="Sylfaen" panose="010A0502050306030303" pitchFamily="18" charset="0"/>
                <a:ea typeface="Sylfaen" panose="010A0502050306030303" pitchFamily="18" charset="0"/>
                <a:cs typeface="Times New Roman" panose="02020603050405020304" pitchFamily="18" charset="0"/>
              </a:rPr>
              <a:t> და ადის ხეობის მარცხება ფერდობზე. შემდეგ გადაკვეთს </a:t>
            </a:r>
            <a:r>
              <a:rPr lang="ka-GE" dirty="0" err="1">
                <a:effectLst/>
                <a:latin typeface="Sylfaen" panose="010A0502050306030303" pitchFamily="18" charset="0"/>
                <a:ea typeface="Sylfaen" panose="010A0502050306030303" pitchFamily="18" charset="0"/>
                <a:cs typeface="Times New Roman" panose="02020603050405020304" pitchFamily="18" charset="0"/>
              </a:rPr>
              <a:t>მდ</a:t>
            </a:r>
            <a:r>
              <a:rPr lang="ka-GE" dirty="0">
                <a:effectLst/>
                <a:latin typeface="Sylfaen" panose="010A0502050306030303" pitchFamily="18" charset="0"/>
                <a:ea typeface="Sylfaen" panose="010A0502050306030303" pitchFamily="18" charset="0"/>
                <a:cs typeface="Times New Roman" panose="02020603050405020304" pitchFamily="18" charset="0"/>
              </a:rPr>
              <a:t>. ცხენისწყალს, ხეობის გაშლილ მონაკვეთში. </a:t>
            </a:r>
            <a:r>
              <a:rPr lang="ka-GE" dirty="0" err="1">
                <a:effectLst/>
                <a:latin typeface="Sylfaen" panose="010A0502050306030303" pitchFamily="18" charset="0"/>
                <a:ea typeface="Sylfaen" panose="010A0502050306030303" pitchFamily="18" charset="0"/>
                <a:cs typeface="Times New Roman" panose="02020603050405020304" pitchFamily="18" charset="0"/>
              </a:rPr>
              <a:t>ჭალაშივე</a:t>
            </a:r>
            <a:r>
              <a:rPr lang="ka-GE" dirty="0">
                <a:effectLst/>
                <a:latin typeface="Sylfaen" panose="010A0502050306030303" pitchFamily="18" charset="0"/>
                <a:ea typeface="Sylfaen" panose="010A0502050306030303" pitchFamily="18" charset="0"/>
                <a:cs typeface="Times New Roman" panose="02020603050405020304" pitchFamily="18" charset="0"/>
              </a:rPr>
              <a:t> იდგმება 1 ანძა. </a:t>
            </a:r>
            <a:r>
              <a:rPr lang="ka-GE" dirty="0" err="1">
                <a:effectLst/>
                <a:latin typeface="Sylfaen" panose="010A0502050306030303" pitchFamily="18" charset="0"/>
                <a:ea typeface="Sylfaen" panose="010A0502050306030303" pitchFamily="18" charset="0"/>
                <a:cs typeface="Times New Roman" panose="02020603050405020304" pitchFamily="18" charset="0"/>
              </a:rPr>
              <a:t>ეგხ</a:t>
            </a:r>
            <a:r>
              <a:rPr lang="ka-GE" dirty="0">
                <a:effectLst/>
                <a:latin typeface="Sylfaen" panose="010A0502050306030303" pitchFamily="18" charset="0"/>
                <a:ea typeface="Sylfaen" panose="010A0502050306030303" pitchFamily="18" charset="0"/>
                <a:cs typeface="Times New Roman" panose="02020603050405020304" pitchFamily="18" charset="0"/>
              </a:rPr>
              <a:t> შემდგომ ადის </a:t>
            </a:r>
            <a:r>
              <a:rPr lang="ka-GE" dirty="0" err="1">
                <a:effectLst/>
                <a:latin typeface="Sylfaen" panose="010A0502050306030303" pitchFamily="18" charset="0"/>
                <a:ea typeface="Sylfaen" panose="010A0502050306030303" pitchFamily="18" charset="0"/>
                <a:cs typeface="Times New Roman" panose="02020603050405020304" pitchFamily="18" charset="0"/>
              </a:rPr>
              <a:t>სოფ</a:t>
            </a:r>
            <a:r>
              <a:rPr lang="ka-GE" dirty="0">
                <a:effectLst/>
                <a:latin typeface="Sylfaen" panose="010A0502050306030303" pitchFamily="18" charset="0"/>
                <a:ea typeface="Sylfaen" panose="010A0502050306030303" pitchFamily="18" charset="0"/>
                <a:cs typeface="Times New Roman" panose="02020603050405020304" pitchFamily="18" charset="0"/>
              </a:rPr>
              <a:t>. </a:t>
            </a:r>
            <a:r>
              <a:rPr lang="ka-GE" dirty="0" err="1">
                <a:effectLst/>
                <a:latin typeface="Sylfaen" panose="010A0502050306030303" pitchFamily="18" charset="0"/>
                <a:ea typeface="Sylfaen" panose="010A0502050306030303" pitchFamily="18" charset="0"/>
                <a:cs typeface="Times New Roman" panose="02020603050405020304" pitchFamily="18" charset="0"/>
              </a:rPr>
              <a:t>აღვის</a:t>
            </a:r>
            <a:r>
              <a:rPr lang="ka-GE" dirty="0">
                <a:effectLst/>
                <a:latin typeface="Sylfaen" panose="010A0502050306030303" pitchFamily="18" charset="0"/>
                <a:ea typeface="Sylfaen" panose="010A0502050306030303" pitchFamily="18" charset="0"/>
                <a:cs typeface="Times New Roman" panose="02020603050405020304" pitchFamily="18" charset="0"/>
              </a:rPr>
              <a:t> მიმართულებით და №4-დან №8-მდე </a:t>
            </a:r>
            <a:r>
              <a:rPr lang="ka-GE" dirty="0">
                <a:solidFill>
                  <a:srgbClr val="FF0000"/>
                </a:solidFill>
                <a:effectLst/>
                <a:latin typeface="Sylfaen" panose="010A0502050306030303" pitchFamily="18" charset="0"/>
                <a:ea typeface="Sylfaen" panose="010A0502050306030303" pitchFamily="18" charset="0"/>
                <a:cs typeface="Times New Roman" panose="02020603050405020304" pitchFamily="18" charset="0"/>
              </a:rPr>
              <a:t> </a:t>
            </a:r>
            <a:r>
              <a:rPr lang="ka-GE" dirty="0">
                <a:solidFill>
                  <a:srgbClr val="00B0F0"/>
                </a:solidFill>
                <a:effectLst/>
                <a:latin typeface="Sylfaen" panose="010A0502050306030303" pitchFamily="18" charset="0"/>
                <a:ea typeface="Sylfaen" panose="010A0502050306030303" pitchFamily="18" charset="0"/>
                <a:cs typeface="Times New Roman" panose="02020603050405020304" pitchFamily="18" charset="0"/>
              </a:rPr>
              <a:t>  </a:t>
            </a:r>
            <a:r>
              <a:rPr lang="ka-GE" dirty="0">
                <a:effectLst/>
                <a:latin typeface="Sylfaen" panose="010A0502050306030303" pitchFamily="18" charset="0"/>
                <a:ea typeface="Sylfaen" panose="010A0502050306030303" pitchFamily="18" charset="0"/>
                <a:cs typeface="Times New Roman" panose="02020603050405020304" pitchFamily="18" charset="0"/>
              </a:rPr>
              <a:t> გაივლის შედარებით დაბალ </a:t>
            </a:r>
            <a:r>
              <a:rPr lang="ka-GE" dirty="0" err="1">
                <a:effectLst/>
                <a:latin typeface="Sylfaen" panose="010A0502050306030303" pitchFamily="18" charset="0"/>
                <a:ea typeface="Sylfaen" panose="010A0502050306030303" pitchFamily="18" charset="0"/>
                <a:cs typeface="Times New Roman" panose="02020603050405020304" pitchFamily="18" charset="0"/>
              </a:rPr>
              <a:t>ნიშნელებზე</a:t>
            </a:r>
            <a:r>
              <a:rPr lang="ka-GE" dirty="0">
                <a:effectLst/>
                <a:latin typeface="Sylfaen" panose="010A0502050306030303" pitchFamily="18" charset="0"/>
                <a:ea typeface="Sylfaen" panose="010A0502050306030303" pitchFamily="18" charset="0"/>
                <a:cs typeface="Times New Roman" panose="02020603050405020304" pitchFamily="18" charset="0"/>
              </a:rPr>
              <a:t>. შემდგომ ტრასა უხვევს მარცხენა მიმართულებით და გადაივლის </a:t>
            </a:r>
            <a:r>
              <a:rPr lang="ka-GE" dirty="0" err="1">
                <a:effectLst/>
                <a:latin typeface="Sylfaen" panose="010A0502050306030303" pitchFamily="18" charset="0"/>
                <a:ea typeface="Sylfaen" panose="010A0502050306030303" pitchFamily="18" charset="0"/>
                <a:cs typeface="Times New Roman" panose="02020603050405020304" pitchFamily="18" charset="0"/>
              </a:rPr>
              <a:t>სოფ</a:t>
            </a:r>
            <a:r>
              <a:rPr lang="ka-GE" dirty="0">
                <a:effectLst/>
                <a:latin typeface="Sylfaen" panose="010A0502050306030303" pitchFamily="18" charset="0"/>
                <a:ea typeface="Sylfaen" panose="010A0502050306030303" pitchFamily="18" charset="0"/>
                <a:cs typeface="Times New Roman" panose="02020603050405020304" pitchFamily="18" charset="0"/>
              </a:rPr>
              <a:t>. ქვედა </a:t>
            </a:r>
            <a:r>
              <a:rPr lang="ka-GE" dirty="0" err="1">
                <a:effectLst/>
                <a:latin typeface="Sylfaen" panose="010A0502050306030303" pitchFamily="18" charset="0"/>
                <a:ea typeface="Sylfaen" panose="010A0502050306030303" pitchFamily="18" charset="0"/>
                <a:cs typeface="Times New Roman" panose="02020603050405020304" pitchFamily="18" charset="0"/>
              </a:rPr>
              <a:t>აღვზე</a:t>
            </a:r>
            <a:r>
              <a:rPr lang="ka-GE" dirty="0">
                <a:effectLst/>
                <a:latin typeface="Sylfaen" panose="010A0502050306030303" pitchFamily="18" charset="0"/>
                <a:ea typeface="Sylfaen" panose="010A0502050306030303" pitchFamily="18" charset="0"/>
                <a:cs typeface="Times New Roman" panose="02020603050405020304" pitchFamily="18" charset="0"/>
              </a:rPr>
              <a:t>, შემდგომ, გაივლის ხშირი მცენარეულით დაფარულ გორაკს და მარცხენა მხრიდან </a:t>
            </a:r>
            <a:r>
              <a:rPr lang="ka-GE" dirty="0" err="1">
                <a:effectLst/>
                <a:latin typeface="Sylfaen" panose="010A0502050306030303" pitchFamily="18" charset="0"/>
                <a:ea typeface="Sylfaen" panose="010A0502050306030303" pitchFamily="18" charset="0"/>
                <a:cs typeface="Times New Roman" panose="02020603050405020304" pitchFamily="18" charset="0"/>
              </a:rPr>
              <a:t>გვერს</a:t>
            </a:r>
            <a:r>
              <a:rPr lang="ka-GE" dirty="0">
                <a:effectLst/>
                <a:latin typeface="Sylfaen" panose="010A0502050306030303" pitchFamily="18" charset="0"/>
                <a:ea typeface="Sylfaen" panose="010A0502050306030303" pitchFamily="18" charset="0"/>
                <a:cs typeface="Times New Roman" panose="02020603050405020304" pitchFamily="18" charset="0"/>
              </a:rPr>
              <a:t> უვლის </a:t>
            </a:r>
            <a:r>
              <a:rPr lang="ka-GE" dirty="0" err="1">
                <a:effectLst/>
                <a:latin typeface="Sylfaen" panose="010A0502050306030303" pitchFamily="18" charset="0"/>
                <a:ea typeface="Sylfaen" panose="010A0502050306030303" pitchFamily="18" charset="0"/>
                <a:cs typeface="Times New Roman" panose="02020603050405020304" pitchFamily="18" charset="0"/>
              </a:rPr>
              <a:t>სოფ</a:t>
            </a:r>
            <a:r>
              <a:rPr lang="ka-GE" dirty="0">
                <a:effectLst/>
                <a:latin typeface="Sylfaen" panose="010A0502050306030303" pitchFamily="18" charset="0"/>
                <a:ea typeface="Sylfaen" panose="010A0502050306030303" pitchFamily="18" charset="0"/>
                <a:cs typeface="Times New Roman" panose="02020603050405020304" pitchFamily="18" charset="0"/>
              </a:rPr>
              <a:t>. </a:t>
            </a:r>
            <a:r>
              <a:rPr lang="ka-GE" dirty="0" err="1">
                <a:effectLst/>
                <a:latin typeface="Sylfaen" panose="010A0502050306030303" pitchFamily="18" charset="0"/>
                <a:ea typeface="Sylfaen" panose="010A0502050306030303" pitchFamily="18" charset="0"/>
                <a:cs typeface="Times New Roman" panose="02020603050405020304" pitchFamily="18" charset="0"/>
              </a:rPr>
              <a:t>კენაშს</a:t>
            </a:r>
            <a:r>
              <a:rPr lang="ka-GE" dirty="0">
                <a:effectLst/>
                <a:latin typeface="Sylfaen" panose="010A0502050306030303" pitchFamily="18" charset="0"/>
                <a:ea typeface="Sylfaen" panose="010A0502050306030303" pitchFamily="18" charset="0"/>
                <a:cs typeface="Times New Roman" panose="02020603050405020304" pitchFamily="18" charset="0"/>
              </a:rPr>
              <a:t>. ტრასა შემდგომ გაივლის </a:t>
            </a:r>
            <a:r>
              <a:rPr lang="ka-GE" dirty="0" err="1">
                <a:effectLst/>
                <a:latin typeface="Sylfaen" panose="010A0502050306030303" pitchFamily="18" charset="0"/>
                <a:ea typeface="Sylfaen" panose="010A0502050306030303" pitchFamily="18" charset="0"/>
                <a:cs typeface="Times New Roman" panose="02020603050405020304" pitchFamily="18" charset="0"/>
              </a:rPr>
              <a:t>სოფ</a:t>
            </a:r>
            <a:r>
              <a:rPr lang="ka-GE" dirty="0">
                <a:effectLst/>
                <a:latin typeface="Sylfaen" panose="010A0502050306030303" pitchFamily="18" charset="0"/>
                <a:ea typeface="Sylfaen" panose="010A0502050306030303" pitchFamily="18" charset="0"/>
                <a:cs typeface="Times New Roman" panose="02020603050405020304" pitchFamily="18" charset="0"/>
              </a:rPr>
              <a:t>. </a:t>
            </a:r>
            <a:r>
              <a:rPr lang="ka-GE" dirty="0" err="1">
                <a:effectLst/>
                <a:latin typeface="Sylfaen" panose="010A0502050306030303" pitchFamily="18" charset="0"/>
                <a:ea typeface="Sylfaen" panose="010A0502050306030303" pitchFamily="18" charset="0"/>
                <a:cs typeface="Times New Roman" panose="02020603050405020304" pitchFamily="18" charset="0"/>
              </a:rPr>
              <a:t>სანორჩის</a:t>
            </a:r>
            <a:r>
              <a:rPr lang="ka-GE" dirty="0">
                <a:effectLst/>
                <a:latin typeface="Sylfaen" panose="010A0502050306030303" pitchFamily="18" charset="0"/>
                <a:ea typeface="Sylfaen" panose="010A0502050306030303" pitchFamily="18" charset="0"/>
                <a:cs typeface="Times New Roman" panose="02020603050405020304" pitchFamily="18" charset="0"/>
              </a:rPr>
              <a:t> ქვედა უბნებზე. ტრასა გრძელდება </a:t>
            </a:r>
            <a:r>
              <a:rPr lang="ka-GE" dirty="0" err="1">
                <a:effectLst/>
                <a:latin typeface="Sylfaen" panose="010A0502050306030303" pitchFamily="18" charset="0"/>
                <a:ea typeface="Sylfaen" panose="010A0502050306030303" pitchFamily="18" charset="0"/>
                <a:cs typeface="Times New Roman" panose="02020603050405020304" pitchFamily="18" charset="0"/>
              </a:rPr>
              <a:t>სოფ</a:t>
            </a:r>
            <a:r>
              <a:rPr lang="ka-GE" dirty="0">
                <a:effectLst/>
                <a:latin typeface="Sylfaen" panose="010A0502050306030303" pitchFamily="18" charset="0"/>
                <a:ea typeface="Sylfaen" panose="010A0502050306030303" pitchFamily="18" charset="0"/>
                <a:cs typeface="Times New Roman" panose="02020603050405020304" pitchFamily="18" charset="0"/>
              </a:rPr>
              <a:t>. </a:t>
            </a:r>
            <a:r>
              <a:rPr lang="ka-GE" dirty="0" err="1">
                <a:effectLst/>
                <a:latin typeface="Sylfaen" panose="010A0502050306030303" pitchFamily="18" charset="0"/>
                <a:ea typeface="Sylfaen" panose="010A0502050306030303" pitchFamily="18" charset="0"/>
                <a:cs typeface="Times New Roman" panose="02020603050405020304" pitchFamily="18" charset="0"/>
              </a:rPr>
              <a:t>ჩხუკუშერამდე</a:t>
            </a:r>
            <a:r>
              <a:rPr lang="ka-GE" dirty="0">
                <a:effectLst/>
                <a:latin typeface="Sylfaen" panose="010A0502050306030303" pitchFamily="18" charset="0"/>
                <a:ea typeface="Sylfaen" panose="010A0502050306030303" pitchFamily="18" charset="0"/>
                <a:cs typeface="Times New Roman" panose="02020603050405020304" pitchFamily="18" charset="0"/>
              </a:rPr>
              <a:t> მაღალი გორაკებით, სადაც ხშირი მცენარეულობაა. გადაკვეთს </a:t>
            </a:r>
            <a:r>
              <a:rPr lang="ka-GE" dirty="0" err="1">
                <a:effectLst/>
                <a:latin typeface="Sylfaen" panose="010A0502050306030303" pitchFamily="18" charset="0"/>
                <a:ea typeface="Sylfaen" panose="010A0502050306030303" pitchFamily="18" charset="0"/>
                <a:cs typeface="Times New Roman" panose="02020603050405020304" pitchFamily="18" charset="0"/>
              </a:rPr>
              <a:t>სოფ</a:t>
            </a:r>
            <a:r>
              <a:rPr lang="ka-GE" dirty="0">
                <a:effectLst/>
                <a:latin typeface="Sylfaen" panose="010A0502050306030303" pitchFamily="18" charset="0"/>
                <a:ea typeface="Sylfaen" panose="010A0502050306030303" pitchFamily="18" charset="0"/>
                <a:cs typeface="Times New Roman" panose="02020603050405020304" pitchFamily="18" charset="0"/>
              </a:rPr>
              <a:t>. </a:t>
            </a:r>
            <a:r>
              <a:rPr lang="ka-GE" dirty="0" err="1">
                <a:effectLst/>
                <a:latin typeface="Sylfaen" panose="010A0502050306030303" pitchFamily="18" charset="0"/>
                <a:ea typeface="Sylfaen" panose="010A0502050306030303" pitchFamily="18" charset="0"/>
                <a:cs typeface="Times New Roman" panose="02020603050405020304" pitchFamily="18" charset="0"/>
              </a:rPr>
              <a:t>ჩხუკუშერს</a:t>
            </a:r>
            <a:r>
              <a:rPr lang="ka-GE" dirty="0">
                <a:effectLst/>
                <a:latin typeface="Sylfaen" panose="010A0502050306030303" pitchFamily="18" charset="0"/>
                <a:ea typeface="Sylfaen" panose="010A0502050306030303" pitchFamily="18" charset="0"/>
                <a:cs typeface="Times New Roman" panose="02020603050405020304" pitchFamily="18" charset="0"/>
              </a:rPr>
              <a:t> და მიემართება </a:t>
            </a:r>
            <a:r>
              <a:rPr lang="ka-GE" dirty="0" err="1">
                <a:effectLst/>
                <a:latin typeface="Sylfaen" panose="010A0502050306030303" pitchFamily="18" charset="0"/>
                <a:ea typeface="Sylfaen" panose="010A0502050306030303" pitchFamily="18" charset="0"/>
                <a:cs typeface="Times New Roman" panose="02020603050405020304" pitchFamily="18" charset="0"/>
              </a:rPr>
              <a:t>უცხერისღელესკენ</a:t>
            </a:r>
            <a:r>
              <a:rPr lang="ka-GE" dirty="0">
                <a:effectLst/>
                <a:latin typeface="Sylfaen" panose="010A0502050306030303" pitchFamily="18" charset="0"/>
                <a:ea typeface="Sylfaen" panose="010A0502050306030303" pitchFamily="18" charset="0"/>
                <a:cs typeface="Times New Roman" panose="02020603050405020304" pitchFamily="18" charset="0"/>
              </a:rPr>
              <a:t> (პირველი ორი ვარიანტის ზედა ნიშნულებზე). გადაკვეთს </a:t>
            </a:r>
            <a:r>
              <a:rPr lang="ka-GE" dirty="0" err="1">
                <a:effectLst/>
                <a:latin typeface="Sylfaen" panose="010A0502050306030303" pitchFamily="18" charset="0"/>
                <a:ea typeface="Sylfaen" panose="010A0502050306030303" pitchFamily="18" charset="0"/>
                <a:cs typeface="Times New Roman" panose="02020603050405020304" pitchFamily="18" charset="0"/>
              </a:rPr>
              <a:t>უცხერისღელეს</a:t>
            </a:r>
            <a:r>
              <a:rPr lang="ka-GE" dirty="0">
                <a:effectLst/>
                <a:latin typeface="Sylfaen" panose="010A0502050306030303" pitchFamily="18" charset="0"/>
                <a:ea typeface="Sylfaen" panose="010A0502050306030303" pitchFamily="18" charset="0"/>
                <a:cs typeface="Times New Roman" panose="02020603050405020304" pitchFamily="18" charset="0"/>
              </a:rPr>
              <a:t> და ჩრდილო დასავლეთის მიმართულებით მიადგება დაგეგმილ ქ/ს „ლაჯანური 500-სს“. ამ ვარიანტის უარყოფითი მხარე გარდა სოფლებზე ზემოქმედებისა, არის ტრასის სიგრძე (25 კმ-მდე) და რაღა თქმა უნდა მცენარეულ საფარზეც დიდია ზემოქმედება.</a:t>
            </a:r>
            <a:endParaRPr lang="ka-GE"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000" dirty="0"/>
          </a:p>
        </p:txBody>
      </p:sp>
    </p:spTree>
    <p:extLst>
      <p:ext uri="{BB962C8B-B14F-4D97-AF65-F5344CB8AC3E}">
        <p14:creationId xmlns:p14="http://schemas.microsoft.com/office/powerpoint/2010/main" val="3774983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75360" y="94890"/>
            <a:ext cx="11216640" cy="865230"/>
          </a:xfrm>
        </p:spPr>
        <p:txBody>
          <a:bodyPr>
            <a:noAutofit/>
          </a:bodyPr>
          <a:lstStyle/>
          <a:p>
            <a:pPr algn="ctr"/>
            <a:r>
              <a:rPr lang="ka-GE" sz="2400" b="1" dirty="0">
                <a:solidFill>
                  <a:srgbClr val="FF0000"/>
                </a:solidFill>
              </a:rPr>
              <a:t>ალტერნატიული ვარიანტების გეგმა</a:t>
            </a:r>
            <a:br>
              <a:rPr lang="en-US" sz="2000" dirty="0">
                <a:solidFill>
                  <a:srgbClr val="FF0000"/>
                </a:solidFill>
              </a:rPr>
            </a:br>
            <a:endParaRPr lang="en-US" sz="2000" dirty="0">
              <a:solidFill>
                <a:srgbClr val="FF0000"/>
              </a:solidFill>
            </a:endParaRPr>
          </a:p>
        </p:txBody>
      </p:sp>
      <p:pic>
        <p:nvPicPr>
          <p:cNvPr id="6" name="Picture 5">
            <a:extLst>
              <a:ext uri="{FF2B5EF4-FFF2-40B4-BE49-F238E27FC236}">
                <a16:creationId xmlns:a16="http://schemas.microsoft.com/office/drawing/2014/main" id="{A752197A-ABA7-4363-A3DB-9564E7A657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872" y="960120"/>
            <a:ext cx="11064305" cy="5610470"/>
          </a:xfrm>
          <a:prstGeom prst="rect">
            <a:avLst/>
          </a:prstGeom>
        </p:spPr>
      </p:pic>
    </p:spTree>
    <p:extLst>
      <p:ext uri="{BB962C8B-B14F-4D97-AF65-F5344CB8AC3E}">
        <p14:creationId xmlns:p14="http://schemas.microsoft.com/office/powerpoint/2010/main" val="143767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215660"/>
            <a:ext cx="11639909" cy="1155940"/>
          </a:xfrm>
        </p:spPr>
        <p:txBody>
          <a:bodyPr>
            <a:normAutofit/>
          </a:bodyPr>
          <a:lstStyle/>
          <a:p>
            <a:pPr algn="ctr"/>
            <a:r>
              <a:rPr lang="ka-GE" sz="2400" b="1" dirty="0">
                <a:solidFill>
                  <a:srgbClr val="FF0000"/>
                </a:solidFill>
              </a:rPr>
              <a:t>პროექტის ალტერნატივების დასკვნა</a:t>
            </a:r>
            <a:endParaRPr lang="en-US" sz="2400" b="1" dirty="0">
              <a:solidFill>
                <a:srgbClr val="FF0000"/>
              </a:solidFill>
            </a:endParaRPr>
          </a:p>
        </p:txBody>
      </p:sp>
      <p:sp>
        <p:nvSpPr>
          <p:cNvPr id="3" name="Content Placeholder 2"/>
          <p:cNvSpPr>
            <a:spLocks noGrp="1"/>
          </p:cNvSpPr>
          <p:nvPr>
            <p:ph idx="1"/>
          </p:nvPr>
        </p:nvSpPr>
        <p:spPr>
          <a:xfrm>
            <a:off x="112143" y="1371599"/>
            <a:ext cx="11982091" cy="5486399"/>
          </a:xfrm>
        </p:spPr>
        <p:txBody>
          <a:bodyPr>
            <a:normAutofit fontScale="92500" lnSpcReduction="10000"/>
          </a:bodyPr>
          <a:lstStyle/>
          <a:p>
            <a:pPr marL="0" marR="25400" indent="0" algn="just">
              <a:lnSpc>
                <a:spcPct val="150000"/>
              </a:lnSpc>
              <a:spcBef>
                <a:spcPts val="0"/>
              </a:spcBef>
              <a:spcAft>
                <a:spcPts val="0"/>
              </a:spcAft>
              <a:buNone/>
            </a:pPr>
            <a:r>
              <a:rPr lang="ka-GE" sz="1800" dirty="0">
                <a:effectLst/>
                <a:latin typeface="Sylfaen" panose="010A0502050306030303" pitchFamily="18" charset="0"/>
                <a:ea typeface="Sylfaen" panose="010A0502050306030303" pitchFamily="18" charset="0"/>
                <a:cs typeface="Times New Roman" panose="02020603050405020304" pitchFamily="18" charset="0"/>
              </a:rPr>
              <a:t>იმის გათვალისწინებით, რომ სხვა ქ/ს-ები (არსებული 110 კვ ლაჯანური და არსებული 110 კვ წყალტუბო) გაცილებით დიდი მანძილებით არიან დაცილებული, შესაბამისად მნიშვნელოვნად გაზრდილი ზემოქმედებები მოხდებოდა, როგორც სოციალურ, ისე ბუნებრივ გარემოზე.</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25400" indent="0" algn="just">
              <a:lnSpc>
                <a:spcPct val="150000"/>
              </a:lnSpc>
              <a:spcBef>
                <a:spcPts val="0"/>
              </a:spcBef>
              <a:spcAft>
                <a:spcPts val="0"/>
              </a:spcAft>
              <a:buNone/>
            </a:pPr>
            <a:r>
              <a:rPr lang="ka-GE" sz="1800" dirty="0">
                <a:effectLst/>
                <a:latin typeface="Sylfaen" panose="010A0502050306030303" pitchFamily="18" charset="0"/>
                <a:ea typeface="Sylfaen" panose="010A0502050306030303" pitchFamily="18" charset="0"/>
                <a:cs typeface="Sylfaen" panose="010A0502050306030303" pitchFamily="18" charset="0"/>
              </a:rPr>
              <a:t>პირველი ალტერნატივის მიხედვით (</a:t>
            </a:r>
            <a:r>
              <a:rPr lang="ka-GE" sz="1800" dirty="0" err="1">
                <a:effectLst/>
                <a:latin typeface="Sylfaen" panose="010A0502050306030303" pitchFamily="18" charset="0"/>
                <a:ea typeface="Sylfaen" panose="010A0502050306030303" pitchFamily="18" charset="0"/>
                <a:cs typeface="Sylfaen" panose="010A0502050306030303" pitchFamily="18" charset="0"/>
              </a:rPr>
              <a:t>ეგხ</a:t>
            </a:r>
            <a:r>
              <a:rPr lang="ka-GE" sz="1800" dirty="0">
                <a:effectLst/>
                <a:latin typeface="Sylfaen" panose="010A0502050306030303" pitchFamily="18" charset="0"/>
                <a:ea typeface="Sylfaen" panose="010A0502050306030303" pitchFamily="18" charset="0"/>
                <a:cs typeface="Sylfaen" panose="010A0502050306030303" pitchFamily="18" charset="0"/>
              </a:rPr>
              <a:t>-ს სიგრძე 12.0 კმ), გადის დაუსახლებელ ტერიტორიებზე და სასოფლო-სამეურნეო სავარგულებთან არავითარი შეხება   არა აქვს.     ამ </a:t>
            </a:r>
            <a:r>
              <a:rPr lang="ka-GE" sz="1800" dirty="0">
                <a:effectLst/>
                <a:latin typeface="Sylfaen" panose="010A0502050306030303" pitchFamily="18" charset="0"/>
                <a:ea typeface="Sylfaen" panose="010A0502050306030303" pitchFamily="18" charset="0"/>
                <a:cs typeface="Times New Roman" panose="02020603050405020304" pitchFamily="18" charset="0"/>
              </a:rPr>
              <a:t> ვარიანტის </a:t>
            </a:r>
            <a:r>
              <a:rPr lang="ka-GE" sz="1800" spc="-6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უპირატ</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dirty="0">
                <a:effectLst/>
                <a:latin typeface="Sylfaen" panose="010A0502050306030303" pitchFamily="18" charset="0"/>
                <a:ea typeface="Sylfaen" panose="010A0502050306030303" pitchFamily="18" charset="0"/>
                <a:cs typeface="Times New Roman" panose="02020603050405020304" pitchFamily="18" charset="0"/>
              </a:rPr>
              <a:t>ობებია: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 </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R="25400" algn="just">
              <a:lnSpc>
                <a:spcPct val="150000"/>
              </a:lnSpc>
              <a:spcBef>
                <a:spcPts val="0"/>
              </a:spcBef>
            </a:pPr>
            <a:r>
              <a:rPr lang="ka-GE" sz="1800" dirty="0">
                <a:effectLst/>
                <a:latin typeface="Sylfaen" panose="010A0502050306030303" pitchFamily="18" charset="0"/>
                <a:ea typeface="Sylfaen" panose="010A0502050306030303" pitchFamily="18" charset="0"/>
                <a:cs typeface="Sylfaen" panose="010A0502050306030303" pitchFamily="18" charset="0"/>
              </a:rPr>
              <a:t>გარემოზე გაცილებით ნაკლები ზემოქმედება, როგორც ფლორაზე, ისე ფაუნაზე;</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R="25400" algn="just">
              <a:lnSpc>
                <a:spcPct val="150000"/>
              </a:lnSpc>
              <a:spcBef>
                <a:spcPts val="0"/>
              </a:spcBef>
            </a:pPr>
            <a:r>
              <a:rPr lang="ka-GE" sz="1800" dirty="0">
                <a:effectLst/>
                <a:latin typeface="Sylfaen" panose="010A0502050306030303" pitchFamily="18" charset="0"/>
                <a:ea typeface="Sylfaen" panose="010A0502050306030303" pitchFamily="18" charset="0"/>
                <a:cs typeface="Sylfaen" panose="010A0502050306030303" pitchFamily="18" charset="0"/>
              </a:rPr>
              <a:t>ვიზუალური აუდიტის მიხედვით არ იკვეთება არცერთი ხილული ძეგლი თუ ნასახლარი.</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R="25400" algn="just">
              <a:lnSpc>
                <a:spcPct val="150000"/>
              </a:lnSpc>
              <a:spcBef>
                <a:spcPts val="0"/>
              </a:spcBef>
            </a:pPr>
            <a:r>
              <a:rPr lang="ka-GE" sz="1800" dirty="0">
                <a:effectLst/>
                <a:latin typeface="Sylfaen" panose="010A0502050306030303" pitchFamily="18" charset="0"/>
                <a:ea typeface="Sylfaen" panose="010A0502050306030303" pitchFamily="18" charset="0"/>
                <a:cs typeface="Times New Roman" panose="02020603050405020304" pitchFamily="18" charset="0"/>
              </a:rPr>
              <a:t>სო</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ც</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ლ</a:t>
            </a:r>
            <a:r>
              <a:rPr lang="ka-GE" sz="1800" dirty="0">
                <a:effectLst/>
                <a:latin typeface="Sylfaen" panose="010A0502050306030303" pitchFamily="18" charset="0"/>
                <a:ea typeface="Sylfaen" panose="010A0502050306030303" pitchFamily="18" charset="0"/>
                <a:cs typeface="Times New Roman" panose="02020603050405020304" pitchFamily="18" charset="0"/>
              </a:rPr>
              <a:t>ური</a:t>
            </a:r>
            <a:r>
              <a:rPr lang="ka-GE" sz="1800" spc="-4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კუთხ</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თ</a:t>
            </a:r>
            <a:r>
              <a:rPr lang="ka-GE" sz="1800" spc="-4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მინ</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მალუ</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რ</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spc="-4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უარყოფითი</a:t>
            </a:r>
            <a:r>
              <a:rPr lang="ka-GE" sz="1800" spc="-4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ზემოქმ</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dirty="0">
                <a:effectLst/>
                <a:latin typeface="Sylfaen" panose="010A0502050306030303" pitchFamily="18" charset="0"/>
                <a:ea typeface="Sylfaen" panose="010A0502050306030303" pitchFamily="18" charset="0"/>
                <a:cs typeface="Times New Roman" panose="02020603050405020304" pitchFamily="18" charset="0"/>
              </a:rPr>
              <a:t>დება</a:t>
            </a:r>
            <a:r>
              <a:rPr lang="ka-GE" sz="1800" dirty="0">
                <a:effectLst/>
                <a:latin typeface="Sylfaen" panose="010A0502050306030303" pitchFamily="18" charset="0"/>
                <a:ea typeface="Sylfaen" panose="010A0502050306030303" pitchFamily="18" charset="0"/>
                <a:cs typeface="Sylfaen" panose="010A0502050306030303"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R="25400" algn="just">
              <a:lnSpc>
                <a:spcPct val="150000"/>
              </a:lnSpc>
              <a:spcBef>
                <a:spcPts val="0"/>
              </a:spcBef>
            </a:pPr>
            <a:r>
              <a:rPr lang="ka-GE" sz="1800" dirty="0">
                <a:effectLst/>
                <a:latin typeface="Sylfaen" panose="010A0502050306030303" pitchFamily="18" charset="0"/>
                <a:ea typeface="Sylfaen" panose="010A0502050306030303" pitchFamily="18" charset="0"/>
                <a:cs typeface="Times New Roman" panose="02020603050405020304" pitchFamily="18" charset="0"/>
              </a:rPr>
              <a:t>მინ</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მალუ</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რ</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spc="-5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ვიზუა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ლ</a:t>
            </a:r>
            <a:r>
              <a:rPr lang="ka-GE" sz="1800" dirty="0">
                <a:effectLst/>
                <a:latin typeface="Sylfaen" panose="010A0502050306030303" pitchFamily="18" charset="0"/>
                <a:ea typeface="Sylfaen" panose="010A0502050306030303" pitchFamily="18" charset="0"/>
                <a:cs typeface="Times New Roman" panose="02020603050405020304" pitchFamily="18" charset="0"/>
              </a:rPr>
              <a:t>ურ</a:t>
            </a:r>
            <a:r>
              <a:rPr lang="ka-GE" sz="1800" spc="-5" dirty="0">
                <a:effectLst/>
                <a:latin typeface="Sylfaen" panose="010A0502050306030303" pitchFamily="18" charset="0"/>
                <a:ea typeface="Sylfaen" panose="010A0502050306030303" pitchFamily="18" charset="0"/>
                <a:cs typeface="Sylfaen" panose="010A0502050306030303" pitchFamily="18" charset="0"/>
              </a:rPr>
              <a:t>-</a:t>
            </a:r>
            <a:r>
              <a:rPr lang="ka-GE" sz="1800" dirty="0" err="1">
                <a:effectLst/>
                <a:latin typeface="Sylfaen" panose="010A0502050306030303" pitchFamily="18" charset="0"/>
                <a:ea typeface="Sylfaen" panose="010A0502050306030303" pitchFamily="18" charset="0"/>
                <a:cs typeface="Times New Roman" panose="02020603050405020304" pitchFamily="18" charset="0"/>
              </a:rPr>
              <a:t>ლანშაფტური</a:t>
            </a:r>
            <a:r>
              <a:rPr lang="ka-GE" sz="1800" spc="-5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ზემოქმედება</a:t>
            </a:r>
            <a:r>
              <a:rPr lang="ka-GE" sz="1800" dirty="0">
                <a:effectLst/>
                <a:latin typeface="Sylfaen" panose="010A0502050306030303" pitchFamily="18" charset="0"/>
                <a:ea typeface="Sylfaen" panose="010A0502050306030303" pitchFamily="18" charset="0"/>
                <a:cs typeface="Sylfaen" panose="010A0502050306030303"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R="25400" algn="just">
              <a:lnSpc>
                <a:spcPct val="150000"/>
              </a:lnSpc>
              <a:spcBef>
                <a:spcPts val="0"/>
              </a:spcBef>
            </a:pPr>
            <a:r>
              <a:rPr lang="ka-GE" sz="1800" dirty="0">
                <a:effectLst/>
                <a:latin typeface="Sylfaen" panose="010A0502050306030303" pitchFamily="18" charset="0"/>
                <a:ea typeface="Sylfaen" panose="010A0502050306030303" pitchFamily="18" charset="0"/>
                <a:cs typeface="Sylfaen" panose="010A0502050306030303" pitchFamily="18" charset="0"/>
              </a:rPr>
              <a:t>ნაკლები დანახარჯები სამშენებლო სამუშაოების შესრულებისას;</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R="25400" algn="just">
              <a:lnSpc>
                <a:spcPct val="150000"/>
              </a:lnSpc>
              <a:spcBef>
                <a:spcPts val="0"/>
              </a:spcBef>
            </a:pPr>
            <a:r>
              <a:rPr lang="ka-GE" sz="1800" dirty="0">
                <a:effectLst/>
                <a:latin typeface="Sylfaen" panose="010A0502050306030303" pitchFamily="18" charset="0"/>
                <a:ea typeface="Sylfaen" panose="010A0502050306030303" pitchFamily="18" charset="0"/>
                <a:cs typeface="Times New Roman" panose="02020603050405020304" pitchFamily="18" charset="0"/>
              </a:rPr>
              <a:t>შესასრ</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უ</a:t>
            </a:r>
            <a:r>
              <a:rPr lang="ka-GE" sz="1800" dirty="0">
                <a:effectLst/>
                <a:latin typeface="Sylfaen" panose="010A0502050306030303" pitchFamily="18" charset="0"/>
                <a:ea typeface="Sylfaen" panose="010A0502050306030303" pitchFamily="18" charset="0"/>
                <a:cs typeface="Times New Roman" panose="02020603050405020304" pitchFamily="18" charset="0"/>
              </a:rPr>
              <a:t>ლ</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ბ</a:t>
            </a:r>
            <a:r>
              <a:rPr lang="ka-GE" sz="1800" dirty="0">
                <a:effectLst/>
                <a:latin typeface="Sylfaen" panose="010A0502050306030303" pitchFamily="18" charset="0"/>
                <a:ea typeface="Sylfaen" panose="010A0502050306030303" pitchFamily="18" charset="0"/>
                <a:cs typeface="Times New Roman" panose="02020603050405020304" pitchFamily="18" charset="0"/>
              </a:rPr>
              <a:t>ელი</a:t>
            </a:r>
            <a:r>
              <a:rPr lang="ka-GE" sz="1800" spc="-35"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მშ</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dirty="0">
                <a:effectLst/>
                <a:latin typeface="Sylfaen" panose="010A0502050306030303" pitchFamily="18" charset="0"/>
                <a:ea typeface="Sylfaen" panose="010A0502050306030303" pitchFamily="18" charset="0"/>
                <a:cs typeface="Times New Roman" panose="02020603050405020304" pitchFamily="18" charset="0"/>
              </a:rPr>
              <a:t>ნ</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ებლ</a:t>
            </a:r>
            <a:r>
              <a:rPr lang="ka-GE" sz="1800" dirty="0">
                <a:effectLst/>
                <a:latin typeface="Sylfaen" panose="010A0502050306030303" pitchFamily="18" charset="0"/>
                <a:ea typeface="Sylfaen" panose="010A0502050306030303" pitchFamily="18" charset="0"/>
                <a:cs typeface="Times New Roman" panose="02020603050405020304" pitchFamily="18" charset="0"/>
              </a:rPr>
              <a:t>ო</a:t>
            </a:r>
            <a:r>
              <a:rPr lang="ka-GE" sz="1800" spc="-40"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სა</a:t>
            </a:r>
            <a:r>
              <a:rPr lang="ka-GE" sz="1800" dirty="0">
                <a:effectLst/>
                <a:latin typeface="Sylfaen" panose="010A0502050306030303" pitchFamily="18" charset="0"/>
                <a:ea typeface="Sylfaen" panose="010A0502050306030303" pitchFamily="18" charset="0"/>
                <a:cs typeface="Times New Roman" panose="02020603050405020304" pitchFamily="18" charset="0"/>
              </a:rPr>
              <a:t>მ</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უ</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შაოებ</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35"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მ</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შტაბ</a:t>
            </a:r>
            <a:r>
              <a:rPr lang="ka-GE" sz="1800"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spc="-4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და</a:t>
            </a:r>
            <a:r>
              <a:rPr lang="ka-GE" sz="1800" spc="-3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ვადებ</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Sylfaen" panose="010A0502050306030303"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R="25400" algn="just">
              <a:lnSpc>
                <a:spcPct val="150000"/>
              </a:lnSpc>
              <a:spcBef>
                <a:spcPts val="0"/>
              </a:spcBef>
            </a:pPr>
            <a:r>
              <a:rPr lang="ka-GE" sz="1800" dirty="0">
                <a:effectLst/>
                <a:latin typeface="Sylfaen" panose="010A0502050306030303" pitchFamily="18" charset="0"/>
                <a:ea typeface="Sylfaen" panose="010A0502050306030303" pitchFamily="18" charset="0"/>
                <a:cs typeface="Times New Roman" panose="02020603050405020304" pitchFamily="18" charset="0"/>
              </a:rPr>
              <a:t>სამშენებლო</a:t>
            </a:r>
            <a:r>
              <a:rPr lang="ka-GE" sz="1800" spc="-40"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სამ</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უ</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შაოე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ბ</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spc="-4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დროს</a:t>
            </a:r>
            <a:r>
              <a:rPr lang="ka-GE" sz="1800" spc="-4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გამოყენებული</a:t>
            </a:r>
            <a:r>
              <a:rPr lang="ka-GE" sz="1800" spc="-5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ტექნიკის</a:t>
            </a:r>
            <a:r>
              <a:rPr lang="ka-GE" sz="1800" spc="-3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მინ</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მალუ</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რ</a:t>
            </a:r>
            <a:r>
              <a:rPr lang="ka-GE" sz="1800"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spc="-5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რაოდენობა</a:t>
            </a:r>
            <a:r>
              <a:rPr lang="ka-GE" sz="1800" dirty="0">
                <a:effectLst/>
                <a:latin typeface="Sylfaen" panose="010A0502050306030303" pitchFamily="18" charset="0"/>
                <a:ea typeface="Sylfaen" panose="010A0502050306030303" pitchFamily="18" charset="0"/>
                <a:cs typeface="Sylfaen" panose="010A0502050306030303"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25400" indent="0" algn="just">
              <a:lnSpc>
                <a:spcPct val="150000"/>
              </a:lnSpc>
              <a:spcBef>
                <a:spcPts val="0"/>
              </a:spcBef>
              <a:spcAft>
                <a:spcPts val="0"/>
              </a:spcAft>
              <a:buNone/>
            </a:pPr>
            <a:r>
              <a:rPr lang="ka-GE" sz="1800" dirty="0">
                <a:effectLst/>
                <a:latin typeface="Sylfaen" panose="010A0502050306030303" pitchFamily="18" charset="0"/>
                <a:ea typeface="Sylfaen" panose="010A0502050306030303" pitchFamily="18" charset="0"/>
                <a:cs typeface="Sylfaen" panose="010A0502050306030303" pitchFamily="18" charset="0"/>
              </a:rPr>
              <a:t>ზემოთქმულიდან გამომდინარე, შპს  ,,</a:t>
            </a:r>
            <a:r>
              <a:rPr lang="ka-GE" sz="1800" dirty="0" err="1">
                <a:effectLst/>
                <a:latin typeface="Sylfaen" panose="010A0502050306030303" pitchFamily="18" charset="0"/>
                <a:ea typeface="Sylfaen" panose="010A0502050306030303" pitchFamily="18" charset="0"/>
                <a:cs typeface="Sylfaen" panose="010A0502050306030303" pitchFamily="18" charset="0"/>
              </a:rPr>
              <a:t>Georgian</a:t>
            </a:r>
            <a:r>
              <a:rPr lang="ka-GE" sz="1800" dirty="0">
                <a:effectLst/>
                <a:latin typeface="Sylfaen" panose="010A0502050306030303" pitchFamily="18" charset="0"/>
                <a:ea typeface="Sylfaen" panose="010A0502050306030303" pitchFamily="18" charset="0"/>
                <a:cs typeface="Sylfaen" panose="010A0502050306030303" pitchFamily="18" charset="0"/>
              </a:rPr>
              <a:t> </a:t>
            </a:r>
            <a:r>
              <a:rPr lang="ka-GE" sz="1800" dirty="0" err="1">
                <a:effectLst/>
                <a:latin typeface="Sylfaen" panose="010A0502050306030303" pitchFamily="18" charset="0"/>
                <a:ea typeface="Sylfaen" panose="010A0502050306030303" pitchFamily="18" charset="0"/>
                <a:cs typeface="Sylfaen" panose="010A0502050306030303" pitchFamily="18" charset="0"/>
              </a:rPr>
              <a:t>Hydro</a:t>
            </a:r>
            <a:r>
              <a:rPr lang="ka-GE" sz="1800" dirty="0">
                <a:effectLst/>
                <a:latin typeface="Sylfaen" panose="010A0502050306030303" pitchFamily="18" charset="0"/>
                <a:ea typeface="Sylfaen" panose="010A0502050306030303" pitchFamily="18" charset="0"/>
                <a:cs typeface="Sylfaen" panose="010A0502050306030303" pitchFamily="18" charset="0"/>
              </a:rPr>
              <a:t> </a:t>
            </a:r>
            <a:r>
              <a:rPr lang="ka-GE" sz="1800" dirty="0" err="1">
                <a:effectLst/>
                <a:latin typeface="Sylfaen" panose="010A0502050306030303" pitchFamily="18" charset="0"/>
                <a:ea typeface="Sylfaen" panose="010A0502050306030303" pitchFamily="18" charset="0"/>
                <a:cs typeface="Sylfaen" panose="010A0502050306030303" pitchFamily="18" charset="0"/>
              </a:rPr>
              <a:t>Power</a:t>
            </a:r>
            <a:r>
              <a:rPr lang="ka-GE" sz="1800" dirty="0">
                <a:effectLst/>
                <a:latin typeface="Sylfaen" panose="010A0502050306030303" pitchFamily="18" charset="0"/>
                <a:ea typeface="Sylfaen" panose="010A0502050306030303" pitchFamily="18" charset="0"/>
                <a:cs typeface="Sylfaen" panose="010A0502050306030303" pitchFamily="18" charset="0"/>
              </a:rPr>
              <a:t>”-მა მიიღო გადაწყვეტილება დაეპროექტებინა პირველი ალტერნატიული ვარიანტი.</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3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30060"/>
          </a:xfrm>
        </p:spPr>
        <p:txBody>
          <a:bodyPr>
            <a:normAutofit/>
          </a:bodyPr>
          <a:lstStyle/>
          <a:p>
            <a:pPr lvl="1" algn="ctr"/>
            <a:r>
              <a:rPr lang="ka-GE" sz="2400" b="1" dirty="0">
                <a:solidFill>
                  <a:srgbClr val="FF0000"/>
                </a:solidFill>
              </a:rPr>
              <a:t>ელექტრომაგნიტური ველების გავრცელება</a:t>
            </a:r>
            <a:endParaRPr lang="en-US" sz="2400" b="1" dirty="0">
              <a:solidFill>
                <a:srgbClr val="FF0000"/>
              </a:solidFill>
            </a:endParaRPr>
          </a:p>
        </p:txBody>
      </p:sp>
      <p:sp>
        <p:nvSpPr>
          <p:cNvPr id="3" name="Content Placeholder 2"/>
          <p:cNvSpPr>
            <a:spLocks noGrp="1"/>
          </p:cNvSpPr>
          <p:nvPr>
            <p:ph idx="1"/>
          </p:nvPr>
        </p:nvSpPr>
        <p:spPr>
          <a:xfrm>
            <a:off x="181154" y="1319842"/>
            <a:ext cx="11507637" cy="5538157"/>
          </a:xfrm>
        </p:spPr>
        <p:txBody>
          <a:bodyPr>
            <a:normAutofit/>
          </a:bodyPr>
          <a:lstStyle/>
          <a:p>
            <a:pPr marL="0" indent="0" algn="just">
              <a:buNone/>
            </a:pPr>
            <a:r>
              <a:rPr lang="ka-GE" sz="1800" dirty="0"/>
              <a:t>ახლომდებარე მაცხოვრებლებზე ან გარემოზე ელექტრული და მაგნიტური ველების გამო მრავალი კვლევაა ჩატარებული ჯანდაცვის მსოფლიო ორგანიზაციის მიერ, რომლის თანახმადაც ელექტრო მაგნიტური ველების გავრცელება არ იწვევს რაიმე სახის გრძელვადიანი დაავადებების გავრცელების რიკს, რადგან ხშირ შემთხვევაში სახლში არსებული ელ. ტექნიკას უფრო მეტი გამოსხივება აქვს ვიდრე ეგხ-ს კიდესთან წარმოქმნილ ელ. მაგნიტურ ველებს. თუმცა გზშ-ის ეტაპზე აუცილებელი იქნება მათი გავრცელების და ზემოქმედებების რისკების შეფასება. </a:t>
            </a:r>
            <a:endParaRPr lang="en-US" sz="1800" dirty="0"/>
          </a:p>
          <a:p>
            <a:pPr>
              <a:lnSpc>
                <a:spcPct val="107000"/>
              </a:lnSpc>
              <a:spcBef>
                <a:spcPts val="0"/>
              </a:spcBef>
            </a:pPr>
            <a:r>
              <a:rPr lang="ka-GE" sz="1800" dirty="0">
                <a:effectLst/>
                <a:latin typeface="Sylfaen" panose="010A0502050306030303" pitchFamily="18" charset="0"/>
                <a:ea typeface="Calibri" panose="020F0502020204030204" pitchFamily="34" charset="0"/>
                <a:cs typeface="Sylfaen" panose="010A0502050306030303" pitchFamily="18" charset="0"/>
              </a:rPr>
              <a:t>საქართველოს მთავრობის დადგენილებით 110 კვ ელექტროგადამცემი ხაზებისათვის დაცვის ზონა, განაპირა სადენებიდან შეადგენს 20 მეტრს (საქართველოს მთავრობის დადგენილება 366. 2013 წლის 24. დეკემბერი.    ელექტრული ქსელების ხაზობრივი ნაგებობების დაცვის წესი და მათი დაცვის ზონები.  მუხლი 3. პ. 1-ააგ). </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ka-GE" sz="1800" dirty="0" err="1">
                <a:effectLst/>
                <a:latin typeface="Sylfaen" panose="010A0502050306030303" pitchFamily="18" charset="0"/>
                <a:ea typeface="Calibri" panose="020F0502020204030204" pitchFamily="34" charset="0"/>
                <a:cs typeface="Sylfaen" panose="010A0502050306030303" pitchFamily="18" charset="0"/>
              </a:rPr>
              <a:t>ეგხ</a:t>
            </a:r>
            <a:r>
              <a:rPr lang="ka-GE" sz="1800" dirty="0">
                <a:effectLst/>
                <a:latin typeface="Sylfaen" panose="010A0502050306030303" pitchFamily="18" charset="0"/>
                <a:ea typeface="Calibri" panose="020F0502020204030204" pitchFamily="34" charset="0"/>
                <a:cs typeface="Sylfaen" panose="010A0502050306030303" pitchFamily="18" charset="0"/>
              </a:rPr>
              <a:t>-ს მთელ მარშრუტზე, უახლოესი საცხოვრებელი და საზოგადოებრივ შენობებიდან დაცილება არ იქნება დადგენილ ნორმებზე უფრო მცირე, რამდენადაც უახლოესი საცხოვრებელი და საზოგადოებრივ შენობები  </a:t>
            </a:r>
            <a:r>
              <a:rPr lang="ka-GE" sz="1800" dirty="0">
                <a:effectLst/>
                <a:latin typeface="Sylfaen" panose="010A0502050306030303" pitchFamily="18" charset="0"/>
                <a:ea typeface="Times New Roman" panose="02020603050405020304" pitchFamily="18" charset="0"/>
                <a:cs typeface="Sylfaen" panose="010A0502050306030303"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   ელექტრომაგნიტური გამოსხივების ზემოქმედების ზონის გარეთ არიან განთავსებულნი (უახლოესი დაცილება ბუფერული ზონიდან საცხოვრებელ შენობამდე შეადგენს 17 მეტრს, ანუ ანძის ცენტრიდან 47 მ-ი).  </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R="137795">
              <a:lnSpc>
                <a:spcPct val="107000"/>
              </a:lnSpc>
              <a:spcBef>
                <a:spcPts val="0"/>
              </a:spcBef>
            </a:pPr>
            <a:r>
              <a:rPr lang="ka-GE" sz="1800" dirty="0" err="1">
                <a:effectLst/>
                <a:latin typeface="Sylfaen" panose="010A0502050306030303" pitchFamily="18" charset="0"/>
                <a:ea typeface="Sylfaen" panose="010A0502050306030303" pitchFamily="18" charset="0"/>
                <a:cs typeface="Sylfaen" panose="010A0502050306030303" pitchFamily="18" charset="0"/>
              </a:rPr>
              <a:t>ეგხ</a:t>
            </a:r>
            <a:r>
              <a:rPr lang="ka-GE" sz="1800" dirty="0">
                <a:effectLst/>
                <a:latin typeface="Sylfaen" panose="010A0502050306030303" pitchFamily="18" charset="0"/>
                <a:ea typeface="Sylfaen" panose="010A0502050306030303" pitchFamily="18" charset="0"/>
                <a:cs typeface="Times New Roman" panose="02020603050405020304" pitchFamily="18" charset="0"/>
              </a:rPr>
              <a:t>-ს  საც</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ხ</a:t>
            </a:r>
            <a:r>
              <a:rPr lang="ka-GE" sz="1800" dirty="0">
                <a:effectLst/>
                <a:latin typeface="Sylfaen" panose="010A0502050306030303" pitchFamily="18" charset="0"/>
                <a:ea typeface="Sylfaen" panose="010A0502050306030303" pitchFamily="18" charset="0"/>
                <a:cs typeface="Times New Roman" panose="02020603050405020304" pitchFamily="18" charset="0"/>
              </a:rPr>
              <a:t>ოვრებელი</a:t>
            </a:r>
            <a:r>
              <a:rPr lang="ka-GE" sz="1800" spc="25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სახლებიდან</a:t>
            </a:r>
            <a:r>
              <a:rPr lang="ka-GE" sz="1800" spc="25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დაცილება</a:t>
            </a:r>
            <a:r>
              <a:rPr lang="ka-GE" sz="1800" spc="24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აკმაყოფილებს  როგორც საერთ</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dirty="0">
                <a:effectLst/>
                <a:latin typeface="Sylfaen" panose="010A0502050306030303" pitchFamily="18" charset="0"/>
                <a:ea typeface="Sylfaen" panose="010A0502050306030303" pitchFamily="18" charset="0"/>
                <a:cs typeface="Times New Roman" panose="02020603050405020304" pitchFamily="18" charset="0"/>
              </a:rPr>
              <a:t>შორ</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სო, ისე</a:t>
            </a:r>
            <a:r>
              <a:rPr lang="ka-GE" sz="1800" dirty="0">
                <a:effectLst/>
                <a:latin typeface="Sylfaen" panose="010A0502050306030303" pitchFamily="18" charset="0"/>
                <a:ea typeface="Sylfaen" panose="010A0502050306030303" pitchFamily="18" charset="0"/>
                <a:cs typeface="Sylfaen" panose="010A0502050306030303"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საქართვ</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ლოშ</a:t>
            </a:r>
            <a:r>
              <a:rPr lang="ka-GE" sz="1800"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spc="11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მიღებულ</a:t>
            </a:r>
            <a:r>
              <a:rPr lang="ka-GE" sz="1800" spc="100"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11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ნორმებ</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ს</a:t>
            </a:r>
            <a:r>
              <a:rPr lang="ka-GE" sz="1800" dirty="0">
                <a:effectLst/>
                <a:latin typeface="Sylfaen" panose="010A0502050306030303" pitchFamily="18" charset="0"/>
                <a:ea typeface="Sylfaen" panose="010A0502050306030303" pitchFamily="18" charset="0"/>
                <a:cs typeface="Sylfaen" panose="010A0502050306030303"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 რამდენადაც ელექტრომაგნიტური</a:t>
            </a:r>
            <a:r>
              <a:rPr lang="ka-GE" sz="1800" spc="1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ველების</a:t>
            </a:r>
            <a:r>
              <a:rPr lang="ka-GE" sz="1800" spc="1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ზეგავლენა</a:t>
            </a:r>
            <a:r>
              <a:rPr lang="ka-GE" sz="1800" spc="1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ადგილობ</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რ</a:t>
            </a:r>
            <a:r>
              <a:rPr lang="ka-GE" sz="1800" dirty="0">
                <a:effectLst/>
                <a:latin typeface="Sylfaen" panose="010A0502050306030303" pitchFamily="18" charset="0"/>
                <a:ea typeface="Sylfaen" panose="010A0502050306030303" pitchFamily="18" charset="0"/>
                <a:cs typeface="Times New Roman" panose="02020603050405020304" pitchFamily="18" charset="0"/>
              </a:rPr>
              <a:t>ივ</a:t>
            </a:r>
            <a:r>
              <a:rPr lang="ka-GE" sz="1800" spc="15"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მოსახლ</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ობაზ</a:t>
            </a:r>
            <a:r>
              <a:rPr lang="ka-GE" sz="1800" dirty="0">
                <a:effectLst/>
                <a:latin typeface="Sylfaen" panose="010A0502050306030303" pitchFamily="18" charset="0"/>
                <a:ea typeface="Sylfaen" panose="010A0502050306030303" pitchFamily="18" charset="0"/>
                <a:cs typeface="Times New Roman" panose="02020603050405020304" pitchFamily="18" charset="0"/>
              </a:rPr>
              <a:t>ე</a:t>
            </a:r>
            <a:r>
              <a:rPr lang="ka-GE" sz="1800" spc="1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ნეგატიურ ზემოქმედებას  ვერ მოახდენს, არ</a:t>
            </a:r>
            <a:r>
              <a:rPr lang="ka-GE" sz="1800" spc="-65"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არსებობს</a:t>
            </a:r>
            <a:r>
              <a:rPr lang="ka-GE" sz="1800" spc="150"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შემარბილებელი</a:t>
            </a:r>
            <a:r>
              <a:rPr lang="ka-GE" sz="1800" spc="145" dirty="0">
                <a:effectLst/>
                <a:latin typeface="Sylfaen" panose="010A0502050306030303" pitchFamily="18" charset="0"/>
                <a:ea typeface="Sylfaen" panose="010A0502050306030303" pitchFamily="18" charset="0"/>
                <a:cs typeface="Times New Roman" panose="02020603050405020304" pitchFamily="18" charset="0"/>
              </a:rPr>
              <a:t> </a:t>
            </a:r>
            <a:r>
              <a:rPr lang="ka-GE" sz="1800" dirty="0">
                <a:effectLst/>
                <a:latin typeface="Sylfaen" panose="010A0502050306030303" pitchFamily="18" charset="0"/>
                <a:ea typeface="Sylfaen" panose="010A0502050306030303" pitchFamily="18" charset="0"/>
                <a:cs typeface="Times New Roman" panose="02020603050405020304" pitchFamily="18" charset="0"/>
              </a:rPr>
              <a:t>ღონ</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სძ</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ებებ</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ს გატარების</a:t>
            </a:r>
            <a:r>
              <a:rPr lang="ka-GE" sz="1800" spc="-65" dirty="0">
                <a:effectLst/>
                <a:latin typeface="Sylfaen" panose="010A0502050306030303" pitchFamily="18" charset="0"/>
                <a:ea typeface="Sylfaen" panose="010A0502050306030303" pitchFamily="18" charset="0"/>
                <a:cs typeface="Times New Roman" panose="02020603050405020304" pitchFamily="18" charset="0"/>
              </a:rPr>
              <a:t> </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ა</a:t>
            </a:r>
            <a:r>
              <a:rPr lang="ka-GE" sz="1800" dirty="0">
                <a:effectLst/>
                <a:latin typeface="Sylfaen" panose="010A0502050306030303" pitchFamily="18" charset="0"/>
                <a:ea typeface="Sylfaen" panose="010A0502050306030303" pitchFamily="18" charset="0"/>
                <a:cs typeface="Times New Roman" panose="02020603050405020304" pitchFamily="18" charset="0"/>
              </a:rPr>
              <a:t>უც</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ი</a:t>
            </a:r>
            <a:r>
              <a:rPr lang="ka-GE" sz="1800" dirty="0">
                <a:effectLst/>
                <a:latin typeface="Sylfaen" panose="010A0502050306030303" pitchFamily="18" charset="0"/>
                <a:ea typeface="Sylfaen" panose="010A0502050306030303" pitchFamily="18" charset="0"/>
                <a:cs typeface="Times New Roman" panose="02020603050405020304" pitchFamily="18" charset="0"/>
              </a:rPr>
              <a:t>ლე</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ბ</a:t>
            </a:r>
            <a:r>
              <a:rPr lang="ka-GE" sz="1800" dirty="0">
                <a:effectLst/>
                <a:latin typeface="Sylfaen" panose="010A0502050306030303" pitchFamily="18" charset="0"/>
                <a:ea typeface="Sylfaen" panose="010A0502050306030303" pitchFamily="18" charset="0"/>
                <a:cs typeface="Times New Roman" panose="02020603050405020304" pitchFamily="18" charset="0"/>
              </a:rPr>
              <a:t>ლ</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ო</a:t>
            </a:r>
            <a:r>
              <a:rPr lang="ka-GE" sz="1800" spc="-5" dirty="0">
                <a:effectLst/>
                <a:latin typeface="Sylfaen" panose="010A0502050306030303" pitchFamily="18" charset="0"/>
                <a:ea typeface="Sylfaen" panose="010A0502050306030303" pitchFamily="18" charset="0"/>
                <a:cs typeface="Times New Roman" panose="02020603050405020304" pitchFamily="18" charset="0"/>
              </a:rPr>
              <a:t>ბ</a:t>
            </a:r>
            <a:r>
              <a:rPr lang="ka-GE" sz="1800" dirty="0">
                <a:effectLst/>
                <a:latin typeface="Sylfaen" panose="010A0502050306030303" pitchFamily="18" charset="0"/>
                <a:ea typeface="Sylfaen" panose="010A0502050306030303" pitchFamily="18" charset="0"/>
                <a:cs typeface="Times New Roman" panose="02020603050405020304" pitchFamily="18" charset="0"/>
              </a:rPr>
              <a:t>ა.</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a:p>
            <a:pPr marL="0" indent="0" algn="just">
              <a:buNone/>
            </a:pPr>
            <a:endParaRPr lang="en-US" dirty="0"/>
          </a:p>
          <a:p>
            <a:pPr marL="0" indent="0">
              <a:buNone/>
            </a:pPr>
            <a:endParaRPr lang="en-US" dirty="0"/>
          </a:p>
        </p:txBody>
      </p:sp>
    </p:spTree>
    <p:extLst>
      <p:ext uri="{BB962C8B-B14F-4D97-AF65-F5344CB8AC3E}">
        <p14:creationId xmlns:p14="http://schemas.microsoft.com/office/powerpoint/2010/main" val="791882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1893</Words>
  <Application>Microsoft Office PowerPoint</Application>
  <PresentationFormat>Widescreen</PresentationFormat>
  <Paragraphs>94</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Sylfaen</vt:lpstr>
      <vt:lpstr>Wingdings</vt:lpstr>
      <vt:lpstr>Office Theme</vt:lpstr>
      <vt:lpstr> შპს „ ჯონოული 2 “ </vt:lpstr>
      <vt:lpstr>       საკანონმდებლო მოთხოვნები</vt:lpstr>
      <vt:lpstr> პროექტის მიზანი და მოკლე აღწერა</vt:lpstr>
      <vt:lpstr>110 კვ ეგხ „ჯონოული“-ის სიტუაციური რუქა</vt:lpstr>
      <vt:lpstr> დაგეგმილი პროექტის ალტერნატივების მიმოხილვა</vt:lpstr>
      <vt:lpstr>PowerPoint Presentation</vt:lpstr>
      <vt:lpstr>ალტერნატიული ვარიანტების გეგმა </vt:lpstr>
      <vt:lpstr>პროექტის ალტერნატივების დასკვნა</vt:lpstr>
      <vt:lpstr>ელექტრომაგნიტური ველების გავრცელება</vt:lpstr>
      <vt:lpstr>საპროექტო ეგხ-ს დაშორებები  საკარმიდამო ნაკვეთებთან და შენობებთან</vt:lpstr>
      <vt:lpstr>საპროექტო ეგხ-ს დაშორებები  საკარმიდამო ნაკვეთებთან და შენობებთან</vt:lpstr>
      <vt:lpstr>საპროექტო ეგხ-ს დაშორებები  საკარმიდამო ნაკვეთებთან და შენობებთან</vt:lpstr>
      <vt:lpstr>საპროექტო ეგხ-ს დაშორებები  საკარმიდამო ნაკვეთებთან და შენობებთან</vt:lpstr>
      <vt:lpstr>საპროექტო ეგხ-ს დაშორებები  საკარმიდამო ნაკვეთებთან და შენობებთან</vt:lpstr>
      <vt:lpstr>გარემოზე შესაძლო ზემოქმედების და მისი სახეების შესახებ ზოგადი ინფორმაცია, რომლებიც შესწავლილი იქნება გზშ-ის პროცესში</vt:lpstr>
      <vt:lpstr>გარემოზე შესაძლო ზემოქმედების შემარბილებელი ღონისძიებების წინასწარი მონახაზი</vt:lpstr>
      <vt:lpstr>გზშ-ის ანგარიშის მომზადებისთვის საჭირო მეთოდებისა და ჩასატარებელი კვლევების შესახებ ინფორმაცია</vt:lpstr>
      <vt:lpstr>გმადლობთ ყურადღებისთვის!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სს „საქართველოს სახელმწიფო ელექტროსისტემა“</dc:title>
  <dc:creator>Salome Mosidze</dc:creator>
  <cp:lastModifiedBy>Geprgian Hydropower</cp:lastModifiedBy>
  <cp:revision>64</cp:revision>
  <dcterms:created xsi:type="dcterms:W3CDTF">2019-01-15T11:29:11Z</dcterms:created>
  <dcterms:modified xsi:type="dcterms:W3CDTF">2020-12-03T16:08:42Z</dcterms:modified>
</cp:coreProperties>
</file>