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80" r:id="rId8"/>
    <p:sldId id="262"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ka-G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ka-G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ka-G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ka-G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ka-G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29.01.2021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29.01.2021</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51648" cy="1981200"/>
          </a:xfrm>
        </p:spPr>
        <p:txBody>
          <a:bodyPr>
            <a:normAutofit/>
          </a:bodyPr>
          <a:lstStyle/>
          <a:p>
            <a:r>
              <a:rPr lang="ka-GE" sz="2000" b="1" dirty="0">
                <a:latin typeface="Sylfaen" panose="010A0502050306030303" pitchFamily="18" charset="0"/>
              </a:rPr>
              <a:t>შეზღუდული პასუხისმგებლობის საზოგადოება „არმადა</a:t>
            </a:r>
            <a:r>
              <a:rPr lang="ka-GE" sz="2000" b="1" dirty="0" smtClean="0">
                <a:latin typeface="Sylfaen" panose="010A0502050306030303" pitchFamily="18" charset="0"/>
              </a:rPr>
              <a:t>“</a:t>
            </a:r>
            <a:r>
              <a:rPr lang="en-US" sz="2000" b="1" dirty="0" smtClean="0">
                <a:latin typeface="Sylfaen" panose="010A0502050306030303" pitchFamily="18" charset="0"/>
              </a:rPr>
              <a:t/>
            </a:r>
            <a:br>
              <a:rPr lang="en-US" sz="2000" b="1" dirty="0" smtClean="0">
                <a:latin typeface="Sylfaen" panose="010A0502050306030303" pitchFamily="18" charset="0"/>
              </a:rPr>
            </a:br>
            <a:r>
              <a:rPr lang="en-US" sz="2000" b="1" dirty="0" smtClean="0">
                <a:latin typeface="Sylfaen" panose="010A0502050306030303" pitchFamily="18" charset="0"/>
              </a:rPr>
              <a:t/>
            </a:r>
            <a:br>
              <a:rPr lang="en-US" sz="2000" b="1" dirty="0" smtClean="0">
                <a:latin typeface="Sylfaen" panose="010A0502050306030303" pitchFamily="18" charset="0"/>
              </a:rPr>
            </a:br>
            <a:r>
              <a:rPr lang="en-US" sz="2700" b="1" dirty="0">
                <a:latin typeface="Sylfaen" panose="010A0502050306030303" pitchFamily="18" charset="0"/>
              </a:rPr>
              <a:t>პოლიეთილენის ფირების </a:t>
            </a:r>
            <a:r>
              <a:rPr lang="ka-GE" sz="2700" b="1" dirty="0">
                <a:latin typeface="Sylfaen" panose="010A0502050306030303" pitchFamily="18" charset="0"/>
              </a:rPr>
              <a:t>წარმოების</a:t>
            </a:r>
            <a:r>
              <a:rPr lang="en-US" sz="2700" b="1" dirty="0">
                <a:latin typeface="Sylfaen" panose="010A0502050306030303" pitchFamily="18" charset="0"/>
              </a:rPr>
              <a:t> (ნარჩენების აღდგენა) </a:t>
            </a:r>
            <a:r>
              <a:rPr lang="ka-GE" sz="2700" b="1" dirty="0">
                <a:latin typeface="Sylfaen" panose="010A0502050306030303" pitchFamily="18" charset="0"/>
              </a:rPr>
              <a:t>საამქრო</a:t>
            </a:r>
            <a:r>
              <a:rPr lang="en-US" sz="2700" b="1" dirty="0" smtClean="0">
                <a:latin typeface="Sylfaen" panose="010A0502050306030303" pitchFamily="18" charset="0"/>
              </a:rPr>
              <a:t/>
            </a:r>
            <a:br>
              <a:rPr lang="en-US" sz="2700" b="1" dirty="0" smtClean="0">
                <a:latin typeface="Sylfaen" panose="010A0502050306030303" pitchFamily="18" charset="0"/>
              </a:rPr>
            </a:br>
            <a:endParaRPr lang="en-US" sz="2800" dirty="0">
              <a:solidFill>
                <a:schemeClr val="tx1"/>
              </a:solidFill>
            </a:endParaRPr>
          </a:p>
        </p:txBody>
      </p:sp>
      <p:sp>
        <p:nvSpPr>
          <p:cNvPr id="5" name="Rectangle 4"/>
          <p:cNvSpPr/>
          <p:nvPr/>
        </p:nvSpPr>
        <p:spPr>
          <a:xfrm>
            <a:off x="685800" y="3733800"/>
            <a:ext cx="7696200" cy="369332"/>
          </a:xfrm>
          <a:prstGeom prst="rect">
            <a:avLst/>
          </a:prstGeom>
        </p:spPr>
        <p:txBody>
          <a:bodyPr wrap="square">
            <a:spAutoFit/>
          </a:bodyPr>
          <a:lstStyle/>
          <a:p>
            <a:pPr algn="ctr"/>
            <a:r>
              <a:rPr lang="ka-GE" dirty="0" smtClean="0">
                <a:latin typeface="Sylfaen" pitchFamily="18" charset="0"/>
              </a:rPr>
              <a:t>გზშ-ს ანგარიშის პროექტის მომზადებელი : </a:t>
            </a:r>
            <a:r>
              <a:rPr lang="en-US" b="1" dirty="0" smtClean="0">
                <a:latin typeface="Calibri" pitchFamily="34" charset="0"/>
              </a:rPr>
              <a:t>გ</a:t>
            </a:r>
            <a:r>
              <a:rPr lang="ka-GE" b="1" dirty="0" smtClean="0">
                <a:latin typeface="Calibri" pitchFamily="34" charset="0"/>
              </a:rPr>
              <a:t>იული დარციმელია</a:t>
            </a:r>
            <a:endParaRPr lang="en-US"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2000" dirty="0" err="1" smtClean="0">
                <a:solidFill>
                  <a:schemeClr val="tx1"/>
                </a:solidFill>
              </a:rPr>
              <a:t>პროექტის</a:t>
            </a:r>
            <a:r>
              <a:rPr lang="en-US" sz="2000" dirty="0" smtClean="0">
                <a:solidFill>
                  <a:schemeClr val="tx1"/>
                </a:solidFill>
              </a:rPr>
              <a:t> </a:t>
            </a:r>
            <a:r>
              <a:rPr lang="en-US" sz="2000" dirty="0" err="1" smtClean="0">
                <a:solidFill>
                  <a:schemeClr val="tx1"/>
                </a:solidFill>
              </a:rPr>
              <a:t>ალტერნატიული</a:t>
            </a:r>
            <a:r>
              <a:rPr lang="en-US" sz="2000" dirty="0" smtClean="0">
                <a:solidFill>
                  <a:schemeClr val="tx1"/>
                </a:solidFill>
              </a:rPr>
              <a:t> </a:t>
            </a:r>
            <a:r>
              <a:rPr lang="en-US" sz="2000" dirty="0" err="1" smtClean="0">
                <a:solidFill>
                  <a:schemeClr val="tx1"/>
                </a:solidFill>
              </a:rPr>
              <a:t>ვარიანტები</a:t>
            </a:r>
            <a:endParaRPr lang="en-US" sz="2000" dirty="0">
              <a:solidFill>
                <a:schemeClr val="tx1"/>
              </a:solidFill>
            </a:endParaRPr>
          </a:p>
        </p:txBody>
      </p:sp>
      <p:sp>
        <p:nvSpPr>
          <p:cNvPr id="6" name="Right Arrow 5"/>
          <p:cNvSpPr/>
          <p:nvPr/>
        </p:nvSpPr>
        <p:spPr>
          <a:xfrm>
            <a:off x="395654" y="1023622"/>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212601"/>
            <a:ext cx="7696200" cy="5386090"/>
          </a:xfrm>
          <a:prstGeom prst="rect">
            <a:avLst/>
          </a:prstGeom>
        </p:spPr>
        <p:txBody>
          <a:bodyPr wrap="square">
            <a:spAutoFit/>
          </a:bodyPr>
          <a:lstStyle/>
          <a:p>
            <a:pPr algn="just"/>
            <a:r>
              <a:rPr lang="ka-GE" sz="1400" dirty="0" smtClean="0">
                <a:latin typeface="Sylfaen" pitchFamily="18" charset="0"/>
              </a:rPr>
              <a:t>საწარმოში გამოსაშვები პროდუქციის წარმოებისათვის გათვალისწინებული ტექნოლოგია და დანადგარები პრაქტიკულად წარმოადგენს უალტერნატივო ტექნოლოგიას. საწარმოს ძირითადი ტექნოლოგიური ოპერაციებია: ნედლეულის მიღება, დროებითი დასაწყოება, პროდუქციის წარმოება და მომხმარებელზე გაცემა.</a:t>
            </a:r>
            <a:endParaRPr lang="en-US" sz="1400" dirty="0" smtClean="0">
              <a:latin typeface="Sylfaen" pitchFamily="18" charset="0"/>
            </a:endParaRPr>
          </a:p>
          <a:p>
            <a:pPr algn="just"/>
            <a:r>
              <a:rPr lang="ka-GE" sz="1400" dirty="0" smtClean="0">
                <a:latin typeface="Sylfaen" pitchFamily="18" charset="0"/>
              </a:rPr>
              <a:t>საწარმოო წარმოადგენს ფუნქციონირებად საწარმოს, რომელიც შესაბამისი პროდუქციის გამოშვებისათვის გააჩნია უკე ადაპტირებული ტექნოლოგია და ამდენად სხვა ალტერნატიული ტექნოლოგიების განხილვა არ წამოჭრ</a:t>
            </a:r>
            <a:r>
              <a:rPr lang="ka-GE" sz="1600" dirty="0" smtClean="0">
                <a:latin typeface="Sylfaen" pitchFamily="18" charset="0"/>
              </a:rPr>
              <a:t>ილა.</a:t>
            </a:r>
          </a:p>
          <a:p>
            <a:pPr algn="just"/>
            <a:endParaRPr lang="ka-GE" sz="1600" dirty="0" smtClean="0">
              <a:latin typeface="Sylfaen" pitchFamily="18" charset="0"/>
            </a:endParaRPr>
          </a:p>
          <a:p>
            <a:pPr algn="just"/>
            <a:r>
              <a:rPr lang="ka-GE" sz="1400" b="1" u="sng" dirty="0" smtClean="0">
                <a:latin typeface="Sylfaen" pitchFamily="18" charset="0"/>
              </a:rPr>
              <a:t>საწარმოს სიმძლავრეების ა</a:t>
            </a:r>
            <a:r>
              <a:rPr lang="de-DE" sz="1400" b="1" u="sng" dirty="0" smtClean="0">
                <a:latin typeface="Sylfaen" pitchFamily="18" charset="0"/>
              </a:rPr>
              <a:t>ლტერნატივები </a:t>
            </a:r>
            <a:endParaRPr lang="ka-GE" sz="1400" b="1" u="sng" dirty="0" smtClean="0">
              <a:latin typeface="Sylfaen" pitchFamily="18" charset="0"/>
            </a:endParaRPr>
          </a:p>
          <a:p>
            <a:pPr algn="just"/>
            <a:r>
              <a:rPr lang="en-US" sz="1400" dirty="0">
                <a:latin typeface="Sylfaen" panose="010A0502050306030303" pitchFamily="18" charset="0"/>
              </a:rPr>
              <a:t>საწარმოს   სიმძლავრეა </a:t>
            </a:r>
            <a:r>
              <a:rPr lang="ka-GE" sz="1400" dirty="0">
                <a:latin typeface="Sylfaen" panose="010A0502050306030303" pitchFamily="18" charset="0"/>
              </a:rPr>
              <a:t>150 კგ</a:t>
            </a:r>
            <a:r>
              <a:rPr lang="en-US" sz="1400" dirty="0">
                <a:latin typeface="Sylfaen" panose="010A0502050306030303" pitchFamily="18" charset="0"/>
              </a:rPr>
              <a:t>/სთ </a:t>
            </a:r>
            <a:r>
              <a:rPr lang="ka-GE" sz="1400" dirty="0">
                <a:latin typeface="Sylfaen" panose="010A0502050306030303" pitchFamily="18" charset="0"/>
              </a:rPr>
              <a:t>პოლიეთილენის ფირების წარმოება</a:t>
            </a:r>
            <a:r>
              <a:rPr lang="en-US" sz="1400" dirty="0">
                <a:latin typeface="Sylfaen" panose="010A0502050306030303" pitchFamily="18" charset="0"/>
              </a:rPr>
              <a:t>.   დღის განმავლობაში </a:t>
            </a:r>
            <a:r>
              <a:rPr lang="ka-GE" sz="1400" dirty="0">
                <a:latin typeface="Sylfaen" panose="010A0502050306030303" pitchFamily="18" charset="0"/>
              </a:rPr>
              <a:t>8 საათიანი სამუშაო დღით და წელიწადში 260 სამუშაო დღით </a:t>
            </a:r>
            <a:r>
              <a:rPr lang="en-US" sz="1400" dirty="0">
                <a:latin typeface="Sylfaen" panose="010A0502050306030303" pitchFamily="18" charset="0"/>
              </a:rPr>
              <a:t>შესაძლებელია </a:t>
            </a:r>
            <a:r>
              <a:rPr lang="ka-GE" sz="1400" dirty="0">
                <a:latin typeface="Sylfaen" panose="010A0502050306030303" pitchFamily="18" charset="0"/>
              </a:rPr>
              <a:t>312 ტ/წელ პოლიეთილენის ფირების წარმოება, რაც იგივე სიმძლავრეა, რაც გააჩნდა საწარმოს პირველადი გრანულების ნედლეულად გამოყენებისას</a:t>
            </a:r>
            <a:r>
              <a:rPr lang="en-US" sz="1400" dirty="0">
                <a:latin typeface="Sylfaen" panose="010A0502050306030303" pitchFamily="18" charset="0"/>
              </a:rPr>
              <a:t>.</a:t>
            </a:r>
          </a:p>
          <a:p>
            <a:pPr algn="just"/>
            <a:r>
              <a:rPr lang="ka-GE" sz="1400" dirty="0">
                <a:latin typeface="Sylfaen" panose="010A0502050306030303" pitchFamily="18" charset="0"/>
              </a:rPr>
              <a:t>შესაბამისი გარემოსდაცვითი ღონისძიებების გატარების შემთხვევაში (მათ შორის ძირითადია ატმოსფერულ ჰაერში მავნე ნივთიერებათა ემისიები კონტროლი) წარმოების მოცულობის ზრდა არ იქნება დაკავშირებული გარემოსა და მოსახლეობის ჯანმრთელობაზე მნიშვნელოვან ზემოქმედებასთან. </a:t>
            </a:r>
            <a:endParaRPr lang="en-US" sz="1400" dirty="0">
              <a:latin typeface="Sylfaen" panose="010A0502050306030303" pitchFamily="18" charset="0"/>
            </a:endParaRPr>
          </a:p>
          <a:p>
            <a:pPr algn="just"/>
            <a:r>
              <a:rPr lang="ka-GE" sz="1400" b="1" dirty="0">
                <a:latin typeface="Sylfaen" panose="010A0502050306030303" pitchFamily="18" charset="0"/>
              </a:rPr>
              <a:t>წარმოების მოცულობის ზრდა დაკავშირებული იქნება მნიშვნელოვან დადებით სოციალურ ეფექტთან, კერძოდ, დამატებითი მუშახელის დასაქმებასა და მოსახლეობის სოციალურ-ეკონომიკური მდგომარეობის გაუმჯობესებასთან</a:t>
            </a:r>
            <a:r>
              <a:rPr lang="ka-GE" b="1" dirty="0" smtClean="0"/>
              <a:t>.</a:t>
            </a:r>
            <a:endParaRPr lang="en-US" b="1" dirty="0" smtClean="0"/>
          </a:p>
          <a:p>
            <a:pPr algn="just"/>
            <a:endParaRPr lang="ka-GE" sz="1400" dirty="0" smtClean="0">
              <a:latin typeface="Sylfaen" pitchFamily="18" charset="0"/>
            </a:endParaRPr>
          </a:p>
          <a:p>
            <a:pPr algn="just"/>
            <a:r>
              <a:rPr lang="ka-GE" sz="1400" b="1" u="sng" dirty="0" smtClean="0">
                <a:latin typeface="Sylfaen" pitchFamily="18" charset="0"/>
              </a:rPr>
              <a:t>ტერიტორიის შერჩევის ალტერნატივები</a:t>
            </a:r>
          </a:p>
          <a:p>
            <a:pPr algn="just"/>
            <a:r>
              <a:rPr lang="ka-GE" sz="1400" dirty="0" smtClean="0">
                <a:latin typeface="Sylfaen" panose="010A0502050306030303" pitchFamily="18" charset="0"/>
              </a:rPr>
              <a:t>რადგან საწარმოო ობიექტი წარმოადგენს ფუნქციონირებად საწარმოს, ამიტომ ტერიტორიის სხვა ალტერნატივების განხილვა არ მომხდარა.</a:t>
            </a:r>
            <a:endParaRPr lang="en-US" sz="1400" dirty="0">
              <a:latin typeface="Sylfaen" panose="010A0502050306030303" pitchFamily="18" charset="0"/>
            </a:endParaRPr>
          </a:p>
        </p:txBody>
      </p:sp>
      <p:sp>
        <p:nvSpPr>
          <p:cNvPr id="14" name="Rectangle 13"/>
          <p:cNvSpPr/>
          <p:nvPr/>
        </p:nvSpPr>
        <p:spPr>
          <a:xfrm>
            <a:off x="304800" y="3581400"/>
            <a:ext cx="7772400" cy="307777"/>
          </a:xfrm>
          <a:prstGeom prst="rect">
            <a:avLst/>
          </a:prstGeom>
        </p:spPr>
        <p:txBody>
          <a:bodyPr wrap="square">
            <a:spAutoFit/>
          </a:bodyPr>
          <a:lstStyle/>
          <a:p>
            <a:pPr algn="just">
              <a:buAutoNum type="arabicPeriod"/>
            </a:pPr>
            <a:endParaRPr lang="en-US" sz="1400" dirty="0"/>
          </a:p>
        </p:txBody>
      </p:sp>
      <p:sp>
        <p:nvSpPr>
          <p:cNvPr id="7" name="Right Arrow 6"/>
          <p:cNvSpPr/>
          <p:nvPr/>
        </p:nvSpPr>
        <p:spPr>
          <a:xfrm>
            <a:off x="426427" y="3075852"/>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908538"/>
            <a:ext cx="2749471" cy="307777"/>
          </a:xfrm>
          <a:prstGeom prst="rect">
            <a:avLst/>
          </a:prstGeom>
        </p:spPr>
        <p:txBody>
          <a:bodyPr wrap="none">
            <a:spAutoFit/>
          </a:bodyPr>
          <a:lstStyle/>
          <a:p>
            <a:r>
              <a:rPr lang="ka-GE" sz="1400" b="1" dirty="0" smtClean="0">
                <a:latin typeface="Sylfaen" pitchFamily="18" charset="0"/>
              </a:rPr>
              <a:t>ტექნოლოგიური ალტერნატივა</a:t>
            </a:r>
            <a:endParaRPr lang="ka-GE" sz="1400" b="1" dirty="0">
              <a:latin typeface="Sylfaen" pitchFamily="18" charset="0"/>
            </a:endParaRPr>
          </a:p>
        </p:txBody>
      </p:sp>
      <p:sp>
        <p:nvSpPr>
          <p:cNvPr id="9" name="Right Arrow 8"/>
          <p:cNvSpPr/>
          <p:nvPr/>
        </p:nvSpPr>
        <p:spPr>
          <a:xfrm>
            <a:off x="417635" y="5947642"/>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ka-GE" sz="1800" dirty="0" smtClean="0">
                <a:latin typeface="Sylfaen" panose="010A0502050306030303" pitchFamily="18" charset="0"/>
              </a:rPr>
              <a:t>საქმიანობით გამოწვეული გარემოზე შესაძლო ზემოქმედების მოკლე აღწერა</a:t>
            </a:r>
            <a:r>
              <a:rPr lang="en-US" sz="1800" dirty="0" smtClean="0"/>
              <a:t/>
            </a:r>
            <a:br>
              <a:rPr lang="en-US" sz="1800" dirty="0" smtClean="0"/>
            </a:br>
            <a:endParaRPr lang="en-US" sz="1800" dirty="0"/>
          </a:p>
        </p:txBody>
      </p:sp>
      <p:sp>
        <p:nvSpPr>
          <p:cNvPr id="3" name="Content Placeholder 2"/>
          <p:cNvSpPr>
            <a:spLocks noGrp="1"/>
          </p:cNvSpPr>
          <p:nvPr>
            <p:ph idx="1"/>
          </p:nvPr>
        </p:nvSpPr>
        <p:spPr>
          <a:xfrm>
            <a:off x="457200" y="1219200"/>
            <a:ext cx="8229600" cy="4389120"/>
          </a:xfrm>
        </p:spPr>
        <p:txBody>
          <a:bodyPr>
            <a:normAutofit lnSpcReduction="10000"/>
          </a:bodyPr>
          <a:lstStyle/>
          <a:p>
            <a:pPr>
              <a:buNone/>
            </a:pPr>
            <a:r>
              <a:rPr lang="ka-GE" sz="2200" dirty="0" smtClean="0">
                <a:latin typeface="Sylfaen" panose="010A0502050306030303" pitchFamily="18" charset="0"/>
              </a:rPr>
              <a:t>● </a:t>
            </a:r>
            <a:r>
              <a:rPr lang="ka-GE" sz="2200" dirty="0" smtClean="0"/>
              <a:t>ზემოქმედება ატმოსფერულ ჰაერზე და ემისიები</a:t>
            </a:r>
          </a:p>
          <a:p>
            <a:pPr>
              <a:buNone/>
            </a:pPr>
            <a:r>
              <a:rPr lang="ka-GE" sz="2200" dirty="0" smtClean="0">
                <a:latin typeface="Sylfaen" panose="010A0502050306030303" pitchFamily="18" charset="0"/>
              </a:rPr>
              <a:t>● </a:t>
            </a:r>
            <a:r>
              <a:rPr lang="ka-GE" sz="2200" dirty="0" smtClean="0"/>
              <a:t>ხმაური; ვიბრაცია</a:t>
            </a:r>
            <a:endParaRPr lang="en-US" sz="2200" dirty="0" smtClean="0"/>
          </a:p>
          <a:p>
            <a:pPr>
              <a:buNone/>
            </a:pPr>
            <a:r>
              <a:rPr lang="ka-GE" sz="2200" dirty="0" smtClean="0">
                <a:latin typeface="Sylfaen" panose="010A0502050306030303" pitchFamily="18" charset="0"/>
              </a:rPr>
              <a:t>● </a:t>
            </a:r>
            <a:r>
              <a:rPr lang="ka-GE" sz="2200" dirty="0" smtClean="0"/>
              <a:t>ელექტრო მაგნიტური გამოსხივება</a:t>
            </a:r>
            <a:endParaRPr lang="en-US" sz="2200" dirty="0" smtClean="0"/>
          </a:p>
          <a:p>
            <a:pPr>
              <a:buNone/>
            </a:pPr>
            <a:r>
              <a:rPr lang="ka-GE" sz="2200" dirty="0" smtClean="0">
                <a:latin typeface="Sylfaen" panose="010A0502050306030303" pitchFamily="18" charset="0"/>
              </a:rPr>
              <a:t>● </a:t>
            </a:r>
            <a:r>
              <a:rPr lang="ka-GE" sz="2200" dirty="0" smtClean="0"/>
              <a:t>ზემოქმედება წყლის ხარისხზე</a:t>
            </a:r>
            <a:endParaRPr lang="en-US" sz="2200" dirty="0" smtClean="0"/>
          </a:p>
          <a:p>
            <a:pPr>
              <a:buNone/>
            </a:pPr>
            <a:r>
              <a:rPr lang="ka-GE" sz="2200" dirty="0" smtClean="0">
                <a:latin typeface="Sylfaen" panose="010A0502050306030303" pitchFamily="18" charset="0"/>
              </a:rPr>
              <a:t>● </a:t>
            </a:r>
            <a:r>
              <a:rPr lang="ka-GE" sz="2200" dirty="0" smtClean="0"/>
              <a:t>ზემოქმედება ცხოველთა სამყაროზე</a:t>
            </a:r>
            <a:endParaRPr lang="en-US" sz="2200" dirty="0" smtClean="0"/>
          </a:p>
          <a:p>
            <a:pPr>
              <a:buNone/>
            </a:pPr>
            <a:r>
              <a:rPr lang="ka-GE" sz="2200" dirty="0" smtClean="0">
                <a:latin typeface="Sylfaen" panose="010A0502050306030303" pitchFamily="18" charset="0"/>
              </a:rPr>
              <a:t>● ნარჩენების წარმოქმნა და მათი მართვის პროცესში მოსალოდნელი ზემოქმედება</a:t>
            </a:r>
            <a:endParaRPr lang="en-US" sz="2200" dirty="0" smtClean="0"/>
          </a:p>
          <a:p>
            <a:pPr>
              <a:buNone/>
            </a:pPr>
            <a:r>
              <a:rPr lang="ka-GE" sz="2200" dirty="0" smtClean="0">
                <a:latin typeface="Sylfaen" panose="010A0502050306030303" pitchFamily="18" charset="0"/>
              </a:rPr>
              <a:t>● ზემოქმედება ადამიანის ჯანმრთელობასა და უსაფრთხოებაზე</a:t>
            </a:r>
            <a:endParaRPr lang="en-US" sz="2200" dirty="0" smtClean="0"/>
          </a:p>
          <a:p>
            <a:pPr>
              <a:buNone/>
            </a:pPr>
            <a:r>
              <a:rPr lang="ka-GE" sz="2200" dirty="0" smtClean="0">
                <a:latin typeface="Sylfaen" panose="010A0502050306030303" pitchFamily="18" charset="0"/>
              </a:rPr>
              <a:t>● ნიადაგის; გრუნტის და </a:t>
            </a:r>
            <a:r>
              <a:rPr lang="ka-GE" sz="2200" dirty="0" smtClean="0"/>
              <a:t>მიწისქვეშა წყლების დაბინძურების რისკები </a:t>
            </a:r>
            <a:endParaRPr lang="en-US" sz="2200" dirty="0" smtClean="0"/>
          </a:p>
          <a:p>
            <a:pPr>
              <a:buNone/>
            </a:pPr>
            <a:r>
              <a:rPr lang="ka-GE" sz="2200" dirty="0" smtClean="0">
                <a:latin typeface="Sylfaen" panose="010A0502050306030303" pitchFamily="18" charset="0"/>
              </a:rPr>
              <a:t>● კუმულაციური ზემოქმედება</a:t>
            </a:r>
            <a:endParaRPr lang="en-US" sz="2200"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a:bodyPr>
          <a:lstStyle/>
          <a:p>
            <a:r>
              <a:rPr lang="ka-GE" sz="1800" dirty="0" smtClean="0"/>
              <a:t>ზემოქმედება ატმოსფერულ ჰაერზე და ემისიები</a:t>
            </a:r>
            <a:endParaRPr lang="en-US" sz="1800" dirty="0"/>
          </a:p>
        </p:txBody>
      </p:sp>
      <p:sp>
        <p:nvSpPr>
          <p:cNvPr id="12" name="Rectangle 11"/>
          <p:cNvSpPr/>
          <p:nvPr/>
        </p:nvSpPr>
        <p:spPr>
          <a:xfrm>
            <a:off x="533400" y="1066800"/>
            <a:ext cx="8153400" cy="1569660"/>
          </a:xfrm>
          <a:prstGeom prst="rect">
            <a:avLst/>
          </a:prstGeom>
        </p:spPr>
        <p:txBody>
          <a:bodyPr wrap="square">
            <a:spAutoFit/>
          </a:bodyPr>
          <a:lstStyle/>
          <a:p>
            <a:pPr algn="just"/>
            <a:r>
              <a:rPr lang="de-DE" sz="1600" dirty="0" smtClean="0">
                <a:latin typeface="Sylfaen" pitchFamily="18" charset="0"/>
              </a:rPr>
              <a:t>საწარმოს საქმიანობის შედეგად ატმოსფეროში გამოიყოფა მავნე ნივთიერებები. ყურადღებას და განხილვას მოითხოვს დაგეგმილი საქმიანობის შედეგად გარემოში გამოფრქვეული მავნე ნივთიერებ</a:t>
            </a:r>
            <a:r>
              <a:rPr lang="ka-GE" sz="1600" dirty="0" smtClean="0">
                <a:latin typeface="Sylfaen" pitchFamily="18" charset="0"/>
              </a:rPr>
              <a:t>ები</a:t>
            </a:r>
            <a:r>
              <a:rPr lang="de-DE" sz="1600" dirty="0" smtClean="0">
                <a:latin typeface="Sylfaen" pitchFamily="18" charset="0"/>
              </a:rPr>
              <a:t>ა</a:t>
            </a:r>
            <a:r>
              <a:rPr lang="ka-GE" sz="1600" dirty="0" smtClean="0">
                <a:latin typeface="Sylfaen" pitchFamily="18" charset="0"/>
              </a:rPr>
              <a:t>: </a:t>
            </a:r>
            <a:r>
              <a:rPr lang="ka-GE" sz="1600" b="1" dirty="0" smtClean="0">
                <a:latin typeface="Sylfaen" pitchFamily="18" charset="0"/>
              </a:rPr>
              <a:t>პოლიმერული მტვერი, ძმარმჟავა, ნახშირჟანგი</a:t>
            </a:r>
            <a:r>
              <a:rPr lang="de-DE" sz="1600" dirty="0" smtClean="0">
                <a:latin typeface="Sylfaen" pitchFamily="18" charset="0"/>
              </a:rPr>
              <a:t>. ცხრილ-</a:t>
            </a:r>
            <a:r>
              <a:rPr lang="ka-GE" sz="1600" dirty="0" smtClean="0">
                <a:latin typeface="Sylfaen" pitchFamily="18" charset="0"/>
              </a:rPr>
              <a:t>3.2.</a:t>
            </a:r>
            <a:r>
              <a:rPr lang="de-DE" sz="1600" dirty="0" smtClean="0">
                <a:latin typeface="Sylfaen" pitchFamily="18" charset="0"/>
              </a:rPr>
              <a:t>-ში მოცემულია საწარმოში წარმოქმნილი მავნე ნივთიერებების კოდი, ზღვრულად დასაშვები კონცენტრაციების მნიშვნელობები, გაფრქვევის სიმძლავრეები და საშიშროების კლასი.</a:t>
            </a:r>
            <a:endParaRPr lang="ka-GE" sz="1600" dirty="0">
              <a:latin typeface="Sylfaen" pitchFamily="18" charset="0"/>
            </a:endParaRPr>
          </a:p>
        </p:txBody>
      </p:sp>
      <p:pic>
        <p:nvPicPr>
          <p:cNvPr id="15361" name="Picture 1"/>
          <p:cNvPicPr>
            <a:picLocks noChangeAspect="1" noChangeArrowheads="1"/>
          </p:cNvPicPr>
          <p:nvPr/>
        </p:nvPicPr>
        <p:blipFill>
          <a:blip r:embed="rId2"/>
          <a:srcRect/>
          <a:stretch>
            <a:fillRect/>
          </a:stretch>
        </p:blipFill>
        <p:spPr bwMode="auto">
          <a:xfrm>
            <a:off x="685800" y="2895600"/>
            <a:ext cx="8009060" cy="2590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rmAutofit/>
          </a:bodyPr>
          <a:lstStyle/>
          <a:p>
            <a:r>
              <a:rPr lang="pt-BR" sz="1600" i="1" dirty="0" smtClean="0"/>
              <a:t>ატმოსფერულ ჰაერში მავნე ნივთიერებათა გაბნევის ანგარიშის შედეგთა ანალიზი</a:t>
            </a:r>
            <a:endParaRPr lang="en-US" sz="1600" dirty="0"/>
          </a:p>
        </p:txBody>
      </p:sp>
      <p:sp>
        <p:nvSpPr>
          <p:cNvPr id="3" name="Content Placeholder 2"/>
          <p:cNvSpPr>
            <a:spLocks noGrp="1"/>
          </p:cNvSpPr>
          <p:nvPr>
            <p:ph idx="1"/>
          </p:nvPr>
        </p:nvSpPr>
        <p:spPr>
          <a:xfrm>
            <a:off x="533400" y="990600"/>
            <a:ext cx="8229600" cy="2209800"/>
          </a:xfrm>
        </p:spPr>
        <p:txBody>
          <a:bodyPr>
            <a:normAutofit fontScale="25000" lnSpcReduction="20000"/>
          </a:bodyPr>
          <a:lstStyle/>
          <a:p>
            <a:pPr algn="just"/>
            <a:r>
              <a:rPr lang="en-US" sz="5600" dirty="0">
                <a:latin typeface="Sylfaen" panose="010A0502050306030303" pitchFamily="18" charset="0"/>
              </a:rPr>
              <a:t>რადგან უახლოესი დასახლებული პუნქტი </a:t>
            </a:r>
            <a:r>
              <a:rPr lang="ka-GE" sz="5600" dirty="0">
                <a:latin typeface="Sylfaen" panose="010A0502050306030303" pitchFamily="18" charset="0"/>
              </a:rPr>
              <a:t>დაშორებულია 2</a:t>
            </a:r>
            <a:r>
              <a:rPr lang="en-US" sz="5600" dirty="0">
                <a:latin typeface="Sylfaen" panose="010A0502050306030303" pitchFamily="18" charset="0"/>
              </a:rPr>
              <a:t>00 </a:t>
            </a:r>
            <a:r>
              <a:rPr lang="ka-GE" sz="5600" dirty="0">
                <a:latin typeface="Sylfaen" panose="010A0502050306030303" pitchFamily="18" charset="0"/>
              </a:rPr>
              <a:t>მეტრში, ამიტომ  </a:t>
            </a:r>
            <a:r>
              <a:rPr lang="en-US" sz="5600" dirty="0">
                <a:latin typeface="Sylfaen" panose="010A0502050306030303" pitchFamily="18" charset="0"/>
              </a:rPr>
              <a:t>გაანგარიშებული ემისიების შესაბამისად,  ჰაერის ხარისხის მოდელირება შესრულდ</a:t>
            </a:r>
            <a:r>
              <a:rPr lang="ka-GE" sz="5600" dirty="0">
                <a:latin typeface="Sylfaen" panose="010A0502050306030303" pitchFamily="18" charset="0"/>
              </a:rPr>
              <a:t>ებ</a:t>
            </a:r>
            <a:r>
              <a:rPr lang="en-US" sz="5600" dirty="0">
                <a:latin typeface="Sylfaen" panose="010A0502050306030303" pitchFamily="18" charset="0"/>
              </a:rPr>
              <a:t>ა ობიექტის წყაროებიდან  </a:t>
            </a:r>
            <a:r>
              <a:rPr lang="ka-GE" sz="5600" dirty="0">
                <a:latin typeface="Sylfaen" panose="010A0502050306030303" pitchFamily="18" charset="0"/>
              </a:rPr>
              <a:t>შემდეგ წერტილებში - (0; 2</a:t>
            </a:r>
            <a:r>
              <a:rPr lang="en-US" sz="5600" dirty="0">
                <a:latin typeface="Sylfaen" panose="010A0502050306030303" pitchFamily="18" charset="0"/>
              </a:rPr>
              <a:t>00</a:t>
            </a:r>
            <a:r>
              <a:rPr lang="ka-GE" sz="5600" dirty="0">
                <a:latin typeface="Sylfaen" panose="010A0502050306030303" pitchFamily="18" charset="0"/>
              </a:rPr>
              <a:t>); (0; -2</a:t>
            </a:r>
            <a:r>
              <a:rPr lang="en-US" sz="5600" dirty="0">
                <a:latin typeface="Sylfaen" panose="010A0502050306030303" pitchFamily="18" charset="0"/>
              </a:rPr>
              <a:t>00</a:t>
            </a:r>
            <a:r>
              <a:rPr lang="ka-GE" sz="5600" dirty="0">
                <a:latin typeface="Sylfaen" panose="010A0502050306030303" pitchFamily="18" charset="0"/>
              </a:rPr>
              <a:t>); (2</a:t>
            </a:r>
            <a:r>
              <a:rPr lang="en-US" sz="5600" dirty="0">
                <a:latin typeface="Sylfaen" panose="010A0502050306030303" pitchFamily="18" charset="0"/>
              </a:rPr>
              <a:t>00</a:t>
            </a:r>
            <a:r>
              <a:rPr lang="ka-GE" sz="5600" dirty="0">
                <a:latin typeface="Sylfaen" panose="010A0502050306030303" pitchFamily="18" charset="0"/>
              </a:rPr>
              <a:t>; 0); (-2</a:t>
            </a:r>
            <a:r>
              <a:rPr lang="en-US" sz="5600" dirty="0">
                <a:latin typeface="Sylfaen" panose="010A0502050306030303" pitchFamily="18" charset="0"/>
              </a:rPr>
              <a:t>00</a:t>
            </a:r>
            <a:r>
              <a:rPr lang="ka-GE" sz="5600" dirty="0">
                <a:latin typeface="Sylfaen" panose="010A0502050306030303" pitchFamily="18" charset="0"/>
              </a:rPr>
              <a:t>; 0).</a:t>
            </a:r>
            <a:r>
              <a:rPr lang="ka-GE" sz="5600" dirty="0" smtClean="0">
                <a:latin typeface="Sylfaen" pitchFamily="18" charset="0"/>
              </a:rPr>
              <a:t> </a:t>
            </a:r>
            <a:endParaRPr lang="en-US" sz="5600" dirty="0" smtClean="0">
              <a:latin typeface="Sylfaen" pitchFamily="18" charset="0"/>
            </a:endParaRPr>
          </a:p>
          <a:p>
            <a:pPr algn="just"/>
            <a:r>
              <a:rPr lang="pt-BR" sz="5600" dirty="0">
                <a:latin typeface="Sylfaen" panose="010A0502050306030303" pitchFamily="18" charset="0"/>
              </a:rPr>
              <a:t>გათვლები განხორციელდა იმ შემთხვევისათვის, როცა ერთდროულად აფრქვევს ყველა წყარო, რაც შეყვანილ იქნა კომპიუტერში, მოცემულია დანართის პირველ ფურცელზე. ასევე გათვალისწინებული იქნა </a:t>
            </a:r>
            <a:r>
              <a:rPr lang="ka-GE" sz="5600" dirty="0">
                <a:latin typeface="Sylfaen" panose="010A0502050306030303" pitchFamily="18" charset="0"/>
              </a:rPr>
              <a:t>ფონური მახასიათებლები ქალაქის მოსახლეობის რიცხოვნობის გათვალისწინებით, ასევე რადგან საწარმოს განთავსების მთლიან შენობაში ასევე განთავსებულია შპს „ტოტი“-ს და და შპს „გიკო“-ს პლასტმასის ნაკეთობების წარმოების საამქროები, ამიტომ კუმულაციური ზემოქმედების თვალსაზრისით გათვალისწინებული იქნება აღნიშნული საწარმოებიდან შესაბამისი მავნე ნივთიერებების გაფრქვევების ინტენსივობები.</a:t>
            </a:r>
            <a:endParaRPr lang="en-US" sz="5600" dirty="0" smtClean="0">
              <a:latin typeface="Sylfaen" pitchFamily="18" charset="0"/>
            </a:endParaRPr>
          </a:p>
          <a:p>
            <a:pPr marL="0" indent="0" algn="just">
              <a:buNone/>
            </a:pPr>
            <a:endParaRPr lang="ka-GE" sz="4300" dirty="0" smtClean="0">
              <a:latin typeface="Sylfaen" pitchFamily="18" charset="0"/>
            </a:endParaRPr>
          </a:p>
        </p:txBody>
      </p:sp>
      <p:pic>
        <p:nvPicPr>
          <p:cNvPr id="4" name="Picture 3"/>
          <p:cNvPicPr>
            <a:picLocks noChangeAspect="1"/>
          </p:cNvPicPr>
          <p:nvPr/>
        </p:nvPicPr>
        <p:blipFill>
          <a:blip r:embed="rId2"/>
          <a:stretch>
            <a:fillRect/>
          </a:stretch>
        </p:blipFill>
        <p:spPr>
          <a:xfrm>
            <a:off x="533400" y="3276600"/>
            <a:ext cx="8352692" cy="27072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85800"/>
          </a:xfrm>
        </p:spPr>
        <p:txBody>
          <a:bodyPr>
            <a:normAutofit/>
          </a:bodyPr>
          <a:lstStyle/>
          <a:p>
            <a:pPr algn="ctr"/>
            <a:r>
              <a:rPr lang="ka-GE" sz="2800" dirty="0" smtClean="0"/>
              <a:t>ხმაური </a:t>
            </a:r>
            <a:r>
              <a:rPr lang="en-US" sz="2800" dirty="0" smtClean="0"/>
              <a:t>             </a:t>
            </a:r>
            <a:r>
              <a:rPr lang="ka-GE" sz="2800" dirty="0" smtClean="0"/>
              <a:t>ვიბრაცია</a:t>
            </a:r>
            <a:endParaRPr lang="ka-GE" sz="2800" dirty="0"/>
          </a:p>
        </p:txBody>
      </p:sp>
      <p:sp>
        <p:nvSpPr>
          <p:cNvPr id="13" name="Content Placeholder 12"/>
          <p:cNvSpPr>
            <a:spLocks noGrp="1"/>
          </p:cNvSpPr>
          <p:nvPr>
            <p:ph idx="1"/>
          </p:nvPr>
        </p:nvSpPr>
        <p:spPr>
          <a:xfrm>
            <a:off x="533400" y="4038600"/>
            <a:ext cx="82296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indent="0" algn="just">
              <a:buNone/>
            </a:pPr>
            <a:r>
              <a:rPr lang="ka-GE" sz="1600" dirty="0">
                <a:latin typeface="Sylfaen" panose="010A0502050306030303" pitchFamily="18" charset="0"/>
              </a:rPr>
              <a:t>ხმაური არის სხვადასხვა სიხშირის და ინტენსივობის ბგერების </a:t>
            </a:r>
            <a:r>
              <a:rPr lang="ka-GE" sz="1600" dirty="0" smtClean="0">
                <a:latin typeface="Sylfaen" panose="010A0502050306030303" pitchFamily="18" charset="0"/>
              </a:rPr>
              <a:t>მოუწესრიგებელი</a:t>
            </a:r>
            <a:r>
              <a:rPr lang="en-US" sz="1600" dirty="0" smtClean="0">
                <a:latin typeface="Sylfaen" panose="010A0502050306030303" pitchFamily="18" charset="0"/>
              </a:rPr>
              <a:t> </a:t>
            </a:r>
            <a:r>
              <a:rPr lang="ka-GE" sz="1600" dirty="0" smtClean="0">
                <a:latin typeface="Sylfaen" panose="010A0502050306030303" pitchFamily="18" charset="0"/>
              </a:rPr>
              <a:t>ერთობლიობა</a:t>
            </a:r>
            <a:r>
              <a:rPr lang="ka-GE" sz="1600" dirty="0">
                <a:latin typeface="Sylfaen" panose="010A0502050306030303" pitchFamily="18" charset="0"/>
              </a:rPr>
              <a:t>, რომელსაც შეუძლია გამოიწვიოს </a:t>
            </a:r>
            <a:r>
              <a:rPr lang="ka-GE" sz="1600" dirty="0" smtClean="0">
                <a:latin typeface="Sylfaen" panose="010A0502050306030303" pitchFamily="18" charset="0"/>
              </a:rPr>
              <a:t>მავნე</a:t>
            </a:r>
            <a:r>
              <a:rPr lang="en-US" sz="1600" dirty="0" smtClean="0">
                <a:latin typeface="Sylfaen" panose="010A0502050306030303" pitchFamily="18" charset="0"/>
              </a:rPr>
              <a:t> </a:t>
            </a:r>
            <a:r>
              <a:rPr lang="ka-GE" sz="1600" dirty="0" smtClean="0">
                <a:latin typeface="Sylfaen" panose="010A0502050306030303" pitchFamily="18" charset="0"/>
              </a:rPr>
              <a:t>ზემოქმედება ადამიანის</a:t>
            </a:r>
            <a:r>
              <a:rPr lang="en-US" sz="1600" dirty="0" smtClean="0">
                <a:latin typeface="Sylfaen" panose="010A0502050306030303" pitchFamily="18" charset="0"/>
              </a:rPr>
              <a:t> </a:t>
            </a:r>
            <a:r>
              <a:rPr lang="ka-GE" sz="1600" dirty="0" smtClean="0">
                <a:latin typeface="Sylfaen" panose="010A0502050306030303" pitchFamily="18" charset="0"/>
              </a:rPr>
              <a:t>ორგანიზმზე</a:t>
            </a:r>
            <a:r>
              <a:rPr lang="ka-GE" sz="1600" dirty="0">
                <a:latin typeface="Sylfaen" panose="010A0502050306030303" pitchFamily="18" charset="0"/>
              </a:rPr>
              <a:t>.</a:t>
            </a:r>
            <a:endParaRPr lang="en-US" sz="1600" dirty="0"/>
          </a:p>
        </p:txBody>
      </p:sp>
      <p:sp>
        <p:nvSpPr>
          <p:cNvPr id="6" name="Rectangle 5"/>
          <p:cNvSpPr/>
          <p:nvPr/>
        </p:nvSpPr>
        <p:spPr>
          <a:xfrm>
            <a:off x="518490" y="1666221"/>
            <a:ext cx="4205910" cy="738664"/>
          </a:xfrm>
          <a:prstGeom prst="rect">
            <a:avLst/>
          </a:prstGeom>
        </p:spPr>
        <p:txBody>
          <a:bodyPr wrap="square">
            <a:spAutoFit/>
          </a:bodyPr>
          <a:lstStyle/>
          <a:p>
            <a:r>
              <a:rPr lang="ka-GE" sz="1400" dirty="0">
                <a:latin typeface="Sylfaen" panose="010A0502050306030303" pitchFamily="18" charset="0"/>
              </a:rPr>
              <a:t>წინასწარი შეფასებით, საწარმოო ობიექტისაგან</a:t>
            </a:r>
          </a:p>
          <a:p>
            <a:r>
              <a:rPr lang="ka-GE" sz="1400" dirty="0">
                <a:latin typeface="Sylfaen" panose="010A0502050306030303" pitchFamily="18" charset="0"/>
              </a:rPr>
              <a:t>მოსალოდნელი ხმაური </a:t>
            </a:r>
            <a:r>
              <a:rPr lang="ka-GE" sz="1400" dirty="0">
                <a:solidFill>
                  <a:schemeClr val="accent1"/>
                </a:solidFill>
                <a:latin typeface="Sylfaen" panose="010A0502050306030303" pitchFamily="18" charset="0"/>
              </a:rPr>
              <a:t>არ აღემატება დასაშვებ </a:t>
            </a:r>
            <a:r>
              <a:rPr lang="ka-GE" sz="1400" dirty="0" smtClean="0">
                <a:solidFill>
                  <a:schemeClr val="accent1"/>
                </a:solidFill>
                <a:latin typeface="Sylfaen" panose="010A0502050306030303" pitchFamily="18" charset="0"/>
              </a:rPr>
              <a:t>ნორმატივებს</a:t>
            </a:r>
            <a:r>
              <a:rPr lang="en-US" sz="1400" dirty="0" smtClean="0">
                <a:latin typeface="Sylfaen" panose="010A0502050306030303" pitchFamily="18" charset="0"/>
              </a:rPr>
              <a:t> </a:t>
            </a:r>
            <a:r>
              <a:rPr lang="ka-GE" sz="1400" dirty="0" smtClean="0">
                <a:latin typeface="Sylfaen" panose="010A0502050306030303" pitchFamily="18" charset="0"/>
              </a:rPr>
              <a:t>ახლომდებარე</a:t>
            </a:r>
            <a:r>
              <a:rPr lang="en-US" sz="1400" dirty="0" smtClean="0">
                <a:latin typeface="Sylfaen" panose="010A0502050306030303" pitchFamily="18" charset="0"/>
              </a:rPr>
              <a:t> </a:t>
            </a:r>
            <a:r>
              <a:rPr lang="ka-GE" sz="1400" dirty="0" smtClean="0">
                <a:latin typeface="Sylfaen" panose="010A0502050306030303" pitchFamily="18" charset="0"/>
              </a:rPr>
              <a:t>მოსახლეობისათვის</a:t>
            </a:r>
            <a:r>
              <a:rPr lang="ka-GE" sz="1400" dirty="0">
                <a:latin typeface="Sylfaen" panose="010A0502050306030303" pitchFamily="18" charset="0"/>
              </a:rPr>
              <a:t>,</a:t>
            </a:r>
            <a:endParaRPr lang="en-US" sz="1400" dirty="0"/>
          </a:p>
        </p:txBody>
      </p:sp>
      <p:sp>
        <p:nvSpPr>
          <p:cNvPr id="7" name="Rectangle 6"/>
          <p:cNvSpPr/>
          <p:nvPr/>
        </p:nvSpPr>
        <p:spPr>
          <a:xfrm>
            <a:off x="4724400" y="1676400"/>
            <a:ext cx="4114800" cy="523220"/>
          </a:xfrm>
          <a:prstGeom prst="rect">
            <a:avLst/>
          </a:prstGeom>
        </p:spPr>
        <p:txBody>
          <a:bodyPr wrap="square">
            <a:spAutoFit/>
          </a:bodyPr>
          <a:lstStyle/>
          <a:p>
            <a:pPr algn="just"/>
            <a:r>
              <a:rPr lang="ka-GE" sz="1400" dirty="0">
                <a:solidFill>
                  <a:schemeClr val="accent1"/>
                </a:solidFill>
                <a:latin typeface="Sylfaen" panose="010A0502050306030303" pitchFamily="18" charset="0"/>
              </a:rPr>
              <a:t>ლოკალურ</a:t>
            </a:r>
            <a:r>
              <a:rPr lang="ka-GE" sz="1400" dirty="0">
                <a:latin typeface="Sylfaen" panose="010A0502050306030303" pitchFamily="18" charset="0"/>
              </a:rPr>
              <a:t> ვიბრაციას ზემოქმედება ექნება მოსამსახურე პერსონალზე</a:t>
            </a:r>
            <a:endParaRPr lang="en-US" sz="1400" dirty="0"/>
          </a:p>
        </p:txBody>
      </p:sp>
      <p:sp>
        <p:nvSpPr>
          <p:cNvPr id="8" name="Rectangle 7"/>
          <p:cNvSpPr/>
          <p:nvPr/>
        </p:nvSpPr>
        <p:spPr>
          <a:xfrm>
            <a:off x="4800600" y="2133600"/>
            <a:ext cx="3886200" cy="523220"/>
          </a:xfrm>
          <a:prstGeom prst="rect">
            <a:avLst/>
          </a:prstGeom>
        </p:spPr>
        <p:txBody>
          <a:bodyPr wrap="square">
            <a:spAutoFit/>
          </a:bodyPr>
          <a:lstStyle/>
          <a:p>
            <a:pPr algn="just"/>
            <a:r>
              <a:rPr lang="ka-GE" sz="1400" dirty="0" smtClean="0">
                <a:solidFill>
                  <a:schemeClr val="accent1"/>
                </a:solidFill>
                <a:latin typeface="Sylfaen" panose="010A0502050306030303" pitchFamily="18" charset="0"/>
              </a:rPr>
              <a:t>ზოგადი</a:t>
            </a:r>
            <a:r>
              <a:rPr lang="en-US" sz="1400" dirty="0" smtClean="0">
                <a:latin typeface="Sylfaen" panose="010A0502050306030303" pitchFamily="18" charset="0"/>
              </a:rPr>
              <a:t> </a:t>
            </a:r>
            <a:r>
              <a:rPr lang="ka-GE" sz="1400" dirty="0" smtClean="0">
                <a:latin typeface="Sylfaen" panose="010A0502050306030303" pitchFamily="18" charset="0"/>
              </a:rPr>
              <a:t>ვიბრაცია </a:t>
            </a:r>
            <a:r>
              <a:rPr lang="ka-GE" sz="1400" dirty="0">
                <a:latin typeface="Sylfaen" panose="010A0502050306030303" pitchFamily="18" charset="0"/>
              </a:rPr>
              <a:t>შესაძლებელია გავრცელდეს </a:t>
            </a:r>
            <a:r>
              <a:rPr lang="ka-GE" sz="1400" dirty="0" smtClean="0">
                <a:latin typeface="Sylfaen" panose="010A0502050306030303" pitchFamily="18" charset="0"/>
              </a:rPr>
              <a:t>ობიექტის</a:t>
            </a:r>
            <a:r>
              <a:rPr lang="en-US" sz="1400" dirty="0" smtClean="0">
                <a:latin typeface="Sylfaen" panose="010A0502050306030303" pitchFamily="18" charset="0"/>
              </a:rPr>
              <a:t> </a:t>
            </a:r>
            <a:r>
              <a:rPr lang="ka-GE" sz="1400" dirty="0" smtClean="0">
                <a:latin typeface="Sylfaen" panose="010A0502050306030303" pitchFamily="18" charset="0"/>
              </a:rPr>
              <a:t>ტერიტორიაზე</a:t>
            </a:r>
            <a:endParaRPr lang="en-US" sz="1400" dirty="0"/>
          </a:p>
        </p:txBody>
      </p:sp>
      <p:sp>
        <p:nvSpPr>
          <p:cNvPr id="9" name="Down Arrow 8"/>
          <p:cNvSpPr/>
          <p:nvPr/>
        </p:nvSpPr>
        <p:spPr>
          <a:xfrm>
            <a:off x="2686049" y="2404885"/>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24600" y="2590800"/>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743200"/>
            <a:ext cx="3581400" cy="523220"/>
          </a:xfrm>
          <a:prstGeom prst="rect">
            <a:avLst/>
          </a:prstGeom>
        </p:spPr>
        <p:txBody>
          <a:bodyPr wrap="square">
            <a:spAutoFit/>
          </a:bodyPr>
          <a:lstStyle/>
          <a:p>
            <a:r>
              <a:rPr lang="ka-GE" sz="1400" dirty="0">
                <a:solidFill>
                  <a:schemeClr val="accent1"/>
                </a:solidFill>
                <a:latin typeface="Sylfaen" panose="010A0502050306030303" pitchFamily="18" charset="0"/>
              </a:rPr>
              <a:t>ხმაურის გამომწვევი დანადგარები </a:t>
            </a:r>
            <a:r>
              <a:rPr lang="ka-GE" sz="1400" dirty="0" smtClean="0">
                <a:solidFill>
                  <a:schemeClr val="accent1"/>
                </a:solidFill>
                <a:latin typeface="Sylfaen" panose="010A0502050306030303" pitchFamily="18" charset="0"/>
              </a:rPr>
              <a:t>განთავსებულია</a:t>
            </a:r>
            <a:r>
              <a:rPr lang="en-US" sz="1400" dirty="0" smtClean="0">
                <a:solidFill>
                  <a:schemeClr val="accent1"/>
                </a:solidFill>
                <a:latin typeface="Sylfaen" panose="010A0502050306030303" pitchFamily="18" charset="0"/>
              </a:rPr>
              <a:t> </a:t>
            </a:r>
            <a:r>
              <a:rPr lang="ka-GE" sz="1400" dirty="0" smtClean="0">
                <a:solidFill>
                  <a:schemeClr val="accent1"/>
                </a:solidFill>
                <a:latin typeface="Sylfaen" panose="010A0502050306030303" pitchFamily="18" charset="0"/>
              </a:rPr>
              <a:t>დახურულ </a:t>
            </a:r>
            <a:r>
              <a:rPr lang="ka-GE" sz="1400" dirty="0">
                <a:solidFill>
                  <a:schemeClr val="accent1"/>
                </a:solidFill>
                <a:latin typeface="Sylfaen" panose="010A0502050306030303" pitchFamily="18" charset="0"/>
              </a:rPr>
              <a:t>შენობაში</a:t>
            </a:r>
            <a:endParaRPr lang="en-US" sz="1400" dirty="0">
              <a:solidFill>
                <a:schemeClr val="accent1"/>
              </a:solidFill>
            </a:endParaRPr>
          </a:p>
        </p:txBody>
      </p:sp>
      <p:sp>
        <p:nvSpPr>
          <p:cNvPr id="12" name="Rectangle 11"/>
          <p:cNvSpPr/>
          <p:nvPr/>
        </p:nvSpPr>
        <p:spPr>
          <a:xfrm>
            <a:off x="4648200" y="2971800"/>
            <a:ext cx="4267200" cy="738664"/>
          </a:xfrm>
          <a:prstGeom prst="rect">
            <a:avLst/>
          </a:prstGeom>
        </p:spPr>
        <p:txBody>
          <a:bodyPr wrap="square">
            <a:spAutoFit/>
          </a:bodyPr>
          <a:lstStyle/>
          <a:p>
            <a:r>
              <a:rPr lang="ka-GE" sz="1400" dirty="0">
                <a:latin typeface="Sylfaen" panose="010A0502050306030303" pitchFamily="18" charset="0"/>
              </a:rPr>
              <a:t>საწარმოში არსებული დანადგარები, რომლებიც წარმოადგენენ ვიბრაციის </a:t>
            </a:r>
            <a:r>
              <a:rPr lang="ka-GE" sz="1400" dirty="0" smtClean="0">
                <a:latin typeface="Sylfaen" panose="010A0502050306030303" pitchFamily="18" charset="0"/>
              </a:rPr>
              <a:t>გამომწვევ</a:t>
            </a:r>
            <a:r>
              <a:rPr lang="en-US" sz="1400" dirty="0" smtClean="0">
                <a:latin typeface="Sylfaen" panose="010A0502050306030303" pitchFamily="18" charset="0"/>
              </a:rPr>
              <a:t> </a:t>
            </a:r>
            <a:r>
              <a:rPr lang="ka-GE" sz="1400" dirty="0" smtClean="0">
                <a:latin typeface="Sylfaen" panose="010A0502050306030303" pitchFamily="18" charset="0"/>
              </a:rPr>
              <a:t>წყაროს</a:t>
            </a:r>
            <a:r>
              <a:rPr lang="ka-GE" sz="1400" dirty="0">
                <a:latin typeface="Sylfaen" panose="010A0502050306030303" pitchFamily="18" charset="0"/>
              </a:rPr>
              <a:t>, </a:t>
            </a:r>
            <a:r>
              <a:rPr lang="ka-GE" sz="1400" dirty="0">
                <a:solidFill>
                  <a:schemeClr val="accent1"/>
                </a:solidFill>
                <a:latin typeface="Sylfaen" panose="010A0502050306030303" pitchFamily="18" charset="0"/>
              </a:rPr>
              <a:t>არ </a:t>
            </a:r>
            <a:r>
              <a:rPr lang="ka-GE" sz="1400" dirty="0" smtClean="0">
                <a:solidFill>
                  <a:schemeClr val="accent1"/>
                </a:solidFill>
                <a:latin typeface="Sylfaen" panose="010A0502050306030303" pitchFamily="18" charset="0"/>
              </a:rPr>
              <a:t>გადააჭარბებენ </a:t>
            </a:r>
            <a:r>
              <a:rPr lang="ka-GE" sz="1400" dirty="0">
                <a:solidFill>
                  <a:schemeClr val="accent1"/>
                </a:solidFill>
                <a:latin typeface="Sylfaen" panose="010A0502050306030303" pitchFamily="18" charset="0"/>
              </a:rPr>
              <a:t>დასაშვებ ნორმებს.</a:t>
            </a:r>
            <a:endParaRPr lang="en-US" sz="1400" dirty="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914400"/>
            <a:ext cx="3847528" cy="369332"/>
          </a:xfrm>
          <a:prstGeom prst="rect">
            <a:avLst/>
          </a:prstGeom>
        </p:spPr>
        <p:txBody>
          <a:bodyPr wrap="none">
            <a:spAutoFit/>
          </a:bodyPr>
          <a:lstStyle/>
          <a:p>
            <a:r>
              <a:rPr lang="ka-GE" dirty="0" smtClean="0"/>
              <a:t>ელექტრო მაგნიტური გამოსხივება</a:t>
            </a:r>
            <a:endParaRPr lang="en-US" dirty="0"/>
          </a:p>
        </p:txBody>
      </p:sp>
      <p:sp>
        <p:nvSpPr>
          <p:cNvPr id="5" name="Rectangle 4"/>
          <p:cNvSpPr/>
          <p:nvPr/>
        </p:nvSpPr>
        <p:spPr>
          <a:xfrm>
            <a:off x="744415" y="1916668"/>
            <a:ext cx="7561385" cy="369332"/>
          </a:xfrm>
          <a:prstGeom prst="rect">
            <a:avLst/>
          </a:prstGeom>
        </p:spPr>
        <p:txBody>
          <a:bodyPr wrap="square">
            <a:spAutoFit/>
          </a:bodyPr>
          <a:lstStyle/>
          <a:p>
            <a:pPr algn="just"/>
            <a:r>
              <a:rPr lang="ka-GE" dirty="0">
                <a:latin typeface="Sylfaen" panose="010A0502050306030303" pitchFamily="18" charset="0"/>
              </a:rPr>
              <a:t>საწარმოში არსებული დანადგარების შესწავლის შედეგად </a:t>
            </a:r>
            <a:r>
              <a:rPr lang="ka-GE" dirty="0">
                <a:solidFill>
                  <a:schemeClr val="accent1"/>
                </a:solidFill>
                <a:latin typeface="Sylfaen" panose="010A0502050306030303" pitchFamily="18" charset="0"/>
              </a:rPr>
              <a:t>დადგინდა</a:t>
            </a:r>
            <a:endParaRPr lang="en-US" dirty="0">
              <a:solidFill>
                <a:schemeClr val="accent1"/>
              </a:solidFill>
            </a:endParaRPr>
          </a:p>
        </p:txBody>
      </p:sp>
      <p:cxnSp>
        <p:nvCxnSpPr>
          <p:cNvPr id="6" name="Straight Arrow Connector 5"/>
          <p:cNvCxnSpPr/>
          <p:nvPr/>
        </p:nvCxnSpPr>
        <p:spPr>
          <a:xfrm rot="5400000">
            <a:off x="3804946" y="1605254"/>
            <a:ext cx="773696"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4415" y="3015637"/>
            <a:ext cx="7764575" cy="646331"/>
          </a:xfrm>
          <a:prstGeom prst="rect">
            <a:avLst/>
          </a:prstGeom>
        </p:spPr>
        <p:txBody>
          <a:bodyPr wrap="square">
            <a:spAutoFit/>
          </a:bodyPr>
          <a:lstStyle/>
          <a:p>
            <a:pPr algn="just"/>
            <a:r>
              <a:rPr lang="ka-GE" dirty="0" err="1" smtClean="0">
                <a:latin typeface="Sylfaen" panose="010A0502050306030303" pitchFamily="18" charset="0"/>
              </a:rPr>
              <a:t>ელექტომაგნიტური</a:t>
            </a:r>
            <a:r>
              <a:rPr lang="ka-GE" dirty="0" smtClean="0">
                <a:latin typeface="Sylfaen" panose="010A0502050306030303" pitchFamily="18" charset="0"/>
              </a:rPr>
              <a:t> </a:t>
            </a:r>
            <a:r>
              <a:rPr lang="ka-GE" dirty="0">
                <a:latin typeface="Sylfaen" panose="010A0502050306030303" pitchFamily="18" charset="0"/>
              </a:rPr>
              <a:t>გამოსხივების ინტენსივობის </a:t>
            </a:r>
            <a:r>
              <a:rPr lang="ka-GE" dirty="0" smtClean="0">
                <a:latin typeface="Sylfaen" panose="010A0502050306030303" pitchFamily="18" charset="0"/>
              </a:rPr>
              <a:t>ფონური დონეები </a:t>
            </a:r>
            <a:r>
              <a:rPr lang="ka-GE" dirty="0">
                <a:latin typeface="Sylfaen" panose="010A0502050306030303" pitchFamily="18" charset="0"/>
              </a:rPr>
              <a:t>არ აღემატება ზღვრულად დასაშვებ დონეებს (10 </a:t>
            </a:r>
            <a:r>
              <a:rPr lang="ka-GE" dirty="0" err="1">
                <a:latin typeface="Sylfaen" panose="010A0502050306030303" pitchFamily="18" charset="0"/>
              </a:rPr>
              <a:t>მკვტ</a:t>
            </a:r>
            <a:r>
              <a:rPr lang="ka-GE" dirty="0">
                <a:latin typeface="Sylfaen" panose="010A0502050306030303" pitchFamily="18" charset="0"/>
              </a:rPr>
              <a:t>/სმ</a:t>
            </a:r>
            <a:r>
              <a:rPr lang="ka-GE" sz="800" dirty="0">
                <a:latin typeface="Sylfaen" panose="010A0502050306030303" pitchFamily="18" charset="0"/>
              </a:rPr>
              <a:t>2</a:t>
            </a:r>
            <a:r>
              <a:rPr lang="ka-GE" dirty="0">
                <a:latin typeface="Sylfaen" panose="010A0502050306030303" pitchFamily="18" charset="0"/>
              </a:rPr>
              <a:t>).</a:t>
            </a:r>
            <a:endParaRPr lang="en-US" dirty="0"/>
          </a:p>
        </p:txBody>
      </p:sp>
      <p:sp>
        <p:nvSpPr>
          <p:cNvPr id="8" name="Down Arrow 7"/>
          <p:cNvSpPr/>
          <p:nvPr/>
        </p:nvSpPr>
        <p:spPr>
          <a:xfrm>
            <a:off x="4191000" y="2438400"/>
            <a:ext cx="184226" cy="547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267200"/>
            <a:ext cx="76101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a-GE" dirty="0">
                <a:latin typeface="Sylfaen" panose="010A0502050306030303" pitchFamily="18" charset="0"/>
              </a:rPr>
              <a:t>ელექტომაგნიტური გამოსხივების ინტენსივობის ფონი უმნიშვნელოა </a:t>
            </a:r>
            <a:r>
              <a:rPr lang="ka-GE" dirty="0" smtClean="0">
                <a:latin typeface="Sylfaen" panose="010A0502050306030303" pitchFamily="18" charset="0"/>
              </a:rPr>
              <a:t>და</a:t>
            </a:r>
            <a:r>
              <a:rPr lang="en-US" dirty="0" smtClean="0">
                <a:latin typeface="Sylfaen" panose="010A0502050306030303" pitchFamily="18" charset="0"/>
              </a:rPr>
              <a:t> </a:t>
            </a:r>
            <a:r>
              <a:rPr lang="ka-GE" dirty="0" smtClean="0">
                <a:latin typeface="Sylfaen" panose="010A0502050306030303" pitchFamily="18" charset="0"/>
              </a:rPr>
              <a:t>აქ </a:t>
            </a:r>
            <a:r>
              <a:rPr lang="ka-GE" dirty="0">
                <a:latin typeface="Sylfaen" panose="010A0502050306030303" pitchFamily="18" charset="0"/>
              </a:rPr>
              <a:t>მომუშავე, თუ მცხოვრებ ადამიანებს არავითარ საფრთხეს არ უქმნის.</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804" y="668188"/>
            <a:ext cx="342112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a-GE" dirty="0"/>
              <a:t>ზემოქმედება წყლის ხარისხზე</a:t>
            </a:r>
            <a:endParaRPr lang="en-US" dirty="0"/>
          </a:p>
        </p:txBody>
      </p:sp>
      <p:sp>
        <p:nvSpPr>
          <p:cNvPr id="5" name="TextBox 4"/>
          <p:cNvSpPr txBox="1"/>
          <p:nvPr/>
        </p:nvSpPr>
        <p:spPr>
          <a:xfrm>
            <a:off x="290146" y="1512276"/>
            <a:ext cx="4255477" cy="3539430"/>
          </a:xfrm>
          <a:prstGeom prst="rect">
            <a:avLst/>
          </a:prstGeom>
          <a:noFill/>
        </p:spPr>
        <p:txBody>
          <a:bodyPr wrap="square" rtlCol="0">
            <a:spAutoFit/>
          </a:bodyPr>
          <a:lstStyle/>
          <a:p>
            <a:r>
              <a:rPr lang="ka-GE" sz="1400" dirty="0" smtClean="0"/>
              <a:t>წყალი საწარმოში გამოიყენება :</a:t>
            </a:r>
          </a:p>
          <a:p>
            <a:r>
              <a:rPr lang="ka-GE" sz="1400" dirty="0" smtClean="0"/>
              <a:t> </a:t>
            </a:r>
          </a:p>
          <a:p>
            <a:pPr marL="285750" indent="-285750">
              <a:buFontTx/>
              <a:buChar char="-"/>
            </a:pPr>
            <a:r>
              <a:rPr lang="ka-GE" sz="1400" dirty="0" smtClean="0"/>
              <a:t>საწარმოო მიზნებისათვის</a:t>
            </a:r>
          </a:p>
          <a:p>
            <a:endParaRPr lang="en-US" sz="1400" dirty="0" smtClean="0"/>
          </a:p>
          <a:p>
            <a:endParaRPr lang="en-US" sz="1400" dirty="0" smtClean="0"/>
          </a:p>
          <a:p>
            <a:endParaRPr lang="en-US" sz="1400" dirty="0" smtClean="0"/>
          </a:p>
          <a:p>
            <a:endParaRPr lang="ka-GE" sz="1400" dirty="0" smtClean="0"/>
          </a:p>
          <a:p>
            <a:endParaRPr lang="ka-GE" sz="1400" dirty="0" smtClean="0"/>
          </a:p>
          <a:p>
            <a:endParaRPr lang="ka-GE" sz="1400" dirty="0" smtClean="0"/>
          </a:p>
          <a:p>
            <a:endParaRPr lang="ka-GE" sz="1400" dirty="0" smtClean="0"/>
          </a:p>
          <a:p>
            <a:endParaRPr lang="ka-GE" sz="1400" dirty="0" smtClean="0"/>
          </a:p>
          <a:p>
            <a:endParaRPr lang="en-US" sz="1400" dirty="0" smtClean="0"/>
          </a:p>
          <a:p>
            <a:endParaRPr lang="en-US" sz="1400" dirty="0" smtClean="0"/>
          </a:p>
          <a:p>
            <a:endParaRPr lang="en-US" sz="1400" dirty="0" smtClean="0"/>
          </a:p>
          <a:p>
            <a:endParaRPr lang="ka-GE" sz="1400" dirty="0" smtClean="0"/>
          </a:p>
          <a:p>
            <a:pPr marL="285750" indent="-285750">
              <a:buFontTx/>
              <a:buChar char="-"/>
            </a:pPr>
            <a:r>
              <a:rPr lang="ka-GE" sz="1400" dirty="0"/>
              <a:t>სასმელ-სამეურნეო მიზნებისათვის</a:t>
            </a:r>
            <a:endParaRPr lang="en-US" sz="1400" dirty="0"/>
          </a:p>
        </p:txBody>
      </p:sp>
      <p:sp>
        <p:nvSpPr>
          <p:cNvPr id="6" name="Rectangle 5"/>
          <p:cNvSpPr/>
          <p:nvPr/>
        </p:nvSpPr>
        <p:spPr>
          <a:xfrm>
            <a:off x="4800600" y="4495800"/>
            <a:ext cx="3581400" cy="1077218"/>
          </a:xfrm>
          <a:prstGeom prst="rect">
            <a:avLst/>
          </a:prstGeom>
        </p:spPr>
        <p:txBody>
          <a:bodyPr wrap="square">
            <a:spAutoFit/>
          </a:bodyPr>
          <a:lstStyle/>
          <a:p>
            <a:pPr algn="just"/>
            <a:r>
              <a:rPr lang="de-DE" sz="1600" dirty="0" smtClean="0">
                <a:latin typeface="Sylfaen" pitchFamily="18" charset="0"/>
              </a:rPr>
              <a:t>სამეურნეო-საყოფაცხოვრებო ჩამდინარე წყლები</a:t>
            </a:r>
            <a:r>
              <a:rPr lang="ka-GE" sz="1600" dirty="0" smtClean="0">
                <a:latin typeface="Sylfaen" pitchFamily="18" charset="0"/>
              </a:rPr>
              <a:t>ს ჩაშვება ხორციელდება </a:t>
            </a:r>
            <a:r>
              <a:rPr lang="ka-GE" sz="1600" dirty="0" smtClean="0">
                <a:latin typeface="Sylfaen" pitchFamily="18" charset="0"/>
              </a:rPr>
              <a:t>ქ. თბილისის საკანალიზაციო სისტემაში</a:t>
            </a:r>
            <a:endParaRPr lang="en-US" sz="1600" dirty="0">
              <a:latin typeface="Sylfaen" pitchFamily="18" charset="0"/>
            </a:endParaRPr>
          </a:p>
        </p:txBody>
      </p:sp>
      <p:cxnSp>
        <p:nvCxnSpPr>
          <p:cNvPr id="7" name="Straight Arrow Connector 6"/>
          <p:cNvCxnSpPr/>
          <p:nvPr/>
        </p:nvCxnSpPr>
        <p:spPr>
          <a:xfrm>
            <a:off x="2819400" y="2057400"/>
            <a:ext cx="1219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4876800"/>
            <a:ext cx="11430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14800" y="1676400"/>
            <a:ext cx="4343400" cy="1077218"/>
          </a:xfrm>
          <a:prstGeom prst="rect">
            <a:avLst/>
          </a:prstGeom>
        </p:spPr>
        <p:txBody>
          <a:bodyPr wrap="square">
            <a:spAutoFit/>
          </a:bodyPr>
          <a:lstStyle/>
          <a:p>
            <a:pPr algn="just"/>
            <a:r>
              <a:rPr lang="ka-GE" sz="1600" dirty="0" smtClean="0"/>
              <a:t>საწარმოო მიზნებისათვის გამოყენებული წყალი  არ ჩაედინება ზედაპირული წყლის ობიექტებში. ხდება ხოლო ორთქლით სახით გამოყოფილი  დანაკარგების შესვსება</a:t>
            </a:r>
            <a:endParaRPr lang="en-US" sz="1600" baseline="-25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609600"/>
            <a:ext cx="457199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ka-GE" dirty="0">
                <a:latin typeface="Sylfaen" panose="010A0502050306030303" pitchFamily="18" charset="0"/>
              </a:rPr>
              <a:t>ზემოქმედება ცხოველთა სამყაროზე</a:t>
            </a:r>
            <a:endParaRPr lang="en-US" dirty="0"/>
          </a:p>
        </p:txBody>
      </p:sp>
      <p:sp>
        <p:nvSpPr>
          <p:cNvPr id="5" name="Rectangle 4"/>
          <p:cNvSpPr/>
          <p:nvPr/>
        </p:nvSpPr>
        <p:spPr>
          <a:xfrm>
            <a:off x="533400" y="1143000"/>
            <a:ext cx="8170986" cy="646331"/>
          </a:xfrm>
          <a:prstGeom prst="rect">
            <a:avLst/>
          </a:prstGeom>
        </p:spPr>
        <p:txBody>
          <a:bodyPr wrap="square">
            <a:spAutoFit/>
          </a:bodyPr>
          <a:lstStyle/>
          <a:p>
            <a:pPr algn="just"/>
            <a:r>
              <a:rPr lang="ka-GE" dirty="0" smtClean="0">
                <a:latin typeface="Sylfaen" panose="010A0502050306030303" pitchFamily="18" charset="0"/>
              </a:rPr>
              <a:t>საწარმოს განთავსების ტერიტორია არ გამოირჩევა ცხოველთა მრავალფეროვნებით</a:t>
            </a:r>
            <a:endParaRPr lang="en-US" dirty="0"/>
          </a:p>
        </p:txBody>
      </p:sp>
      <p:sp>
        <p:nvSpPr>
          <p:cNvPr id="6" name="Rectangle 5"/>
          <p:cNvSpPr/>
          <p:nvPr/>
        </p:nvSpPr>
        <p:spPr>
          <a:xfrm>
            <a:off x="515815" y="2211198"/>
            <a:ext cx="8378494" cy="646331"/>
          </a:xfrm>
          <a:prstGeom prst="rect">
            <a:avLst/>
          </a:prstGeom>
        </p:spPr>
        <p:txBody>
          <a:bodyPr wrap="square">
            <a:spAutoFit/>
          </a:bodyPr>
          <a:lstStyle/>
          <a:p>
            <a:r>
              <a:rPr lang="ka-GE" dirty="0">
                <a:latin typeface="Sylfaen" panose="010A0502050306030303" pitchFamily="18" charset="0"/>
              </a:rPr>
              <a:t>გარკვეული სახის </a:t>
            </a:r>
            <a:r>
              <a:rPr lang="ka-GE" dirty="0" smtClean="0">
                <a:latin typeface="Sylfaen" panose="010A0502050306030303" pitchFamily="18" charset="0"/>
              </a:rPr>
              <a:t>ნეგატიური </a:t>
            </a:r>
            <a:r>
              <a:rPr lang="ka-GE" dirty="0" smtClean="0">
                <a:solidFill>
                  <a:schemeClr val="accent1"/>
                </a:solidFill>
                <a:latin typeface="Sylfaen" panose="010A0502050306030303" pitchFamily="18" charset="0"/>
              </a:rPr>
              <a:t>ზემოქმედებები</a:t>
            </a:r>
            <a:r>
              <a:rPr lang="ka-GE" dirty="0">
                <a:latin typeface="Sylfaen" panose="010A0502050306030303" pitchFamily="18" charset="0"/>
              </a:rPr>
              <a:t>, განსაკუთრებით </a:t>
            </a:r>
            <a:r>
              <a:rPr lang="ka-GE" dirty="0" smtClean="0">
                <a:solidFill>
                  <a:schemeClr val="accent1"/>
                </a:solidFill>
                <a:latin typeface="Sylfaen" panose="010A0502050306030303" pitchFamily="18" charset="0"/>
              </a:rPr>
              <a:t>მოსალოდნელია ფრინველებზე</a:t>
            </a:r>
            <a:r>
              <a:rPr lang="ka-GE" dirty="0">
                <a:solidFill>
                  <a:schemeClr val="accent1"/>
                </a:solidFill>
                <a:latin typeface="Sylfaen" panose="010A0502050306030303" pitchFamily="18" charset="0"/>
              </a:rPr>
              <a:t>.</a:t>
            </a:r>
            <a:endParaRPr lang="en-US" dirty="0">
              <a:solidFill>
                <a:schemeClr val="accent1"/>
              </a:solidFill>
            </a:endParaRPr>
          </a:p>
        </p:txBody>
      </p:sp>
      <p:sp>
        <p:nvSpPr>
          <p:cNvPr id="7" name="Rectangle 6"/>
          <p:cNvSpPr/>
          <p:nvPr/>
        </p:nvSpPr>
        <p:spPr>
          <a:xfrm>
            <a:off x="685800" y="3657600"/>
            <a:ext cx="8015436" cy="1200329"/>
          </a:xfrm>
          <a:prstGeom prst="rect">
            <a:avLst/>
          </a:prstGeom>
        </p:spPr>
        <p:txBody>
          <a:bodyPr wrap="square">
            <a:spAutoFit/>
          </a:bodyPr>
          <a:lstStyle/>
          <a:p>
            <a:pPr algn="just"/>
            <a:r>
              <a:rPr lang="ka-GE" dirty="0">
                <a:latin typeface="Sylfaen" panose="010A0502050306030303" pitchFamily="18" charset="0"/>
              </a:rPr>
              <a:t>ცხოველთა სამყაროზე ზემოქმედების სახეებიდან აღსანიშნავია ღამის </a:t>
            </a:r>
            <a:r>
              <a:rPr lang="ka-GE" dirty="0" smtClean="0">
                <a:latin typeface="Sylfaen" panose="010A0502050306030303" pitchFamily="18" charset="0"/>
              </a:rPr>
              <a:t>საათებში</a:t>
            </a:r>
            <a:r>
              <a:rPr lang="en-US" dirty="0" smtClean="0">
                <a:latin typeface="Sylfaen" panose="010A0502050306030303" pitchFamily="18" charset="0"/>
              </a:rPr>
              <a:t> </a:t>
            </a:r>
            <a:r>
              <a:rPr lang="ka-GE" dirty="0" smtClean="0">
                <a:latin typeface="Sylfaen" panose="010A0502050306030303" pitchFamily="18" charset="0"/>
              </a:rPr>
              <a:t>განათებულობის </a:t>
            </a:r>
            <a:r>
              <a:rPr lang="ka-GE" dirty="0">
                <a:latin typeface="Sylfaen" panose="010A0502050306030303" pitchFamily="18" charset="0"/>
              </a:rPr>
              <a:t>ფონის შეცვლასთან დაკავშირებული ზემოქმედება - </a:t>
            </a:r>
            <a:r>
              <a:rPr lang="ka-GE" dirty="0" smtClean="0">
                <a:latin typeface="Sylfaen" panose="010A0502050306030303" pitchFamily="18" charset="0"/>
              </a:rPr>
              <a:t>ფრინველთა</a:t>
            </a:r>
            <a:r>
              <a:rPr lang="en-US" dirty="0" smtClean="0">
                <a:latin typeface="Sylfaen" panose="010A0502050306030303" pitchFamily="18" charset="0"/>
              </a:rPr>
              <a:t> </a:t>
            </a:r>
            <a:r>
              <a:rPr lang="ka-GE" dirty="0" smtClean="0">
                <a:latin typeface="Sylfaen" panose="010A0502050306030303" pitchFamily="18" charset="0"/>
              </a:rPr>
              <a:t>დაფრთხობა</a:t>
            </a:r>
            <a:r>
              <a:rPr lang="ka-GE" dirty="0">
                <a:latin typeface="Sylfaen" panose="010A0502050306030303" pitchFamily="18" charset="0"/>
              </a:rPr>
              <a:t>, რისი თანმდევი შესაძლოა იყოს მათი დეზორიენტაცია და დაშავება</a:t>
            </a:r>
            <a:endParaRPr lang="en-US" dirty="0"/>
          </a:p>
        </p:txBody>
      </p:sp>
      <p:sp>
        <p:nvSpPr>
          <p:cNvPr id="8" name="Down Arrow 7"/>
          <p:cNvSpPr/>
          <p:nvPr/>
        </p:nvSpPr>
        <p:spPr>
          <a:xfrm>
            <a:off x="3886200" y="2895600"/>
            <a:ext cx="215010" cy="55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533400"/>
            <a:ext cx="6824472"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sz="1400" dirty="0">
                <a:latin typeface="Sylfaen" panose="010A0502050306030303" pitchFamily="18" charset="0"/>
              </a:rPr>
              <a:t>ნარჩენების წარმოქმნა და მათი მართვის პროცესში მოსალოდნელი ზემოქმედება,</a:t>
            </a:r>
            <a:endParaRPr lang="en-US" sz="1400" dirty="0"/>
          </a:p>
        </p:txBody>
      </p:sp>
      <p:sp>
        <p:nvSpPr>
          <p:cNvPr id="5" name="Rectangle 4"/>
          <p:cNvSpPr/>
          <p:nvPr/>
        </p:nvSpPr>
        <p:spPr>
          <a:xfrm>
            <a:off x="395654" y="1045193"/>
            <a:ext cx="7757746" cy="523220"/>
          </a:xfrm>
          <a:prstGeom prst="rect">
            <a:avLst/>
          </a:prstGeom>
        </p:spPr>
        <p:txBody>
          <a:bodyPr wrap="square">
            <a:spAutoFit/>
          </a:bodyPr>
          <a:lstStyle/>
          <a:p>
            <a:r>
              <a:rPr lang="ka-GE" sz="1400" u="sng" dirty="0">
                <a:latin typeface="Sylfaen" panose="010A0502050306030303" pitchFamily="18" charset="0"/>
              </a:rPr>
              <a:t>საწარმოს საქმიანობის პროცესში </a:t>
            </a:r>
            <a:r>
              <a:rPr lang="ka-GE" sz="1400" dirty="0">
                <a:latin typeface="Sylfaen" panose="010A0502050306030303" pitchFamily="18" charset="0"/>
              </a:rPr>
              <a:t>მოსალოდნელია სხვადასხვა სახეობის ნარჩენების</a:t>
            </a:r>
          </a:p>
          <a:p>
            <a:pPr algn="just"/>
            <a:r>
              <a:rPr lang="ka-GE" sz="1400" dirty="0">
                <a:latin typeface="Sylfaen" panose="010A0502050306030303" pitchFamily="18" charset="0"/>
              </a:rPr>
              <a:t>წარმოქმნა, მათ შორის </a:t>
            </a:r>
            <a:r>
              <a:rPr lang="ka-GE" sz="1400" dirty="0" smtClean="0">
                <a:solidFill>
                  <a:schemeClr val="accent1"/>
                </a:solidFill>
                <a:latin typeface="Sylfaen" panose="010A0502050306030303" pitchFamily="18" charset="0"/>
              </a:rPr>
              <a:t>სახიფათო </a:t>
            </a:r>
            <a:r>
              <a:rPr lang="ka-GE" sz="1400" dirty="0">
                <a:solidFill>
                  <a:schemeClr val="accent1"/>
                </a:solidFill>
                <a:latin typeface="Sylfaen" panose="010A0502050306030303" pitchFamily="18" charset="0"/>
              </a:rPr>
              <a:t>ნარჩენებს</a:t>
            </a:r>
            <a:endParaRPr lang="en-US" sz="1400" dirty="0">
              <a:solidFill>
                <a:schemeClr val="accent1"/>
              </a:solidFill>
            </a:endParaRPr>
          </a:p>
        </p:txBody>
      </p:sp>
      <p:sp>
        <p:nvSpPr>
          <p:cNvPr id="6" name="Rectangle 5"/>
          <p:cNvSpPr/>
          <p:nvPr/>
        </p:nvSpPr>
        <p:spPr>
          <a:xfrm>
            <a:off x="228600" y="3810000"/>
            <a:ext cx="6096000" cy="2092881"/>
          </a:xfrm>
          <a:prstGeom prst="rect">
            <a:avLst/>
          </a:prstGeom>
        </p:spPr>
        <p:txBody>
          <a:bodyPr>
            <a:spAutoFit/>
          </a:bodyPr>
          <a:lstStyle/>
          <a:p>
            <a:r>
              <a:rPr lang="ka-GE" dirty="0">
                <a:solidFill>
                  <a:schemeClr val="accent1"/>
                </a:solidFill>
                <a:latin typeface="Sylfaen" panose="010A0502050306030303" pitchFamily="18" charset="0"/>
              </a:rPr>
              <a:t>პასუხისმგებლობა ნარჩენების მართვის პროცესში</a:t>
            </a:r>
          </a:p>
          <a:p>
            <a:r>
              <a:rPr lang="ka-GE" sz="1400" dirty="0">
                <a:latin typeface="Sylfaen" panose="010A0502050306030303" pitchFamily="18" charset="0"/>
              </a:rPr>
              <a:t>საწარმოს ხელმძღვანელი ვალდებულია:</a:t>
            </a:r>
          </a:p>
          <a:p>
            <a:r>
              <a:rPr lang="ka-GE" sz="1400" dirty="0">
                <a:latin typeface="SymbolMT"/>
              </a:rPr>
              <a:t> </a:t>
            </a:r>
            <a:r>
              <a:rPr lang="ka-GE" sz="1400" dirty="0">
                <a:latin typeface="Sylfaen" panose="010A0502050306030303" pitchFamily="18" charset="0"/>
              </a:rPr>
              <a:t>ნარჩენების საინვენტარიზაციო უწყისის დამტკიცებაზე;</a:t>
            </a:r>
          </a:p>
          <a:p>
            <a:r>
              <a:rPr lang="ka-GE" sz="1400" dirty="0">
                <a:latin typeface="SymbolMT"/>
              </a:rPr>
              <a:t> </a:t>
            </a:r>
            <a:r>
              <a:rPr lang="ka-GE" sz="1400" dirty="0">
                <a:latin typeface="Sylfaen" panose="010A0502050306030303" pitchFamily="18" charset="0"/>
              </a:rPr>
              <a:t>ნარჩენების მართვისათვის საჭირო მოწყობილობით, რესურსით და </a:t>
            </a:r>
            <a:r>
              <a:rPr lang="ka-GE" sz="1400" dirty="0" smtClean="0">
                <a:latin typeface="Sylfaen" panose="010A0502050306030303" pitchFamily="18" charset="0"/>
              </a:rPr>
              <a:t>ინვენტარით საწარმოს </a:t>
            </a:r>
            <a:r>
              <a:rPr lang="ka-GE" sz="1400" dirty="0">
                <a:latin typeface="Sylfaen" panose="010A0502050306030303" pitchFamily="18" charset="0"/>
              </a:rPr>
              <a:t>უზრუნველყოფაზე;</a:t>
            </a:r>
          </a:p>
          <a:p>
            <a:r>
              <a:rPr lang="ka-GE" sz="1400" dirty="0">
                <a:latin typeface="SymbolMT"/>
              </a:rPr>
              <a:t> </a:t>
            </a:r>
            <a:r>
              <a:rPr lang="ka-GE" sz="1400" dirty="0">
                <a:latin typeface="Sylfaen" panose="010A0502050306030303" pitchFamily="18" charset="0"/>
              </a:rPr>
              <a:t>საწარმოს საქმიანობის პროცესში წარმოქმნილი ნარჩენების მართვის პროცესში</a:t>
            </a:r>
          </a:p>
          <a:p>
            <a:r>
              <a:rPr lang="ka-GE" sz="1400" dirty="0">
                <a:latin typeface="SymbolMT"/>
              </a:rPr>
              <a:t> </a:t>
            </a:r>
            <a:r>
              <a:rPr lang="ka-GE" sz="1400" dirty="0" smtClean="0">
                <a:latin typeface="Sylfaen" panose="010A0502050306030303" pitchFamily="18" charset="0"/>
              </a:rPr>
              <a:t>საქართველოს </a:t>
            </a:r>
            <a:r>
              <a:rPr lang="ka-GE" sz="1400" dirty="0">
                <a:latin typeface="Sylfaen" panose="010A0502050306030303" pitchFamily="18" charset="0"/>
              </a:rPr>
              <a:t>გარემოსდაცვითი კანონმდებლობის მოთხოვნების დაცვაზე.</a:t>
            </a:r>
            <a:endParaRPr lang="en-US" sz="1400" dirty="0"/>
          </a:p>
        </p:txBody>
      </p:sp>
      <p:sp>
        <p:nvSpPr>
          <p:cNvPr id="7" name="Rectangle 6"/>
          <p:cNvSpPr/>
          <p:nvPr/>
        </p:nvSpPr>
        <p:spPr>
          <a:xfrm>
            <a:off x="225670" y="1846479"/>
            <a:ext cx="3607776" cy="1354217"/>
          </a:xfrm>
          <a:prstGeom prst="rect">
            <a:avLst/>
          </a:prstGeom>
        </p:spPr>
        <p:txBody>
          <a:bodyPr wrap="square">
            <a:spAutoFit/>
          </a:bodyPr>
          <a:lstStyle/>
          <a:p>
            <a:pPr marL="342900" indent="-342900">
              <a:buAutoNum type="arabicPeriod"/>
            </a:pPr>
            <a:endParaRPr lang="ka-GE" dirty="0">
              <a:latin typeface="Sylfaen" panose="010A0502050306030303" pitchFamily="18" charset="0"/>
            </a:endParaRPr>
          </a:p>
          <a:p>
            <a:r>
              <a:rPr lang="ka-GE" dirty="0" smtClean="0">
                <a:latin typeface="Sylfaen" panose="010A0502050306030303" pitchFamily="18" charset="0"/>
              </a:rPr>
              <a:t>1</a:t>
            </a:r>
            <a:r>
              <a:rPr lang="ka-GE" sz="1400" dirty="0" smtClean="0">
                <a:latin typeface="Sylfaen" panose="010A0502050306030303" pitchFamily="18" charset="0"/>
              </a:rPr>
              <a:t>. </a:t>
            </a:r>
            <a:r>
              <a:rPr lang="ka-GE" sz="1400" dirty="0">
                <a:latin typeface="Sylfaen" panose="010A0502050306030303" pitchFamily="18" charset="0"/>
              </a:rPr>
              <a:t>საყოფაცხოვრებო ნარჩენები</a:t>
            </a:r>
            <a:r>
              <a:rPr lang="ka-GE" sz="1400" dirty="0" smtClean="0">
                <a:latin typeface="Sylfaen" panose="010A0502050306030303" pitchFamily="18" charset="0"/>
              </a:rPr>
              <a:t>;</a:t>
            </a:r>
          </a:p>
          <a:p>
            <a:endParaRPr lang="ka-GE" sz="1400" dirty="0" smtClean="0">
              <a:latin typeface="Sylfaen" panose="010A0502050306030303" pitchFamily="18" charset="0"/>
            </a:endParaRPr>
          </a:p>
          <a:p>
            <a:r>
              <a:rPr lang="ka-GE" sz="1400" dirty="0" smtClean="0">
                <a:latin typeface="Sylfaen" panose="010A0502050306030303" pitchFamily="18" charset="0"/>
              </a:rPr>
              <a:t>2. საწარმოო </a:t>
            </a:r>
            <a:r>
              <a:rPr lang="ka-GE" sz="1400" dirty="0">
                <a:latin typeface="Sylfaen" panose="010A0502050306030303" pitchFamily="18" charset="0"/>
              </a:rPr>
              <a:t>ნარჩენები;</a:t>
            </a:r>
          </a:p>
          <a:p>
            <a:endParaRPr lang="en-US" dirty="0"/>
          </a:p>
        </p:txBody>
      </p:sp>
      <p:sp>
        <p:nvSpPr>
          <p:cNvPr id="8" name="Rectangle 7"/>
          <p:cNvSpPr/>
          <p:nvPr/>
        </p:nvSpPr>
        <p:spPr>
          <a:xfrm>
            <a:off x="3886200" y="2057400"/>
            <a:ext cx="4876800" cy="461665"/>
          </a:xfrm>
          <a:prstGeom prst="rect">
            <a:avLst/>
          </a:prstGeom>
        </p:spPr>
        <p:txBody>
          <a:bodyPr wrap="square">
            <a:spAutoFit/>
          </a:bodyPr>
          <a:lstStyle/>
          <a:p>
            <a:r>
              <a:rPr lang="ka-GE" sz="1200" dirty="0">
                <a:latin typeface="Sylfaen" panose="010A0502050306030303" pitchFamily="18" charset="0"/>
              </a:rPr>
              <a:t>საყოფაცხოვრებო ნარჩენები (დაახლოებით </a:t>
            </a:r>
            <a:r>
              <a:rPr lang="ka-GE" sz="1200" dirty="0" smtClean="0">
                <a:latin typeface="Sylfaen" panose="010A0502050306030303" pitchFamily="18" charset="0"/>
              </a:rPr>
              <a:t>4,38 </a:t>
            </a:r>
            <a:r>
              <a:rPr lang="ka-GE" sz="1200" dirty="0">
                <a:latin typeface="Sylfaen" panose="010A0502050306030303" pitchFamily="18" charset="0"/>
              </a:rPr>
              <a:t>მ3/წელ) განთავსდება </a:t>
            </a:r>
            <a:r>
              <a:rPr lang="ka-GE" sz="1200" dirty="0" smtClean="0">
                <a:latin typeface="Sylfaen" panose="010A0502050306030303" pitchFamily="18" charset="0"/>
              </a:rPr>
              <a:t>საწარმოოს ტერიტორიაზე </a:t>
            </a:r>
            <a:r>
              <a:rPr lang="ka-GE" sz="1200" dirty="0">
                <a:latin typeface="Sylfaen" panose="010A0502050306030303" pitchFamily="18" charset="0"/>
              </a:rPr>
              <a:t>დადგმულ კონტეინერებში</a:t>
            </a:r>
            <a:endParaRPr lang="en-US" sz="1200" dirty="0"/>
          </a:p>
        </p:txBody>
      </p:sp>
      <p:cxnSp>
        <p:nvCxnSpPr>
          <p:cNvPr id="9" name="Straight Arrow Connector 8"/>
          <p:cNvCxnSpPr/>
          <p:nvPr/>
        </p:nvCxnSpPr>
        <p:spPr>
          <a:xfrm>
            <a:off x="2895600" y="2341652"/>
            <a:ext cx="852854" cy="9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67000" y="2590800"/>
            <a:ext cx="6324600" cy="600164"/>
          </a:xfrm>
          <a:prstGeom prst="rect">
            <a:avLst/>
          </a:prstGeom>
        </p:spPr>
        <p:txBody>
          <a:bodyPr wrap="square">
            <a:spAutoFit/>
          </a:bodyPr>
          <a:lstStyle/>
          <a:p>
            <a:pPr algn="just"/>
            <a:r>
              <a:rPr lang="en-US" sz="1100" dirty="0" err="1" smtClean="0"/>
              <a:t>საწმენდი</a:t>
            </a:r>
            <a:r>
              <a:rPr lang="en-US" sz="1100" dirty="0" smtClean="0"/>
              <a:t> </a:t>
            </a:r>
            <a:r>
              <a:rPr lang="en-US" sz="1100" dirty="0" err="1" smtClean="0"/>
              <a:t>ნაჭრები</a:t>
            </a:r>
            <a:r>
              <a:rPr lang="en-US" sz="1100" dirty="0" smtClean="0"/>
              <a:t> </a:t>
            </a:r>
            <a:r>
              <a:rPr lang="en-US" sz="1100" dirty="0" err="1" smtClean="0"/>
              <a:t>და</a:t>
            </a:r>
            <a:r>
              <a:rPr lang="en-US" sz="1100" dirty="0" smtClean="0"/>
              <a:t> </a:t>
            </a:r>
            <a:r>
              <a:rPr lang="en-US" sz="1100" dirty="0" err="1" smtClean="0"/>
              <a:t>დამცავი</a:t>
            </a:r>
            <a:r>
              <a:rPr lang="en-US" sz="1100" dirty="0" smtClean="0"/>
              <a:t> </a:t>
            </a:r>
            <a:r>
              <a:rPr lang="en-US" sz="1100" dirty="0" err="1" smtClean="0"/>
              <a:t>ტანისამოსი</a:t>
            </a:r>
            <a:r>
              <a:rPr lang="en-US" sz="1100" dirty="0" smtClean="0"/>
              <a:t>, </a:t>
            </a:r>
            <a:r>
              <a:rPr lang="en-US" sz="1100" dirty="0" err="1" smtClean="0"/>
              <a:t>რომელიც</a:t>
            </a:r>
            <a:r>
              <a:rPr lang="en-US" sz="1100" dirty="0" smtClean="0"/>
              <a:t> </a:t>
            </a:r>
            <a:r>
              <a:rPr lang="en-US" sz="1100" dirty="0" err="1" smtClean="0"/>
              <a:t>დაბინძურებულია</a:t>
            </a:r>
            <a:r>
              <a:rPr lang="en-US" sz="1100" dirty="0" smtClean="0"/>
              <a:t> </a:t>
            </a:r>
            <a:r>
              <a:rPr lang="en-US" sz="1100" dirty="0" err="1" smtClean="0"/>
              <a:t>საშიში</a:t>
            </a:r>
            <a:r>
              <a:rPr lang="en-US" sz="1100" dirty="0" smtClean="0"/>
              <a:t> </a:t>
            </a:r>
            <a:r>
              <a:rPr lang="en-US" sz="1100" dirty="0" err="1" smtClean="0"/>
              <a:t>ქიმიური</a:t>
            </a:r>
            <a:r>
              <a:rPr lang="en-US" sz="1100" dirty="0" smtClean="0"/>
              <a:t> </a:t>
            </a:r>
            <a:r>
              <a:rPr lang="en-US" sz="1100" dirty="0" err="1" smtClean="0"/>
              <a:t>ნივთიერებებით</a:t>
            </a:r>
            <a:r>
              <a:rPr lang="ka-GE" sz="1100" dirty="0" smtClean="0"/>
              <a:t>, </a:t>
            </a:r>
            <a:r>
              <a:rPr lang="en-US" sz="1100" dirty="0" err="1" smtClean="0"/>
              <a:t>ძრავისა</a:t>
            </a:r>
            <a:r>
              <a:rPr lang="en-US" sz="1100" dirty="0" smtClean="0"/>
              <a:t> </a:t>
            </a:r>
            <a:r>
              <a:rPr lang="en-US" sz="1100" dirty="0" err="1" smtClean="0"/>
              <a:t>და</a:t>
            </a:r>
            <a:r>
              <a:rPr lang="en-US" sz="1100" dirty="0" smtClean="0"/>
              <a:t> </a:t>
            </a:r>
            <a:r>
              <a:rPr lang="en-US" sz="1100" dirty="0" err="1" smtClean="0"/>
              <a:t>კბილანური</a:t>
            </a:r>
            <a:r>
              <a:rPr lang="en-US" sz="1100" dirty="0" smtClean="0"/>
              <a:t> </a:t>
            </a:r>
            <a:r>
              <a:rPr lang="en-US" sz="1100" dirty="0" err="1" smtClean="0"/>
              <a:t>გადაცემის</a:t>
            </a:r>
            <a:r>
              <a:rPr lang="en-US" sz="1100" dirty="0" smtClean="0"/>
              <a:t> </a:t>
            </a:r>
            <a:r>
              <a:rPr lang="en-US" sz="1100" dirty="0" err="1" smtClean="0"/>
              <a:t>კოლოფის</a:t>
            </a:r>
            <a:r>
              <a:rPr lang="en-US" sz="1100" dirty="0" smtClean="0"/>
              <a:t> </a:t>
            </a:r>
            <a:r>
              <a:rPr lang="en-US" sz="1100" dirty="0" err="1" smtClean="0"/>
              <a:t>სინთეტიკური</a:t>
            </a:r>
            <a:r>
              <a:rPr lang="en-US" sz="1100" dirty="0" smtClean="0"/>
              <a:t> </a:t>
            </a:r>
            <a:r>
              <a:rPr lang="en-US" sz="1100" dirty="0" err="1" smtClean="0"/>
              <a:t>ზეთები</a:t>
            </a:r>
            <a:r>
              <a:rPr lang="en-US" sz="1100" dirty="0" smtClean="0"/>
              <a:t> </a:t>
            </a:r>
            <a:r>
              <a:rPr lang="en-US" sz="1100" dirty="0" err="1" smtClean="0"/>
              <a:t>და</a:t>
            </a:r>
            <a:r>
              <a:rPr lang="en-US" sz="1100" dirty="0" smtClean="0"/>
              <a:t> </a:t>
            </a:r>
            <a:r>
              <a:rPr lang="en-US" sz="1100" dirty="0" err="1" smtClean="0"/>
              <a:t>სხვა</a:t>
            </a:r>
            <a:r>
              <a:rPr lang="en-US" sz="1100" dirty="0" smtClean="0"/>
              <a:t> </a:t>
            </a:r>
            <a:r>
              <a:rPr lang="en-US" sz="1100" dirty="0" err="1" smtClean="0"/>
              <a:t>ზეთოვანი</a:t>
            </a:r>
            <a:r>
              <a:rPr lang="en-US" sz="1100" dirty="0" smtClean="0"/>
              <a:t> </a:t>
            </a:r>
            <a:r>
              <a:rPr lang="en-US" sz="1100" dirty="0" err="1" smtClean="0"/>
              <a:t>ლუბრიკანტები</a:t>
            </a:r>
            <a:r>
              <a:rPr lang="en-US" sz="1100" dirty="0" smtClean="0"/>
              <a:t> </a:t>
            </a:r>
            <a:endParaRPr lang="en-US" sz="1100" dirty="0"/>
          </a:p>
        </p:txBody>
      </p:sp>
      <p:cxnSp>
        <p:nvCxnSpPr>
          <p:cNvPr id="11" name="Straight Arrow Connector 10"/>
          <p:cNvCxnSpPr/>
          <p:nvPr/>
        </p:nvCxnSpPr>
        <p:spPr>
          <a:xfrm>
            <a:off x="2286000" y="2778304"/>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28800" y="3200400"/>
            <a:ext cx="3200400" cy="461665"/>
          </a:xfrm>
          <a:prstGeom prst="rect">
            <a:avLst/>
          </a:prstGeom>
        </p:spPr>
        <p:txBody>
          <a:bodyPr wrap="square">
            <a:spAutoFit/>
          </a:bodyPr>
          <a:lstStyle/>
          <a:p>
            <a:r>
              <a:rPr lang="ka-GE" sz="1200" dirty="0" smtClean="0">
                <a:solidFill>
                  <a:schemeClr val="accent1"/>
                </a:solidFill>
                <a:latin typeface="Sylfaen" panose="010A0502050306030303" pitchFamily="18" charset="0"/>
              </a:rPr>
              <a:t>დროებით დასაწყობდება სასაწყობო ტერიტორიაზე</a:t>
            </a:r>
            <a:endParaRPr lang="en-US" sz="1200" dirty="0"/>
          </a:p>
        </p:txBody>
      </p:sp>
      <p:cxnSp>
        <p:nvCxnSpPr>
          <p:cNvPr id="13" name="Straight Arrow Connector 12"/>
          <p:cNvCxnSpPr/>
          <p:nvPr/>
        </p:nvCxnSpPr>
        <p:spPr>
          <a:xfrm>
            <a:off x="3429000" y="2819400"/>
            <a:ext cx="0" cy="28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6400" y="3124200"/>
            <a:ext cx="3419153" cy="461665"/>
          </a:xfrm>
          <a:prstGeom prst="rect">
            <a:avLst/>
          </a:prstGeom>
          <a:noFill/>
        </p:spPr>
        <p:txBody>
          <a:bodyPr wrap="square" rtlCol="0">
            <a:spAutoFit/>
          </a:bodyPr>
          <a:lstStyle/>
          <a:p>
            <a:r>
              <a:rPr lang="ka-GE" sz="1200" dirty="0" smtClean="0"/>
              <a:t>გადაეცემა შესაბამისი ნებართვის მქონე ორგანიზაციას უტილიზაციაზე</a:t>
            </a:r>
            <a:endParaRPr lang="en-US" sz="1200" dirty="0"/>
          </a:p>
        </p:txBody>
      </p:sp>
      <p:cxnSp>
        <p:nvCxnSpPr>
          <p:cNvPr id="15" name="Straight Arrow Connector 14"/>
          <p:cNvCxnSpPr/>
          <p:nvPr/>
        </p:nvCxnSpPr>
        <p:spPr>
          <a:xfrm>
            <a:off x="7696200" y="2819400"/>
            <a:ext cx="0" cy="268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xEl>
                                              <p:pRg st="2" end="2"/>
                                            </p:txEl>
                                          </p:spTgt>
                                        </p:tgtEl>
                                      </p:cBhvr>
                                    </p:animEffect>
                                    <p:animScale>
                                      <p:cBhvr>
                                        <p:cTn id="12" dur="250" autoRev="1" fill="hold"/>
                                        <p:tgtEl>
                                          <p:spTgt spid="6">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xEl>
                                              <p:pRg st="3" end="3"/>
                                            </p:txEl>
                                          </p:spTgt>
                                        </p:tgtEl>
                                      </p:cBhvr>
                                    </p:animEffect>
                                    <p:animScale>
                                      <p:cBhvr>
                                        <p:cTn id="17" dur="250" autoRev="1" fill="hold"/>
                                        <p:tgtEl>
                                          <p:spTgt spid="6">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xEl>
                                              <p:pRg st="4" end="4"/>
                                            </p:txEl>
                                          </p:spTgt>
                                        </p:tgtEl>
                                      </p:cBhvr>
                                    </p:animEffect>
                                    <p:animScale>
                                      <p:cBhvr>
                                        <p:cTn id="22" dur="250" autoRev="1" fill="hold"/>
                                        <p:tgtEl>
                                          <p:spTgt spid="6">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6">
                                            <p:txEl>
                                              <p:pRg st="5" end="5"/>
                                            </p:txEl>
                                          </p:spTgt>
                                        </p:tgtEl>
                                      </p:cBhvr>
                                    </p:animEffect>
                                    <p:animScale>
                                      <p:cBhvr>
                                        <p:cTn id="27" dur="25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706315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ზემოქმედება ადამიანის ჯანმრთელობასა და უსაფრთხოებაზე</a:t>
            </a:r>
            <a:endParaRPr lang="en-US" dirty="0"/>
          </a:p>
        </p:txBody>
      </p:sp>
      <p:sp>
        <p:nvSpPr>
          <p:cNvPr id="5" name="Rectangle 4"/>
          <p:cNvSpPr/>
          <p:nvPr/>
        </p:nvSpPr>
        <p:spPr>
          <a:xfrm>
            <a:off x="838200" y="1866900"/>
            <a:ext cx="7485185" cy="369332"/>
          </a:xfrm>
          <a:prstGeom prst="rect">
            <a:avLst/>
          </a:prstGeom>
        </p:spPr>
        <p:txBody>
          <a:bodyPr wrap="square">
            <a:spAutoFit/>
          </a:bodyPr>
          <a:lstStyle/>
          <a:p>
            <a:r>
              <a:rPr lang="ka-GE" dirty="0">
                <a:solidFill>
                  <a:schemeClr val="accent2"/>
                </a:solidFill>
                <a:latin typeface="Sylfaen" panose="010A0502050306030303" pitchFamily="18" charset="0"/>
              </a:rPr>
              <a:t>ზემოქმედების ძირითადი რეცეპტორები მომსახურე </a:t>
            </a:r>
            <a:r>
              <a:rPr lang="ka-GE" dirty="0" smtClean="0">
                <a:solidFill>
                  <a:schemeClr val="accent2"/>
                </a:solidFill>
                <a:latin typeface="Sylfaen" panose="010A0502050306030303" pitchFamily="18" charset="0"/>
              </a:rPr>
              <a:t>პერსონალია</a:t>
            </a:r>
            <a:endParaRPr lang="en-US" dirty="0">
              <a:solidFill>
                <a:schemeClr val="accent2"/>
              </a:solidFill>
            </a:endParaRPr>
          </a:p>
        </p:txBody>
      </p:sp>
      <p:sp>
        <p:nvSpPr>
          <p:cNvPr id="6" name="Rectangle 5"/>
          <p:cNvSpPr/>
          <p:nvPr/>
        </p:nvSpPr>
        <p:spPr>
          <a:xfrm>
            <a:off x="1016977" y="3319810"/>
            <a:ext cx="758776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ზემოქმედების პრევენციის მიზნით მნიშვნელოვანია </a:t>
            </a:r>
            <a:r>
              <a:rPr lang="ka-GE" dirty="0" smtClean="0">
                <a:latin typeface="Sylfaen" panose="010A0502050306030303" pitchFamily="18" charset="0"/>
              </a:rPr>
              <a:t>უსაფრთხოების ნორმების </a:t>
            </a:r>
            <a:r>
              <a:rPr lang="ka-GE" dirty="0">
                <a:latin typeface="Sylfaen" panose="010A0502050306030303" pitchFamily="18" charset="0"/>
              </a:rPr>
              <a:t>მკაცრი დაცვა და მუდმივი ზედამხედველობა</a:t>
            </a:r>
            <a:endParaRPr lang="en-US" dirty="0"/>
          </a:p>
        </p:txBody>
      </p:sp>
      <p:sp>
        <p:nvSpPr>
          <p:cNvPr id="7" name="Down Arrow 6"/>
          <p:cNvSpPr/>
          <p:nvPr/>
        </p:nvSpPr>
        <p:spPr>
          <a:xfrm>
            <a:off x="4173415" y="1469096"/>
            <a:ext cx="123092"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73415" y="2587869"/>
            <a:ext cx="123092"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rmAutofit fontScale="90000"/>
          </a:bodyPr>
          <a:lstStyle/>
          <a:p>
            <a:pPr algn="ctr"/>
            <a:r>
              <a:rPr lang="ka-GE" sz="2800" dirty="0" smtClean="0">
                <a:solidFill>
                  <a:schemeClr val="tx1"/>
                </a:solidFill>
              </a:rPr>
              <a:t>საქმიანობის ადგილმდებარეობა</a:t>
            </a:r>
            <a:r>
              <a:rPr lang="ka-GE" sz="2800" dirty="0" smtClean="0">
                <a:solidFill>
                  <a:schemeClr val="accent2">
                    <a:lumMod val="60000"/>
                    <a:lumOff val="40000"/>
                  </a:schemeClr>
                </a:solidFill>
              </a:rPr>
              <a:t/>
            </a:r>
            <a:br>
              <a:rPr lang="ka-GE" sz="2800" dirty="0" smtClean="0">
                <a:solidFill>
                  <a:schemeClr val="accent2">
                    <a:lumMod val="60000"/>
                    <a:lumOff val="40000"/>
                  </a:schemeClr>
                </a:solidFill>
              </a:rPr>
            </a:br>
            <a:endParaRPr lang="en-US" sz="2800" dirty="0">
              <a:solidFill>
                <a:schemeClr val="tx1"/>
              </a:solidFill>
            </a:endParaRPr>
          </a:p>
        </p:txBody>
      </p:sp>
      <p:sp>
        <p:nvSpPr>
          <p:cNvPr id="3" name="Subtitle 2"/>
          <p:cNvSpPr>
            <a:spLocks noGrp="1"/>
          </p:cNvSpPr>
          <p:nvPr>
            <p:ph type="subTitle" idx="1"/>
          </p:nvPr>
        </p:nvSpPr>
        <p:spPr>
          <a:xfrm>
            <a:off x="533400" y="1143000"/>
            <a:ext cx="7854696" cy="5029200"/>
          </a:xfrm>
        </p:spPr>
        <p:txBody>
          <a:bodyPr>
            <a:noAutofit/>
          </a:bodyPr>
          <a:lstStyle/>
          <a:p>
            <a:pPr algn="just"/>
            <a:r>
              <a:rPr lang="ka-GE" sz="1400" b="1" dirty="0">
                <a:latin typeface="Sylfaen" panose="010A0502050306030303" pitchFamily="18" charset="0"/>
              </a:rPr>
              <a:t>შეზღუდული პასუხისმგებლობის</a:t>
            </a:r>
            <a:r>
              <a:rPr lang="de-DE" sz="1400" b="1" dirty="0">
                <a:latin typeface="Sylfaen" panose="010A0502050306030303" pitchFamily="18" charset="0"/>
              </a:rPr>
              <a:t>  საზოგადოება </a:t>
            </a:r>
            <a:r>
              <a:rPr lang="ka-GE" sz="1400" b="1" dirty="0">
                <a:latin typeface="Sylfaen" panose="010A0502050306030303" pitchFamily="18" charset="0"/>
              </a:rPr>
              <a:t>„არმადა</a:t>
            </a:r>
            <a:r>
              <a:rPr lang="de-DE" sz="1400" b="1" dirty="0">
                <a:latin typeface="Sylfaen" panose="010A0502050306030303" pitchFamily="18" charset="0"/>
              </a:rPr>
              <a:t>"-ს </a:t>
            </a:r>
            <a:r>
              <a:rPr lang="en-US" sz="1400" b="1" dirty="0">
                <a:latin typeface="Sylfaen" panose="010A0502050306030303" pitchFamily="18" charset="0"/>
              </a:rPr>
              <a:t>პოლი</a:t>
            </a:r>
            <a:r>
              <a:rPr lang="ka-GE" sz="1400" b="1" dirty="0">
                <a:latin typeface="Sylfaen" panose="010A0502050306030303" pitchFamily="18" charset="0"/>
              </a:rPr>
              <a:t>ეთილენის ფირების დამამზადებელი </a:t>
            </a:r>
            <a:r>
              <a:rPr lang="en-US" sz="1400" b="1" dirty="0">
                <a:latin typeface="Sylfaen" panose="010A0502050306030303" pitchFamily="18" charset="0"/>
              </a:rPr>
              <a:t>საამქრო</a:t>
            </a:r>
            <a:r>
              <a:rPr lang="ka-GE" sz="1400" b="1" dirty="0">
                <a:latin typeface="Sylfaen" panose="010A0502050306030303" pitchFamily="18" charset="0"/>
              </a:rPr>
              <a:t>ს</a:t>
            </a:r>
            <a:r>
              <a:rPr lang="ka-GE" sz="1400" dirty="0">
                <a:latin typeface="Sylfaen" panose="010A0502050306030303" pitchFamily="18" charset="0"/>
              </a:rPr>
              <a:t> </a:t>
            </a:r>
            <a:r>
              <a:rPr lang="de-DE" sz="1400" dirty="0">
                <a:latin typeface="Sylfaen" panose="010A0502050306030303" pitchFamily="18" charset="0"/>
              </a:rPr>
              <a:t>გამოყოფილი ტერიტორია მდებარეობს </a:t>
            </a:r>
            <a:r>
              <a:rPr lang="en-US" sz="1400" b="1" dirty="0">
                <a:latin typeface="Sylfaen" panose="010A0502050306030303" pitchFamily="18" charset="0"/>
              </a:rPr>
              <a:t>ქალაქი თბილისი, სამგორის რაიონი, </a:t>
            </a:r>
            <a:r>
              <a:rPr lang="ka-GE" sz="1400" b="1" dirty="0">
                <a:latin typeface="Sylfaen" panose="010A0502050306030303" pitchFamily="18" charset="0"/>
              </a:rPr>
              <a:t>როსტომ აბრამიშვილის ქ. #25,</a:t>
            </a:r>
            <a:r>
              <a:rPr lang="ka-GE" sz="1400" dirty="0">
                <a:latin typeface="Sylfaen" panose="010A0502050306030303" pitchFamily="18" charset="0"/>
              </a:rPr>
              <a:t> მიწის ნაკვეთის საკადასტრო კოდი </a:t>
            </a:r>
            <a:r>
              <a:rPr lang="en-US" sz="1400" b="1" dirty="0">
                <a:latin typeface="Sylfaen" panose="010A0502050306030303" pitchFamily="18" charset="0"/>
              </a:rPr>
              <a:t>01.19.14.004.071</a:t>
            </a:r>
            <a:r>
              <a:rPr lang="ka-GE" sz="1400" dirty="0">
                <a:latin typeface="Sylfaen" panose="010A0502050306030303" pitchFamily="18" charset="0"/>
              </a:rPr>
              <a:t>, რომელიც წარმოადგენს შპს „ბერალი“-ს საკუთრებას და მისი საკუთრებაში არსებული შენობის  360 მ</a:t>
            </a:r>
            <a:r>
              <a:rPr lang="ka-GE" sz="1400" baseline="30000" dirty="0">
                <a:latin typeface="Sylfaen" panose="010A0502050306030303" pitchFamily="18" charset="0"/>
              </a:rPr>
              <a:t>2</a:t>
            </a:r>
            <a:r>
              <a:rPr lang="ka-GE" sz="1400" dirty="0">
                <a:latin typeface="Sylfaen" panose="010A0502050306030303" pitchFamily="18" charset="0"/>
              </a:rPr>
              <a:t> ს ფართი იჯარით აქვს აღებული</a:t>
            </a:r>
            <a:r>
              <a:rPr lang="en-US" sz="1400" dirty="0">
                <a:latin typeface="Sylfaen" panose="010A0502050306030303" pitchFamily="18" charset="0"/>
              </a:rPr>
              <a:t>. </a:t>
            </a:r>
          </a:p>
          <a:p>
            <a:pPr algn="just"/>
            <a:r>
              <a:rPr lang="ka-GE" sz="1400" dirty="0">
                <a:latin typeface="Sylfaen" panose="010A0502050306030303" pitchFamily="18" charset="0"/>
              </a:rPr>
              <a:t>მთლიანად შენობის </a:t>
            </a:r>
            <a:r>
              <a:rPr lang="en-US" sz="1400" dirty="0">
                <a:latin typeface="Sylfaen" panose="010A0502050306030303" pitchFamily="18" charset="0"/>
              </a:rPr>
              <a:t>ფართობი შეადგენს 15191 </a:t>
            </a:r>
            <a:r>
              <a:rPr lang="ka-GE" sz="1400" dirty="0">
                <a:latin typeface="Sylfaen" panose="010A0502050306030303" pitchFamily="18" charset="0"/>
              </a:rPr>
              <a:t>მ</a:t>
            </a:r>
            <a:r>
              <a:rPr lang="ka-GE" sz="1400" baseline="30000" dirty="0">
                <a:latin typeface="Sylfaen" panose="010A0502050306030303" pitchFamily="18" charset="0"/>
              </a:rPr>
              <a:t>2</a:t>
            </a:r>
            <a:r>
              <a:rPr lang="en-US" sz="1400" dirty="0">
                <a:latin typeface="Sylfaen" panose="010A0502050306030303" pitchFamily="18" charset="0"/>
              </a:rPr>
              <a:t>, რომ</a:t>
            </a:r>
            <a:r>
              <a:rPr lang="ka-GE" sz="1400" dirty="0">
                <a:latin typeface="Sylfaen" panose="010A0502050306030303" pitchFamily="18" charset="0"/>
              </a:rPr>
              <a:t>ლის ტერიტორიაზე გარდა შპს „არმადა“-ს, განთავსებულია სხვადასვა საწარმოების სასაწყობო ტერიტორიები, ასევე შენობის ძირითად ნაწილში განთავსებულია შპს „ტოტი“-ს </a:t>
            </a:r>
            <a:r>
              <a:rPr lang="en-US" sz="1400" dirty="0">
                <a:latin typeface="Sylfaen" panose="010A0502050306030303" pitchFamily="18" charset="0"/>
              </a:rPr>
              <a:t>პოლიმერული ნარჩენებისგან საკანალიზაციო და სასმელი წყლის მილების წარმოებ</a:t>
            </a:r>
            <a:r>
              <a:rPr lang="ka-GE" sz="1400" dirty="0">
                <a:latin typeface="Sylfaen" panose="010A0502050306030303" pitchFamily="18" charset="0"/>
              </a:rPr>
              <a:t>ის საამქრო, ასევე შპს „გიკო“-ს პლასტმასის ნაკეთობების წარმოების საამქრო და შპს „მარიამი 2018“-ის ქაღალდის ნარჩენების გადამამუშავებელი საწარმო. </a:t>
            </a:r>
            <a:endParaRPr lang="en-US" sz="1400" dirty="0">
              <a:latin typeface="Sylfaen" panose="010A0502050306030303" pitchFamily="18" charset="0"/>
            </a:endParaRPr>
          </a:p>
          <a:p>
            <a:pPr algn="just"/>
            <a:r>
              <a:rPr lang="ka-GE" sz="1400" dirty="0">
                <a:latin typeface="Sylfaen" panose="010A0502050306030303" pitchFamily="18" charset="0"/>
              </a:rPr>
              <a:t>საწარმოო ტერიტორიის 500 მეტრიან რადიუსის შემოგარენში ასევე განთავსებულია სხვადასხვა სახის სასაწყობო შენოგა-ნაგებობები</a:t>
            </a:r>
            <a:r>
              <a:rPr lang="ka-GE" sz="1400" dirty="0" smtClean="0">
                <a:latin typeface="Sylfaen" panose="010A0502050306030303" pitchFamily="18" charset="0"/>
              </a:rPr>
              <a:t>.</a:t>
            </a:r>
            <a:endParaRPr lang="en-US" sz="1400" dirty="0" smtClean="0">
              <a:latin typeface="Sylfaen" panose="010A0502050306030303" pitchFamily="18" charset="0"/>
            </a:endParaRPr>
          </a:p>
          <a:p>
            <a:pPr algn="just"/>
            <a:r>
              <a:rPr lang="ka-GE" sz="1400" dirty="0">
                <a:latin typeface="Sylfaen" panose="010A0502050306030303" pitchFamily="18" charset="0"/>
              </a:rPr>
              <a:t>საწარმოო ტერიტორიის არმოსავლეთი მხრიდან 225 მეტრში გადის მდინარე ლოჭინის ხევი,   დასავლეთით 150 მეტრში მდებარეობს შპს „ლორდი“-ს კუთვნილი ტერიტორია და 21</a:t>
            </a:r>
            <a:r>
              <a:rPr lang="en-US" sz="1400" dirty="0">
                <a:latin typeface="Sylfaen" panose="010A0502050306030303" pitchFamily="18" charset="0"/>
              </a:rPr>
              <a:t>0 </a:t>
            </a:r>
            <a:r>
              <a:rPr lang="ka-GE" sz="1400" dirty="0">
                <a:latin typeface="Sylfaen" panose="010A0502050306030303" pitchFamily="18" charset="0"/>
              </a:rPr>
              <a:t>მეტრ მანძილზე მდებარეობს საცხოვრებელი სახლი, ჩრდილო-არმოდსავლეთით 2</a:t>
            </a:r>
            <a:r>
              <a:rPr lang="en-US" sz="1400" dirty="0">
                <a:latin typeface="Sylfaen" panose="010A0502050306030303" pitchFamily="18" charset="0"/>
              </a:rPr>
              <a:t>0</a:t>
            </a:r>
            <a:r>
              <a:rPr lang="ka-GE" sz="1400" dirty="0">
                <a:latin typeface="Sylfaen" panose="010A0502050306030303" pitchFamily="18" charset="0"/>
              </a:rPr>
              <a:t>0 მეტრ მანძილზე მდებარეობს საცხოვრებელი სახლები, საწარმოო ტერიტორიის ჩრდილოეთის მხრიდან ესაზღვრება სხვადასვა მეწარმეების საკუთრებაში არსებული სასაწყობო შენობები, ასევე სამხრეთის მხრიდანაც ესაზღვრება სხვადასვა მეწარმეების საკუთრებაში არსებული სასაწყობო შენობები.</a:t>
            </a:r>
            <a:endParaRPr lang="en-US" sz="1400" dirty="0">
              <a:latin typeface="Sylfae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7590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ka-GE" dirty="0">
                <a:latin typeface="Sylfaen" panose="010A0502050306030303" pitchFamily="18" charset="0"/>
              </a:rPr>
              <a:t>ნიადაგის; გრუნტის და </a:t>
            </a:r>
            <a:r>
              <a:rPr lang="ka-GE" dirty="0"/>
              <a:t>მიწისქვეშა წყლების დაბინძურების რისკები </a:t>
            </a:r>
            <a:endParaRPr lang="en-US" dirty="0"/>
          </a:p>
        </p:txBody>
      </p:sp>
      <p:sp>
        <p:nvSpPr>
          <p:cNvPr id="5" name="Rectangle 4"/>
          <p:cNvSpPr/>
          <p:nvPr/>
        </p:nvSpPr>
        <p:spPr>
          <a:xfrm>
            <a:off x="1" y="2136394"/>
            <a:ext cx="3581400" cy="830997"/>
          </a:xfrm>
          <a:prstGeom prst="rect">
            <a:avLst/>
          </a:prstGeom>
        </p:spPr>
        <p:txBody>
          <a:bodyPr wrap="square">
            <a:spAutoFit/>
          </a:bodyPr>
          <a:lstStyle/>
          <a:p>
            <a:pPr algn="just"/>
            <a:r>
              <a:rPr lang="ka-GE" sz="1200" dirty="0" smtClean="0">
                <a:latin typeface="Sylfaen" panose="010A0502050306030303" pitchFamily="18" charset="0"/>
              </a:rPr>
              <a:t>შემდგომში რაიმე სახის მიწის სამუშაოების ჩატარების შემთხვევაში ნიადაგის ფენა უნდა </a:t>
            </a:r>
            <a:r>
              <a:rPr lang="ka-GE" sz="1200" dirty="0">
                <a:latin typeface="Sylfaen" panose="010A0502050306030303" pitchFamily="18" charset="0"/>
              </a:rPr>
              <a:t>მოიხსნას და დასაწყობდეს კანონმდებლობის </a:t>
            </a:r>
            <a:r>
              <a:rPr lang="ka-GE" sz="1200" dirty="0" smtClean="0">
                <a:latin typeface="Sylfaen" panose="010A0502050306030303" pitchFamily="18" charset="0"/>
              </a:rPr>
              <a:t>სრული დაცვით</a:t>
            </a:r>
            <a:r>
              <a:rPr lang="ka-GE" sz="1200" dirty="0">
                <a:latin typeface="Sylfaen" panose="010A0502050306030303" pitchFamily="18" charset="0"/>
              </a:rPr>
              <a:t>.</a:t>
            </a:r>
            <a:endParaRPr lang="en-US" sz="1200" dirty="0"/>
          </a:p>
        </p:txBody>
      </p:sp>
      <p:cxnSp>
        <p:nvCxnSpPr>
          <p:cNvPr id="6" name="Straight Arrow Connector 5"/>
          <p:cNvCxnSpPr/>
          <p:nvPr/>
        </p:nvCxnSpPr>
        <p:spPr>
          <a:xfrm flipH="1">
            <a:off x="2110154" y="1186962"/>
            <a:ext cx="703384" cy="94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7600" y="1905000"/>
            <a:ext cx="5257800" cy="1569660"/>
          </a:xfrm>
          <a:prstGeom prst="rect">
            <a:avLst/>
          </a:prstGeom>
        </p:spPr>
        <p:txBody>
          <a:bodyPr wrap="square">
            <a:spAutoFit/>
          </a:bodyPr>
          <a:lstStyle/>
          <a:p>
            <a:r>
              <a:rPr lang="ka-GE" sz="1200" dirty="0">
                <a:latin typeface="Sylfaen" panose="010A0502050306030303" pitchFamily="18" charset="0"/>
              </a:rPr>
              <a:t>ნიადაგის და გრუნტის დაბინძურების</a:t>
            </a:r>
          </a:p>
          <a:p>
            <a:r>
              <a:rPr lang="ka-GE" sz="1200" dirty="0">
                <a:latin typeface="Sylfaen" panose="010A0502050306030303" pitchFamily="18" charset="0"/>
              </a:rPr>
              <a:t>მიზეზი შეიძლება გახდეს</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საწარმოო და საყოფაცხოვრებო ნარჩენების მართვის წესების დარღვევა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ავტოტრანსპორტიდან ნავთობპროდუქტების ავარიული დაღვრა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შიდა კანალიზაციის სისტემების ექსპლუატაცია</a:t>
            </a:r>
            <a:endParaRPr lang="en-US" sz="1200" dirty="0"/>
          </a:p>
        </p:txBody>
      </p:sp>
      <p:cxnSp>
        <p:nvCxnSpPr>
          <p:cNvPr id="8" name="Straight Arrow Connector 7"/>
          <p:cNvCxnSpPr/>
          <p:nvPr/>
        </p:nvCxnSpPr>
        <p:spPr>
          <a:xfrm>
            <a:off x="5486400" y="1219200"/>
            <a:ext cx="8792" cy="70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62200" y="3733800"/>
            <a:ext cx="2138727" cy="369332"/>
          </a:xfrm>
          <a:prstGeom prst="rect">
            <a:avLst/>
          </a:prstGeom>
        </p:spPr>
        <p:txBody>
          <a:bodyPr wrap="none">
            <a:spAutoFit/>
          </a:bodyPr>
          <a:lstStyle/>
          <a:p>
            <a:r>
              <a:rPr lang="ka-GE" dirty="0" smtClean="0">
                <a:latin typeface="Sylfaen" panose="010A0502050306030303" pitchFamily="18" charset="0"/>
              </a:rPr>
              <a:t>სანიაღვრე წყლები</a:t>
            </a:r>
            <a:endParaRPr lang="en-US" dirty="0"/>
          </a:p>
        </p:txBody>
      </p:sp>
      <p:sp>
        <p:nvSpPr>
          <p:cNvPr id="10" name="Rectangle 9"/>
          <p:cNvSpPr/>
          <p:nvPr/>
        </p:nvSpPr>
        <p:spPr>
          <a:xfrm>
            <a:off x="685800" y="4572000"/>
            <a:ext cx="7086600" cy="338554"/>
          </a:xfrm>
          <a:prstGeom prst="rect">
            <a:avLst/>
          </a:prstGeom>
        </p:spPr>
        <p:txBody>
          <a:bodyPr wrap="square">
            <a:spAutoFit/>
          </a:bodyPr>
          <a:lstStyle/>
          <a:p>
            <a:pPr algn="just"/>
            <a:r>
              <a:rPr lang="ka-GE" sz="1600" dirty="0" smtClean="0"/>
              <a:t>აღნიშნული წყლები ჩაედინება ქ. თბილისის სანიაღვრე სისტემაში.</a:t>
            </a:r>
            <a:endParaRPr lang="en-US" sz="1600" dirty="0"/>
          </a:p>
        </p:txBody>
      </p:sp>
      <p:cxnSp>
        <p:nvCxnSpPr>
          <p:cNvPr id="11" name="Straight Arrow Connector 10"/>
          <p:cNvCxnSpPr/>
          <p:nvPr/>
        </p:nvCxnSpPr>
        <p:spPr>
          <a:xfrm>
            <a:off x="3581400" y="1143000"/>
            <a:ext cx="0" cy="25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3505200" y="4114800"/>
            <a:ext cx="158262" cy="293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3" end="3"/>
                                            </p:txEl>
                                          </p:spTgt>
                                        </p:tgtEl>
                                      </p:cBhvr>
                                    </p:animEffect>
                                    <p:animScale>
                                      <p:cBhvr>
                                        <p:cTn id="7" dur="25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5" end="5"/>
                                            </p:txEl>
                                          </p:spTgt>
                                        </p:tgtEl>
                                      </p:cBhvr>
                                    </p:animEffect>
                                    <p:animScale>
                                      <p:cBhvr>
                                        <p:cTn id="12" dur="250" autoRev="1" fill="hold"/>
                                        <p:tgtEl>
                                          <p:spTgt spid="7">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7" end="7"/>
                                            </p:txEl>
                                          </p:spTgt>
                                        </p:tgtEl>
                                      </p:cBhvr>
                                    </p:animEffect>
                                    <p:animScale>
                                      <p:cBhvr>
                                        <p:cTn id="17" dur="250" autoRev="1" fill="hold"/>
                                        <p:tgtEl>
                                          <p:spTgt spid="7">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762000"/>
            <a:ext cx="325762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ka-GE" dirty="0">
                <a:latin typeface="Sylfaen" panose="010A0502050306030303" pitchFamily="18" charset="0"/>
              </a:rPr>
              <a:t>კუმულაციური ზემოქმედება</a:t>
            </a:r>
            <a:endParaRPr lang="en-US" dirty="0"/>
          </a:p>
        </p:txBody>
      </p:sp>
      <p:sp>
        <p:nvSpPr>
          <p:cNvPr id="5" name="Rectangle 4"/>
          <p:cNvSpPr/>
          <p:nvPr/>
        </p:nvSpPr>
        <p:spPr>
          <a:xfrm>
            <a:off x="685800" y="1295400"/>
            <a:ext cx="7162800" cy="1200329"/>
          </a:xfrm>
          <a:prstGeom prst="rect">
            <a:avLst/>
          </a:prstGeom>
        </p:spPr>
        <p:txBody>
          <a:bodyPr wrap="square">
            <a:spAutoFit/>
          </a:bodyPr>
          <a:lstStyle/>
          <a:p>
            <a:pPr algn="just"/>
            <a:r>
              <a:rPr lang="ka-GE" dirty="0" smtClean="0">
                <a:solidFill>
                  <a:schemeClr val="accent2"/>
                </a:solidFill>
                <a:latin typeface="Sylfaen" panose="010A0502050306030303" pitchFamily="18" charset="0"/>
              </a:rPr>
              <a:t>კუმულაციური</a:t>
            </a:r>
            <a:r>
              <a:rPr lang="ka-GE" dirty="0" smtClean="0">
                <a:latin typeface="Sylfaen" panose="010A0502050306030303" pitchFamily="18" charset="0"/>
              </a:rPr>
              <a:t> </a:t>
            </a:r>
            <a:r>
              <a:rPr lang="ka-GE" dirty="0">
                <a:latin typeface="Sylfaen" panose="010A0502050306030303" pitchFamily="18" charset="0"/>
              </a:rPr>
              <a:t>ზემოქმედების ერთადერთ </a:t>
            </a:r>
            <a:r>
              <a:rPr lang="ka-GE" dirty="0" smtClean="0">
                <a:latin typeface="Sylfaen" panose="010A0502050306030303" pitchFamily="18" charset="0"/>
              </a:rPr>
              <a:t>საგულისხმო</a:t>
            </a:r>
            <a:r>
              <a:rPr lang="en-US" dirty="0" smtClean="0">
                <a:latin typeface="Sylfaen" panose="010A0502050306030303" pitchFamily="18" charset="0"/>
              </a:rPr>
              <a:t> </a:t>
            </a:r>
            <a:r>
              <a:rPr lang="ka-GE" dirty="0" smtClean="0">
                <a:latin typeface="Sylfaen" panose="010A0502050306030303" pitchFamily="18" charset="0"/>
              </a:rPr>
              <a:t>სახედ </a:t>
            </a:r>
            <a:r>
              <a:rPr lang="ka-GE" dirty="0">
                <a:latin typeface="Sylfaen" panose="010A0502050306030303" pitchFamily="18" charset="0"/>
              </a:rPr>
              <a:t>უნდა </a:t>
            </a:r>
            <a:r>
              <a:rPr lang="ka-GE" dirty="0" smtClean="0">
                <a:latin typeface="Sylfaen" panose="010A0502050306030303" pitchFamily="18" charset="0"/>
              </a:rPr>
              <a:t>მივიჩნიოთ:</a:t>
            </a:r>
          </a:p>
          <a:p>
            <a:endParaRPr lang="ka-GE" dirty="0" smtClean="0">
              <a:latin typeface="Sylfaen" panose="010A0502050306030303" pitchFamily="18" charset="0"/>
            </a:endParaRPr>
          </a:p>
          <a:p>
            <a:r>
              <a:rPr lang="ka-GE" dirty="0" smtClean="0">
                <a:latin typeface="Sylfaen" panose="010A0502050306030303" pitchFamily="18" charset="0"/>
              </a:rPr>
              <a:t> </a:t>
            </a:r>
            <a:r>
              <a:rPr lang="ka-GE" dirty="0" smtClean="0">
                <a:latin typeface="Sylfaen" panose="010A0502050306030303" pitchFamily="18" charset="0"/>
                <a:sym typeface="Wingdings" panose="05000000000000000000" pitchFamily="2" charset="2"/>
              </a:rPr>
              <a:t></a:t>
            </a:r>
            <a:r>
              <a:rPr lang="ka-GE" dirty="0" smtClean="0">
                <a:latin typeface="Sylfaen" panose="010A0502050306030303" pitchFamily="18" charset="0"/>
              </a:rPr>
              <a:t>ხმაურის </a:t>
            </a:r>
            <a:r>
              <a:rPr lang="ka-GE" dirty="0">
                <a:latin typeface="Sylfaen" panose="010A0502050306030303" pitchFamily="18" charset="0"/>
              </a:rPr>
              <a:t>გავრცელება და </a:t>
            </a:r>
            <a:r>
              <a:rPr lang="ka-GE" dirty="0" smtClean="0">
                <a:latin typeface="Sylfaen" panose="010A0502050306030303" pitchFamily="18" charset="0"/>
                <a:sym typeface="Wingdings" panose="05000000000000000000" pitchFamily="2" charset="2"/>
              </a:rPr>
              <a:t></a:t>
            </a:r>
            <a:r>
              <a:rPr lang="ka-GE" dirty="0" smtClean="0">
                <a:latin typeface="Sylfaen" panose="010A0502050306030303" pitchFamily="18" charset="0"/>
              </a:rPr>
              <a:t>ატმოსფერულ </a:t>
            </a:r>
            <a:r>
              <a:rPr lang="ka-GE" dirty="0">
                <a:latin typeface="Sylfaen" panose="010A0502050306030303" pitchFamily="18" charset="0"/>
              </a:rPr>
              <a:t>ჰაერზე </a:t>
            </a:r>
            <a:r>
              <a:rPr lang="ka-GE" dirty="0" smtClean="0">
                <a:latin typeface="Sylfaen" panose="010A0502050306030303" pitchFamily="18" charset="0"/>
              </a:rPr>
              <a:t>ზემოქმედება</a:t>
            </a:r>
            <a:endParaRPr lang="en-US" dirty="0"/>
          </a:p>
        </p:txBody>
      </p:sp>
      <p:sp>
        <p:nvSpPr>
          <p:cNvPr id="6" name="Rectangle 5"/>
          <p:cNvSpPr/>
          <p:nvPr/>
        </p:nvSpPr>
        <p:spPr>
          <a:xfrm>
            <a:off x="914400" y="3048000"/>
            <a:ext cx="6553200" cy="25853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a-GE" dirty="0">
                <a:latin typeface="Sylfaen" panose="010A0502050306030303" pitchFamily="18" charset="0"/>
              </a:rPr>
              <a:t>ატმოსფერული ჰარში მავნე ნივთიერებების მიწისპირა კონცენტრაციების ანგარიშისას გამოყენებული იქნება კანონმდებლობით გათვალისწინებული ფონური მახასიათებლები რომელიც ეთანადება 125-250 ათასი მოსახლეობის რიცხოვნობის სიდიდეს</a:t>
            </a:r>
            <a:r>
              <a:rPr lang="ka-GE" dirty="0" smtClean="0">
                <a:latin typeface="Sylfaen" panose="010A0502050306030303" pitchFamily="18" charset="0"/>
              </a:rPr>
              <a:t>.</a:t>
            </a:r>
            <a:endParaRPr lang="en-US" dirty="0">
              <a:latin typeface="Sylfaen" panose="010A0502050306030303" pitchFamily="18" charset="0"/>
            </a:endParaRPr>
          </a:p>
          <a:p>
            <a:pPr algn="just"/>
            <a:r>
              <a:rPr lang="ka-GE" dirty="0">
                <a:latin typeface="Sylfaen" panose="010A0502050306030303" pitchFamily="18" charset="0"/>
              </a:rPr>
              <a:t>ასევე ფონურ სიდიდედ აღებული იქნება საწარმოს განთავსების შენობაში არსებული შპს „ტოტი“-ს და შპს „გიკო“-ს პლასტმასის ნაკეთობების წარმოებისას მავნე ნივთიერებების გაფრქვევების ჯამური ინტენსივობები.</a:t>
            </a:r>
            <a:endParaRPr lang="en-US" dirty="0">
              <a:latin typeface="Sylfaen" panose="010A05020503060303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837" y="762000"/>
            <a:ext cx="7968763"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sz="1600" dirty="0" err="1">
                <a:latin typeface="Sylfaen" panose="010A0502050306030303" pitchFamily="18" charset="0"/>
              </a:rPr>
              <a:t>გზშ</a:t>
            </a:r>
            <a:r>
              <a:rPr lang="ka-GE" sz="1600" dirty="0">
                <a:latin typeface="Sylfaen" panose="010A0502050306030303" pitchFamily="18" charset="0"/>
              </a:rPr>
              <a:t>-ს პროცესში </a:t>
            </a:r>
            <a:r>
              <a:rPr lang="ka-GE" sz="1600" dirty="0" smtClean="0">
                <a:latin typeface="Sylfaen" panose="010A0502050306030303" pitchFamily="18" charset="0"/>
              </a:rPr>
              <a:t>დეტალურად შესწავლილი </a:t>
            </a:r>
            <a:r>
              <a:rPr lang="ka-GE" sz="1600" dirty="0">
                <a:latin typeface="Sylfaen" panose="010A0502050306030303" pitchFamily="18" charset="0"/>
              </a:rPr>
              <a:t>იქნება შემდეგი სახის ზემოქმედებები:</a:t>
            </a:r>
            <a:endParaRPr lang="en-US" sz="1600" dirty="0"/>
          </a:p>
        </p:txBody>
      </p:sp>
      <p:sp>
        <p:nvSpPr>
          <p:cNvPr id="5" name="Rectangle 4"/>
          <p:cNvSpPr/>
          <p:nvPr/>
        </p:nvSpPr>
        <p:spPr>
          <a:xfrm>
            <a:off x="1066800" y="1295400"/>
            <a:ext cx="7315200" cy="4801314"/>
          </a:xfrm>
          <a:prstGeom prst="rect">
            <a:avLst/>
          </a:prstGeom>
        </p:spPr>
        <p:txBody>
          <a:bodyPr wrap="square">
            <a:spAutoFit/>
          </a:bodyPr>
          <a:lstStyle/>
          <a:p>
            <a:r>
              <a:rPr lang="ka-GE" dirty="0">
                <a:latin typeface="SymbolMT"/>
              </a:rPr>
              <a:t> </a:t>
            </a:r>
            <a:r>
              <a:rPr lang="ka-GE" dirty="0">
                <a:latin typeface="Sylfaen" panose="010A0502050306030303" pitchFamily="18" charset="0"/>
              </a:rPr>
              <a:t>ატმოსფერულ ჰაერში მავნე ნივთიერებების ემისიები და ხმაურის გავრცელება</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ნიადაგისა და გრუნტის დაბინძურების რისკები</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ბიოლოგიურ გარემოზე ზემოქმედება</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მიწისქვეშა წყლების დაბინძურების რისკები</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ზედაპირული წყლების დაბინძურების რისკები</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ნარჩენების წარმოქმნის და მართვის შედეგად </a:t>
            </a:r>
            <a:endParaRPr lang="ka-GE" dirty="0" smtClean="0">
              <a:latin typeface="Sylfaen" panose="010A0502050306030303" pitchFamily="18" charset="0"/>
            </a:endParaRPr>
          </a:p>
          <a:p>
            <a:r>
              <a:rPr lang="ka-GE" dirty="0" smtClean="0">
                <a:latin typeface="Sylfaen" panose="010A0502050306030303" pitchFamily="18" charset="0"/>
              </a:rPr>
              <a:t>მოსალოდნელი </a:t>
            </a:r>
            <a:r>
              <a:rPr lang="ka-GE" dirty="0">
                <a:latin typeface="Sylfaen" panose="010A0502050306030303" pitchFamily="18" charset="0"/>
              </a:rPr>
              <a:t>ზემოქმედება</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ზემოქმედება ადამიანის ჯანმრთელობასა და უსაფრთხოებაზე</a:t>
            </a:r>
            <a:r>
              <a:rPr lang="ka-GE" dirty="0" smtClean="0">
                <a:latin typeface="Sylfaen" panose="010A0502050306030303" pitchFamily="18" charset="0"/>
              </a:rPr>
              <a:t>;</a:t>
            </a:r>
          </a:p>
          <a:p>
            <a:endParaRPr lang="ka-GE" dirty="0">
              <a:latin typeface="Sylfaen" panose="010A0502050306030303" pitchFamily="18" charset="0"/>
            </a:endParaRPr>
          </a:p>
          <a:p>
            <a:r>
              <a:rPr lang="ka-GE" dirty="0">
                <a:latin typeface="SymbolMT"/>
              </a:rPr>
              <a:t> </a:t>
            </a:r>
            <a:r>
              <a:rPr lang="ka-GE" dirty="0">
                <a:latin typeface="Sylfaen" panose="010A0502050306030303" pitchFamily="18" charset="0"/>
              </a:rPr>
              <a:t>კუმულაციური ზემოქმედება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4" end="4"/>
                                            </p:txEl>
                                          </p:spTgt>
                                        </p:tgtEl>
                                      </p:cBhvr>
                                    </p:animEffect>
                                    <p:animScale>
                                      <p:cBhvr>
                                        <p:cTn id="17" dur="250" autoRev="1" fill="hold"/>
                                        <p:tgtEl>
                                          <p:spTgt spid="5">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6" end="6"/>
                                            </p:txEl>
                                          </p:spTgt>
                                        </p:tgtEl>
                                      </p:cBhvr>
                                    </p:animEffect>
                                    <p:animScale>
                                      <p:cBhvr>
                                        <p:cTn id="22" dur="250" autoRev="1" fill="hold"/>
                                        <p:tgtEl>
                                          <p:spTgt spid="5">
                                            <p:txEl>
                                              <p:pRg st="6" end="6"/>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xEl>
                                              <p:pRg st="8" end="8"/>
                                            </p:txEl>
                                          </p:spTgt>
                                        </p:tgtEl>
                                      </p:cBhvr>
                                    </p:animEffect>
                                    <p:animScale>
                                      <p:cBhvr>
                                        <p:cTn id="27" dur="250" autoRev="1" fill="hold"/>
                                        <p:tgtEl>
                                          <p:spTgt spid="5">
                                            <p:txEl>
                                              <p:pRg st="8" end="8"/>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5">
                                            <p:txEl>
                                              <p:pRg st="10" end="10"/>
                                            </p:txEl>
                                          </p:spTgt>
                                        </p:tgtEl>
                                      </p:cBhvr>
                                    </p:animEffect>
                                    <p:animScale>
                                      <p:cBhvr>
                                        <p:cTn id="32" dur="250" autoRev="1" fill="hold"/>
                                        <p:tgtEl>
                                          <p:spTgt spid="5">
                                            <p:txEl>
                                              <p:pRg st="10" end="10"/>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5">
                                            <p:txEl>
                                              <p:pRg st="11" end="11"/>
                                            </p:txEl>
                                          </p:spTgt>
                                        </p:tgtEl>
                                      </p:cBhvr>
                                    </p:animEffect>
                                    <p:animScale>
                                      <p:cBhvr>
                                        <p:cTn id="35" dur="250" autoRev="1" fill="hold"/>
                                        <p:tgtEl>
                                          <p:spTgt spid="5">
                                            <p:txEl>
                                              <p:pRg st="11" end="11"/>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
                                            <p:txEl>
                                              <p:pRg st="13" end="13"/>
                                            </p:txEl>
                                          </p:spTgt>
                                        </p:tgtEl>
                                      </p:cBhvr>
                                    </p:animEffect>
                                    <p:animScale>
                                      <p:cBhvr>
                                        <p:cTn id="40" dur="250" autoRev="1" fill="hold"/>
                                        <p:tgtEl>
                                          <p:spTgt spid="5">
                                            <p:txEl>
                                              <p:pRg st="13" end="13"/>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5">
                                            <p:txEl>
                                              <p:pRg st="15" end="15"/>
                                            </p:txEl>
                                          </p:spTgt>
                                        </p:tgtEl>
                                      </p:cBhvr>
                                    </p:animEffect>
                                    <p:animScale>
                                      <p:cBhvr>
                                        <p:cTn id="45" dur="250" autoRev="1" fill="hold"/>
                                        <p:tgtEl>
                                          <p:spTgt spid="5">
                                            <p:txEl>
                                              <p:pRg st="15" end="1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438400"/>
            <a:ext cx="547760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sz="2400" dirty="0" smtClean="0"/>
              <a:t>მადლობა ყურადღებისთვის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rmAutofit fontScale="90000"/>
          </a:bodyPr>
          <a:lstStyle/>
          <a:p>
            <a:pPr algn="ctr"/>
            <a:r>
              <a:rPr lang="ka-GE" sz="2800" dirty="0" smtClean="0"/>
              <a:t>საკვლევი ტერიტორიის ადგილმდებარეობა </a:t>
            </a:r>
            <a:r>
              <a:rPr lang="ka-GE" sz="2800" dirty="0" smtClean="0">
                <a:solidFill>
                  <a:schemeClr val="accent2">
                    <a:lumMod val="60000"/>
                    <a:lumOff val="40000"/>
                  </a:schemeClr>
                </a:solidFill>
              </a:rPr>
              <a:t/>
            </a:r>
            <a:br>
              <a:rPr lang="ka-GE" sz="2800" dirty="0" smtClean="0">
                <a:solidFill>
                  <a:schemeClr val="accent2">
                    <a:lumMod val="60000"/>
                    <a:lumOff val="40000"/>
                  </a:schemeClr>
                </a:solidFill>
              </a:rPr>
            </a:b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1290777" y="1383323"/>
            <a:ext cx="6873342" cy="4630009"/>
          </a:xfrm>
          <a:prstGeom prst="rect">
            <a:avLst/>
          </a:prstGeom>
        </p:spPr>
      </p:pic>
      <p:sp>
        <p:nvSpPr>
          <p:cNvPr id="3" name="Subtitle 2"/>
          <p:cNvSpPr>
            <a:spLocks noGrp="1"/>
          </p:cNvSpPr>
          <p:nvPr>
            <p:ph type="subTitle" idx="1"/>
          </p:nvPr>
        </p:nvSpPr>
        <p:spPr>
          <a:xfrm>
            <a:off x="1066800" y="1371600"/>
            <a:ext cx="7321296" cy="4419600"/>
          </a:xfrm>
        </p:spPr>
        <p:txBody>
          <a:bodyPr>
            <a:noAutofit/>
          </a:bodyPr>
          <a:lstStyle/>
          <a:p>
            <a:pPr algn="just"/>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rmAutofit fontScale="90000"/>
          </a:bodyPr>
          <a:lstStyle/>
          <a:p>
            <a:r>
              <a:rPr lang="ka-GE" sz="2400" dirty="0" smtClean="0"/>
              <a:t> </a:t>
            </a:r>
            <a:r>
              <a:rPr lang="ru-RU" sz="1800" dirty="0" smtClean="0"/>
              <a:t> </a:t>
            </a:r>
            <a:r>
              <a:rPr lang="ka-GE" sz="1600" dirty="0">
                <a:latin typeface="Sylfaen" panose="010A0502050306030303" pitchFamily="18" charset="0"/>
              </a:rPr>
              <a:t>შპს “არმადა“-ს პოლიეთილენის ნარჩენების გადამუშავების საწარმოს განთავსების ტერიტორიის დეტალური სიტუაციური სქემა</a:t>
            </a:r>
            <a:r>
              <a:rPr lang="ka-GE" sz="1600" dirty="0" smtClean="0">
                <a:solidFill>
                  <a:schemeClr val="accent2">
                    <a:lumMod val="60000"/>
                    <a:lumOff val="40000"/>
                  </a:schemeClr>
                </a:solidFill>
                <a:latin typeface="Sylfaen" panose="010A0502050306030303" pitchFamily="18" charset="0"/>
              </a:rPr>
              <a:t/>
            </a:r>
            <a:br>
              <a:rPr lang="ka-GE" sz="1600" dirty="0" smtClean="0">
                <a:solidFill>
                  <a:schemeClr val="accent2">
                    <a:lumMod val="60000"/>
                    <a:lumOff val="40000"/>
                  </a:schemeClr>
                </a:solidFill>
                <a:latin typeface="Sylfaen" panose="010A0502050306030303" pitchFamily="18" charset="0"/>
              </a:rPr>
            </a:br>
            <a:endParaRPr lang="en-US" sz="1600" dirty="0">
              <a:solidFill>
                <a:schemeClr val="tx1"/>
              </a:solidFill>
              <a:latin typeface="Sylfaen" panose="010A0502050306030303" pitchFamily="18" charset="0"/>
            </a:endParaRPr>
          </a:p>
        </p:txBody>
      </p:sp>
      <p:pic>
        <p:nvPicPr>
          <p:cNvPr id="4" name="Picture 3"/>
          <p:cNvPicPr>
            <a:picLocks noChangeAspect="1"/>
          </p:cNvPicPr>
          <p:nvPr/>
        </p:nvPicPr>
        <p:blipFill>
          <a:blip r:embed="rId2"/>
          <a:stretch>
            <a:fillRect/>
          </a:stretch>
        </p:blipFill>
        <p:spPr>
          <a:xfrm>
            <a:off x="325198" y="1371600"/>
            <a:ext cx="8385048" cy="4731742"/>
          </a:xfrm>
          <a:prstGeom prst="rect">
            <a:avLst/>
          </a:prstGeom>
        </p:spPr>
      </p:pic>
      <p:sp>
        <p:nvSpPr>
          <p:cNvPr id="3" name="Subtitle 2"/>
          <p:cNvSpPr>
            <a:spLocks noGrp="1"/>
          </p:cNvSpPr>
          <p:nvPr>
            <p:ph type="subTitle" idx="1"/>
          </p:nvPr>
        </p:nvSpPr>
        <p:spPr>
          <a:xfrm>
            <a:off x="533400" y="1371600"/>
            <a:ext cx="8153400" cy="4648200"/>
          </a:xfrm>
        </p:spPr>
        <p:txBody>
          <a:bodyPr>
            <a:noAutofit/>
          </a:bodyPr>
          <a:lstStyle/>
          <a:p>
            <a:pPr algn="just"/>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123" y="533400"/>
            <a:ext cx="7851648" cy="457200"/>
          </a:xfrm>
        </p:spPr>
        <p:txBody>
          <a:bodyPr>
            <a:normAutofit/>
          </a:bodyPr>
          <a:lstStyle/>
          <a:p>
            <a:pPr algn="ctr"/>
            <a:r>
              <a:rPr lang="ka-GE" sz="2000" dirty="0" smtClean="0">
                <a:solidFill>
                  <a:schemeClr val="tx1"/>
                </a:solidFill>
              </a:rPr>
              <a:t>დაგეგმილი საქმიანობის აღწერა</a:t>
            </a:r>
            <a:endParaRPr lang="en-US" sz="2000" dirty="0">
              <a:solidFill>
                <a:schemeClr val="tx1"/>
              </a:solidFill>
            </a:endParaRPr>
          </a:p>
        </p:txBody>
      </p:sp>
      <p:sp>
        <p:nvSpPr>
          <p:cNvPr id="3" name="Subtitle 2"/>
          <p:cNvSpPr>
            <a:spLocks noGrp="1"/>
          </p:cNvSpPr>
          <p:nvPr>
            <p:ph type="subTitle" idx="1"/>
          </p:nvPr>
        </p:nvSpPr>
        <p:spPr>
          <a:xfrm>
            <a:off x="545122" y="1014046"/>
            <a:ext cx="8217877" cy="5158154"/>
          </a:xfrm>
        </p:spPr>
        <p:txBody>
          <a:bodyPr>
            <a:noAutofit/>
          </a:bodyPr>
          <a:lstStyle/>
          <a:p>
            <a:pPr algn="just"/>
            <a:r>
              <a:rPr lang="ka-GE" sz="1400" dirty="0">
                <a:latin typeface="Sylfaen" panose="010A0502050306030303" pitchFamily="18" charset="0"/>
              </a:rPr>
              <a:t>შეზღუდული პასუხისმგებლობის საზოგადოება „</a:t>
            </a:r>
            <a:r>
              <a:rPr lang="ka-GE" sz="1400" b="1" dirty="0">
                <a:latin typeface="Sylfaen" panose="010A0502050306030303" pitchFamily="18" charset="0"/>
              </a:rPr>
              <a:t>არმადა</a:t>
            </a:r>
            <a:r>
              <a:rPr lang="ka-GE" sz="1400" dirty="0">
                <a:latin typeface="Sylfaen" panose="010A0502050306030303" pitchFamily="18" charset="0"/>
              </a:rPr>
              <a:t>“-ს  (ს/კ 404892915), ქ. თბილისში, </a:t>
            </a:r>
            <a:r>
              <a:rPr lang="en-US" sz="1400" b="1" dirty="0">
                <a:latin typeface="Sylfaen" panose="010A0502050306030303" pitchFamily="18" charset="0"/>
              </a:rPr>
              <a:t>სამგორის რაიონი, </a:t>
            </a:r>
            <a:r>
              <a:rPr lang="ka-GE" sz="1400" b="1" dirty="0">
                <a:latin typeface="Sylfaen" panose="010A0502050306030303" pitchFamily="18" charset="0"/>
              </a:rPr>
              <a:t>როსტომ აბრამიშვილის ქ. #25</a:t>
            </a:r>
            <a:r>
              <a:rPr lang="en-US" sz="1400" b="1" dirty="0">
                <a:latin typeface="Sylfaen" panose="010A0502050306030303" pitchFamily="18" charset="0"/>
              </a:rPr>
              <a:t>, </a:t>
            </a:r>
            <a:r>
              <a:rPr lang="ka-GE" sz="1400" dirty="0">
                <a:latin typeface="Sylfaen" panose="010A0502050306030303" pitchFamily="18" charset="0"/>
              </a:rPr>
              <a:t>მიწის ნაკვეთის საკადასტრო კოდი </a:t>
            </a:r>
            <a:r>
              <a:rPr lang="en-US" sz="1400" b="1" dirty="0">
                <a:latin typeface="Sylfaen" panose="010A0502050306030303" pitchFamily="18" charset="0"/>
              </a:rPr>
              <a:t>01.19.14.004.071</a:t>
            </a:r>
            <a:r>
              <a:rPr lang="ka-GE" sz="1400" dirty="0">
                <a:latin typeface="Sylfaen" panose="010A0502050306030303" pitchFamily="18" charset="0"/>
              </a:rPr>
              <a:t>, რომელიც წარმოადგენს შპს „ბერალი“-ს საკუთრებას და მისი საკუთრებაში არსებული შენობის  360 მ</a:t>
            </a:r>
            <a:r>
              <a:rPr lang="ka-GE" sz="1400" baseline="30000" dirty="0">
                <a:latin typeface="Sylfaen" panose="010A0502050306030303" pitchFamily="18" charset="0"/>
              </a:rPr>
              <a:t>2</a:t>
            </a:r>
            <a:r>
              <a:rPr lang="ka-GE" sz="1400" dirty="0">
                <a:latin typeface="Sylfaen" panose="010A0502050306030303" pitchFamily="18" charset="0"/>
              </a:rPr>
              <a:t> ს ფართი იჯარით აქვს აღებული. აღნიშნულ შენობებში გააჩნია პოლიეთილენის ფირებისა წარმოების საამქრო, რომელიც მუშაობს შემოტანილი პოლიეთილენის პირველად გრანულებზე. საწარმოს სიმძლავრეა 312 ტონა წელიწადში, ანუ 150 კგ/სთ-ში 8 საათიანი სამუშაო დღით და წელიწადში 260 სამუშაო დღით. აღნიშნული პროდუქციის წარმოებისას წარმოიქმნება წუნდებული პროდუქცია,  რომლის მაქსიმალური რაოდენობა წელიწადში შეადგენს 7.8 ტონამდე და ის საწარმოში ხელახლა გადამუშავდება ცელოფნის დამაქუცმაცებელი წისქვილისა და გრანულატორების მეშვეობით, საიდანაც ისევ მიიღება პოლიეთილენის გრანულები.</a:t>
            </a:r>
            <a:endParaRPr lang="en-US" sz="1400" dirty="0" smtClean="0">
              <a:latin typeface="Sylfaen" panose="010A0502050306030303" pitchFamily="18" charset="0"/>
            </a:endParaRPr>
          </a:p>
          <a:p>
            <a:pPr algn="just"/>
            <a:r>
              <a:rPr lang="ka-GE" sz="1400" dirty="0">
                <a:latin typeface="Sylfaen" panose="010A0502050306030303" pitchFamily="18" charset="0"/>
              </a:rPr>
              <a:t>საწარმოში ხორციელდება პოლიმერული ნარჩენების ბაზაზე (კოდებით: 07 02 13; 12 01 05; 15 01 02; 16 01 19; 17 02 03; 19 12 04; 20 01 39) პოლიეთილენის ფირების წარმოება. პოლიეთილენის ნარჩენების შემოტანა საწარმოში მოხდება საქართველოში სხვადასხვა საწარმოებებში წამოქმნილი პოლიეთილენის შესაფუთი და სხვა სახის ნარჩენების სახით, ასევე შესაძლებელია აღნიშნული ნარჩენების შემოტანა განხორციელდეს სხვა ქვეყნებიდან   სასაქონლო ნომენკლატურის საერთაშორისო კოდით: 3915.</a:t>
            </a:r>
            <a:endParaRPr lang="en-US" sz="1400" dirty="0">
              <a:latin typeface="Sylfaen" panose="010A0502050306030303" pitchFamily="18" charset="0"/>
            </a:endParaRPr>
          </a:p>
          <a:p>
            <a:pPr algn="just"/>
            <a:r>
              <a:rPr lang="en-US" sz="1400" dirty="0">
                <a:latin typeface="Sylfaen" panose="010A0502050306030303" pitchFamily="18" charset="0"/>
              </a:rPr>
              <a:t>საქართველოს მთავრობის 2016 წლის 9 ივნისის №259 დადგენილებით დამტკიცებულ „საქართველოს ტერიტორიაზე იმპორტისათვის, საქართველოს ტერიტორიიდან ექსპორტისათვის და საქართველოს ტერიტორიაზე ტრანზიტისათვის დაშვებული ნარჩენების ნუსხის“ შესაბამისად </a:t>
            </a:r>
            <a:r>
              <a:rPr lang="ka-GE" sz="1400" dirty="0">
                <a:latin typeface="Sylfaen" panose="010A0502050306030303" pitchFamily="18" charset="0"/>
              </a:rPr>
              <a:t>კოდია</a:t>
            </a:r>
            <a:r>
              <a:rPr lang="en-US" sz="1400" b="1" dirty="0">
                <a:latin typeface="Sylfaen" panose="010A0502050306030303" pitchFamily="18" charset="0"/>
              </a:rPr>
              <a:t>B3010</a:t>
            </a:r>
            <a:r>
              <a:rPr lang="ka-GE" sz="1400" b="1" dirty="0" smtClean="0">
                <a:latin typeface="Sylfaen" panose="010A0502050306030303" pitchFamily="18" charset="0"/>
              </a:rPr>
              <a:t>.</a:t>
            </a:r>
            <a:endParaRPr lang="en-US" sz="1400" b="1" dirty="0" smtClean="0">
              <a:latin typeface="Sylfaen" panose="010A0502050306030303" pitchFamily="18" charset="0"/>
            </a:endParaRPr>
          </a:p>
          <a:p>
            <a:pPr algn="just">
              <a:spcBef>
                <a:spcPts val="0"/>
              </a:spcBef>
            </a:pPr>
            <a:r>
              <a:rPr lang="ka-GE" sz="1400" dirty="0">
                <a:latin typeface="Sylfaen" panose="010A0502050306030303" pitchFamily="18" charset="0"/>
              </a:rPr>
              <a:t>საწარმოში შემოტანილი ნარჩენები ისეთი სახით იქნება მიღებული, რომლებსაც გადამუშავებისას გარეცხვა არ ესაჭიროება.</a:t>
            </a:r>
            <a:endParaRPr lang="en-US" sz="1400" dirty="0">
              <a:latin typeface="Sylfae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09600"/>
            <a:ext cx="8153400" cy="5562600"/>
          </a:xfrm>
        </p:spPr>
        <p:txBody>
          <a:bodyPr>
            <a:noAutofit/>
          </a:bodyPr>
          <a:lstStyle/>
          <a:p>
            <a:pPr algn="just"/>
            <a:r>
              <a:rPr lang="ka-GE" sz="1400" dirty="0">
                <a:latin typeface="Sylfaen" panose="010A0502050306030303" pitchFamily="18" charset="0"/>
              </a:rPr>
              <a:t>საწარმოს არსებული სიმძლავრეა, რომელიც მუშაობს მხოლოდ შემოტანილ პირველად პოლიეთილენის გრანულებზე, 312 ტონა წელიწადში, ანუ 150 კგ/სთ-ში 8 საათიანი სამუშაო დღით და წელიწადში 260 სამუშაო დღით. აღნიშნული პროდუქციის წარმოებისას წარმოიქმნება წუნდებული პროდუქცია, რომლის მაქსიმალური რაოდენობა წელიწადში შეადგენს 7.8 ტონამდე. აღნიშნული წუნდებული პროდუქცია საწყობდება საწარმოა ტერიტორიაზე და შემდეგ გადამუშავდება და მიიღება პოლიეთილების გრანულები, რომელიც გამოიყენება პოლიეთილენის ფირების დამზადებისათვის.</a:t>
            </a:r>
            <a:endParaRPr lang="en-US" sz="1400" dirty="0">
              <a:latin typeface="Sylfaen" panose="010A0502050306030303" pitchFamily="18" charset="0"/>
            </a:endParaRPr>
          </a:p>
          <a:p>
            <a:pPr algn="just"/>
            <a:r>
              <a:rPr lang="ka-GE" sz="1400" dirty="0">
                <a:latin typeface="Sylfaen" panose="010A0502050306030303" pitchFamily="18" charset="0"/>
              </a:rPr>
              <a:t>პოლიეთილენის ფირების  </a:t>
            </a:r>
            <a:r>
              <a:rPr lang="de-DE" sz="1400" dirty="0">
                <a:latin typeface="Sylfaen" panose="010A0502050306030303" pitchFamily="18" charset="0"/>
              </a:rPr>
              <a:t>დამზადება </a:t>
            </a:r>
            <a:r>
              <a:rPr lang="ka-GE" sz="1400" dirty="0">
                <a:latin typeface="Sylfaen" panose="010A0502050306030303" pitchFamily="18" charset="0"/>
              </a:rPr>
              <a:t>არსებული ტექნოლოგიით </a:t>
            </a:r>
            <a:r>
              <a:rPr lang="de-DE" sz="1400" dirty="0">
                <a:latin typeface="Sylfaen" panose="010A0502050306030303" pitchFamily="18" charset="0"/>
              </a:rPr>
              <a:t>მოიცავს შემდეგ ტექნოლოგიურ ციკლს:</a:t>
            </a:r>
            <a:endParaRPr lang="en-US" sz="1400" dirty="0">
              <a:latin typeface="Sylfaen" panose="010A0502050306030303" pitchFamily="18" charset="0"/>
            </a:endParaRPr>
          </a:p>
          <a:p>
            <a:pPr algn="just"/>
            <a:r>
              <a:rPr lang="de-DE" sz="1400" dirty="0">
                <a:latin typeface="Sylfaen" panose="010A0502050306030303" pitchFamily="18" charset="0"/>
              </a:rPr>
              <a:t>1.	</a:t>
            </a:r>
            <a:r>
              <a:rPr lang="ka-GE" sz="1400" dirty="0">
                <a:latin typeface="Sylfaen" panose="010A0502050306030303" pitchFamily="18" charset="0"/>
              </a:rPr>
              <a:t>პოლიეთილენის ფირების დამამზადებელი </a:t>
            </a:r>
            <a:r>
              <a:rPr lang="de-DE" sz="1400" dirty="0">
                <a:latin typeface="Sylfaen" panose="010A0502050306030303" pitchFamily="18" charset="0"/>
              </a:rPr>
              <a:t>ექსტრუდერი </a:t>
            </a:r>
            <a:r>
              <a:rPr lang="ka-GE" sz="1400" dirty="0">
                <a:latin typeface="Sylfaen" panose="010A0502050306030303" pitchFamily="18" charset="0"/>
              </a:rPr>
              <a:t>წარმადობით  </a:t>
            </a:r>
            <a:r>
              <a:rPr lang="de-DE" sz="1400" dirty="0">
                <a:latin typeface="Sylfaen" panose="010A0502050306030303" pitchFamily="18" charset="0"/>
              </a:rPr>
              <a:t>0.1</a:t>
            </a:r>
            <a:r>
              <a:rPr lang="ka-GE" sz="1400" dirty="0">
                <a:latin typeface="Sylfaen" panose="010A0502050306030303" pitchFamily="18" charset="0"/>
              </a:rPr>
              <a:t>00 </a:t>
            </a:r>
            <a:r>
              <a:rPr lang="de-DE" sz="1400" dirty="0">
                <a:latin typeface="Sylfaen" panose="010A0502050306030303" pitchFamily="18" charset="0"/>
              </a:rPr>
              <a:t>ტ/საათში;</a:t>
            </a:r>
            <a:endParaRPr lang="en-US" sz="1400" dirty="0">
              <a:latin typeface="Sylfaen" panose="010A0502050306030303" pitchFamily="18" charset="0"/>
            </a:endParaRPr>
          </a:p>
          <a:p>
            <a:pPr algn="just"/>
            <a:r>
              <a:rPr lang="de-DE" sz="1400" dirty="0">
                <a:latin typeface="Sylfaen" panose="010A0502050306030303" pitchFamily="18" charset="0"/>
              </a:rPr>
              <a:t>2.	</a:t>
            </a:r>
            <a:r>
              <a:rPr lang="ka-GE" sz="1400" dirty="0">
                <a:latin typeface="Sylfaen" panose="010A0502050306030303" pitchFamily="18" charset="0"/>
              </a:rPr>
              <a:t>პოლიეთილენის ფირების დამამზადებელი </a:t>
            </a:r>
            <a:r>
              <a:rPr lang="de-DE" sz="1400" dirty="0">
                <a:latin typeface="Sylfaen" panose="010A0502050306030303" pitchFamily="18" charset="0"/>
              </a:rPr>
              <a:t>ექსტრუდერი </a:t>
            </a:r>
            <a:r>
              <a:rPr lang="ka-GE" sz="1400" dirty="0">
                <a:latin typeface="Sylfaen" panose="010A0502050306030303" pitchFamily="18" charset="0"/>
              </a:rPr>
              <a:t>წარმადობით  </a:t>
            </a:r>
            <a:r>
              <a:rPr lang="de-DE" sz="1400" dirty="0">
                <a:latin typeface="Sylfaen" panose="010A0502050306030303" pitchFamily="18" charset="0"/>
              </a:rPr>
              <a:t>0.</a:t>
            </a:r>
            <a:r>
              <a:rPr lang="ka-GE" sz="1400" dirty="0">
                <a:latin typeface="Sylfaen" panose="010A0502050306030303" pitchFamily="18" charset="0"/>
              </a:rPr>
              <a:t>050 </a:t>
            </a:r>
            <a:r>
              <a:rPr lang="de-DE" sz="1400" dirty="0">
                <a:latin typeface="Sylfaen" panose="010A0502050306030303" pitchFamily="18" charset="0"/>
              </a:rPr>
              <a:t>ტ/საათში;</a:t>
            </a:r>
            <a:endParaRPr lang="en-US" sz="1400" dirty="0">
              <a:latin typeface="Sylfaen" panose="010A0502050306030303" pitchFamily="18" charset="0"/>
            </a:endParaRPr>
          </a:p>
          <a:p>
            <a:pPr algn="just"/>
            <a:r>
              <a:rPr lang="ka-GE" sz="1400" dirty="0">
                <a:latin typeface="Sylfaen" panose="010A0502050306030303" pitchFamily="18" charset="0"/>
              </a:rPr>
              <a:t>3</a:t>
            </a:r>
            <a:r>
              <a:rPr lang="de-DE" sz="1400" dirty="0">
                <a:latin typeface="Sylfaen" panose="010A0502050306030303" pitchFamily="18" charset="0"/>
              </a:rPr>
              <a:t>.	პოლიპროპილენის წარმოქმნილი ნარჩენების დამაქუცმაცებელი დანადგარი (</a:t>
            </a:r>
            <a:r>
              <a:rPr lang="ka-GE" sz="1400" dirty="0">
                <a:latin typeface="Sylfaen" panose="010A0502050306030303" pitchFamily="18" charset="0"/>
              </a:rPr>
              <a:t>6</a:t>
            </a:r>
            <a:r>
              <a:rPr lang="de-DE" sz="1400" dirty="0">
                <a:latin typeface="Sylfaen" panose="010A0502050306030303" pitchFamily="18" charset="0"/>
              </a:rPr>
              <a:t>0კგ/ სთ წარმადობის):</a:t>
            </a:r>
            <a:endParaRPr lang="en-US" sz="1400" dirty="0">
              <a:latin typeface="Sylfaen" panose="010A0502050306030303" pitchFamily="18" charset="0"/>
            </a:endParaRPr>
          </a:p>
          <a:p>
            <a:pPr algn="just"/>
            <a:r>
              <a:rPr lang="ka-GE" sz="1400" dirty="0">
                <a:latin typeface="Sylfaen" panose="010A0502050306030303" pitchFamily="18" charset="0"/>
              </a:rPr>
              <a:t>4</a:t>
            </a:r>
            <a:r>
              <a:rPr lang="de-DE" sz="1400" dirty="0">
                <a:latin typeface="Sylfaen" panose="010A0502050306030303" pitchFamily="18" charset="0"/>
              </a:rPr>
              <a:t>. </a:t>
            </a:r>
            <a:r>
              <a:rPr lang="ka-GE" sz="1400" dirty="0">
                <a:latin typeface="Sylfaen" panose="010A0502050306030303" pitchFamily="18" charset="0"/>
              </a:rPr>
              <a:t>გრანულატორი 0.1 ტ/სთ-ში</a:t>
            </a:r>
            <a:r>
              <a:rPr lang="de-DE" sz="1400" dirty="0">
                <a:latin typeface="Sylfaen" panose="010A0502050306030303" pitchFamily="18" charset="0"/>
              </a:rPr>
              <a:t>;</a:t>
            </a:r>
            <a:endParaRPr lang="en-US" sz="1400" dirty="0">
              <a:latin typeface="Sylfaen" panose="010A0502050306030303" pitchFamily="18" charset="0"/>
            </a:endParaRPr>
          </a:p>
          <a:p>
            <a:pPr marL="342900" indent="-342900" algn="just">
              <a:buAutoNum type="arabicPeriod" startAt="5"/>
            </a:pPr>
            <a:r>
              <a:rPr lang="ka-GE" sz="1400" dirty="0" smtClean="0">
                <a:latin typeface="Sylfaen" panose="010A0502050306030303" pitchFamily="18" charset="0"/>
              </a:rPr>
              <a:t>პილიეთილენის </a:t>
            </a:r>
            <a:r>
              <a:rPr lang="ka-GE" sz="1400" dirty="0">
                <a:latin typeface="Sylfaen" panose="010A0502050306030303" pitchFamily="18" charset="0"/>
              </a:rPr>
              <a:t>ფირების ცივად გასაჭრელი და ტომრების ცხლად  დასაწებებელი </a:t>
            </a:r>
            <a:r>
              <a:rPr lang="de-DE" sz="1400" dirty="0">
                <a:latin typeface="Sylfaen" panose="010A0502050306030303" pitchFamily="18" charset="0"/>
              </a:rPr>
              <a:t>დანადგარი</a:t>
            </a:r>
            <a:r>
              <a:rPr lang="de-DE" sz="1400" dirty="0" smtClean="0">
                <a:latin typeface="Sylfaen" panose="010A0502050306030303" pitchFamily="18" charset="0"/>
              </a:rPr>
              <a:t>;</a:t>
            </a:r>
          </a:p>
          <a:p>
            <a:pPr algn="just"/>
            <a:r>
              <a:rPr lang="ka-GE" sz="1400" dirty="0">
                <a:latin typeface="Sylfaen" panose="010A0502050306030303" pitchFamily="18" charset="0"/>
              </a:rPr>
              <a:t>პოლიეთილენის ფირის დამზადება ხდება ამომყვან მანქანებზე, ე.წ. ექსტრუდერებზე, რომლის მიმღებ ბუნკერში იყრება შესაბამისად პოლიეთილენის გრანულები. ბუნკერიდან გრანულები მიეწოდება ფირების დასამზადებელ ექსტრუდერს, სადაც ის ელექტროენერგიის ხარჯზე ხურდება 160 – 170 გრადუსამდე, ხდება ერთგვაროვანი ბლანტი და შემდგო გაბერვით ღებულობს ცელოფნის ფირის ფორმას, ცივდება ბუნებრივად და მიიღება სასურველი სისქისა და სიგანის პოლიეთილენის ფირი. დამზადებული ფირი ეხვევა 30-50 კგ. რულონებად.</a:t>
            </a:r>
            <a:endParaRPr lang="en-US" sz="1400" dirty="0" smtClean="0">
              <a:latin typeface="Sylfaen" pitchFamily="18" charset="0"/>
            </a:endParaRPr>
          </a:p>
          <a:p>
            <a:pPr algn="just"/>
            <a:endParaRPr lang="en-US"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just">
              <a:buNone/>
            </a:pPr>
            <a:r>
              <a:rPr lang="ka-GE" sz="1400" dirty="0">
                <a:latin typeface="Sylfaen" panose="010A0502050306030303" pitchFamily="18" charset="0"/>
              </a:rPr>
              <a:t>წარმოების პროცესში წარმოქმნილი პოლიეთილენის ნარჩენები ექვემდებარება გადამუშავებას, ხდება მათი რეგენერირება და მეორადი ნედლეულის სახით უბრუნდება წარმოებას, რისთვისაც დაიგეგმა მეორადი გადამუშავებისათვის საჭირო წისქვილი და გრანულატორი.</a:t>
            </a:r>
            <a:endParaRPr lang="en-US" sz="1400" dirty="0">
              <a:latin typeface="Sylfaen" panose="010A0502050306030303" pitchFamily="18" charset="0"/>
            </a:endParaRPr>
          </a:p>
          <a:p>
            <a:pPr marL="0" indent="0" algn="just">
              <a:buNone/>
            </a:pPr>
            <a:r>
              <a:rPr lang="ka-GE" sz="1400" dirty="0">
                <a:latin typeface="Sylfaen" panose="010A0502050306030303" pitchFamily="18" charset="0"/>
              </a:rPr>
              <a:t>საწარმოში ასევე ხდება პირველადი პოლიეთილენის გრანულებიდან პოლიეთილენის ფირებისა წარმოება და აღნიშნული პროდუქციის წარმოებისას წარმოქმნილი წუნდებული პროდუქციის (დაახლოებით 2.5 %) ხელახალი გადამუშავება, რომლისთვისაც გააჩნია წისქვილი და გრანულატორი</a:t>
            </a:r>
            <a:r>
              <a:rPr lang="ka-GE" sz="1400" dirty="0" smtClean="0">
                <a:latin typeface="Sylfaen" panose="010A0502050306030303" pitchFamily="18" charset="0"/>
              </a:rPr>
              <a:t>.</a:t>
            </a:r>
            <a:endParaRPr lang="en-US" sz="1400" dirty="0" smtClean="0">
              <a:latin typeface="Sylfaen" panose="010A0502050306030303" pitchFamily="18" charset="0"/>
            </a:endParaRPr>
          </a:p>
          <a:p>
            <a:pPr marL="0" indent="0" algn="just">
              <a:buNone/>
            </a:pPr>
            <a:r>
              <a:rPr lang="es-ES" sz="1400" dirty="0">
                <a:latin typeface="Sylfaen" panose="010A0502050306030303" pitchFamily="18" charset="0"/>
              </a:rPr>
              <a:t>პოლიეთილენის </a:t>
            </a:r>
            <a:r>
              <a:rPr lang="ka-GE" sz="1400" dirty="0">
                <a:latin typeface="Sylfaen" panose="010A0502050306030303" pitchFamily="18" charset="0"/>
              </a:rPr>
              <a:t>ფირების </a:t>
            </a:r>
            <a:r>
              <a:rPr lang="es-ES" sz="1400" dirty="0">
                <a:latin typeface="Sylfaen" panose="010A0502050306030303" pitchFamily="18" charset="0"/>
              </a:rPr>
              <a:t>დამზადებისას გამოყენებული ნედლეულის 2.5 % წარმოიქმნება ნარჩენების სახით. აღნიშნული ნარჩენების დაქუცმაცება ხდება </a:t>
            </a:r>
            <a:r>
              <a:rPr lang="ka-GE" sz="1400" dirty="0">
                <a:latin typeface="Sylfaen" panose="010A0502050306030303" pitchFamily="18" charset="0"/>
              </a:rPr>
              <a:t>6</a:t>
            </a:r>
            <a:r>
              <a:rPr lang="es-ES" sz="1400" dirty="0">
                <a:latin typeface="Sylfaen" panose="010A0502050306030303" pitchFamily="18" charset="0"/>
              </a:rPr>
              <a:t>0 კგ/სთ წარნადობის როტორულ წისქვილში და შემდგომ მისი გადატანა გრანულატორ-ექსტრუდერში (წარმადობა 100 კგ საათში), სადაც ხორციელდება მეორადი პოლიეთილრნის გრანულების მიღება, რომელიც ასევე გამოიყენება პოლიეთილენის </a:t>
            </a:r>
            <a:r>
              <a:rPr lang="ka-GE" sz="1400" dirty="0">
                <a:latin typeface="Sylfaen" panose="010A0502050306030303" pitchFamily="18" charset="0"/>
              </a:rPr>
              <a:t>ფირების </a:t>
            </a:r>
            <a:r>
              <a:rPr lang="es-ES" sz="1400" dirty="0">
                <a:latin typeface="Sylfaen" panose="010A0502050306030303" pitchFamily="18" charset="0"/>
              </a:rPr>
              <a:t>დამზადებისათვის პირველადი პოლიეთილენის გრანულებთან შერევით</a:t>
            </a:r>
            <a:r>
              <a:rPr lang="es-ES" sz="1400" dirty="0" smtClean="0">
                <a:latin typeface="Sylfaen" panose="010A0502050306030303" pitchFamily="18" charset="0"/>
              </a:rPr>
              <a:t>.</a:t>
            </a:r>
          </a:p>
          <a:p>
            <a:pPr marL="0" indent="0" algn="just">
              <a:buNone/>
            </a:pPr>
            <a:r>
              <a:rPr lang="ka-GE" sz="1400" dirty="0">
                <a:latin typeface="Sylfaen" panose="010A0502050306030303" pitchFamily="18" charset="0"/>
              </a:rPr>
              <a:t>შემოტანილი ნარჩენების გრანულირებისათვის გამოყენებული იქნება უკვე საწარმოში არსებული გრანულატორი და წისქვილი და დამატებით დაიდგმება იგივე სიმძლავრის წისქვილი, რომლეთა მუშაობის დროის ხარჯზე შესაძლებელია შემოტანილი ნარჩენების გადამუშავება.</a:t>
            </a:r>
            <a:endParaRPr lang="en-US" sz="1400" dirty="0">
              <a:latin typeface="Sylfaen" panose="010A0502050306030303" pitchFamily="18" charset="0"/>
            </a:endParaRPr>
          </a:p>
          <a:p>
            <a:pPr marL="0" indent="0" algn="just">
              <a:buNone/>
            </a:pPr>
            <a:r>
              <a:rPr lang="ka-GE" sz="1400" dirty="0">
                <a:latin typeface="Sylfaen" panose="010A0502050306030303" pitchFamily="18" charset="0"/>
              </a:rPr>
              <a:t>საწარმოში წელიწადში 312 ტონა პროდუქციის მისაღებად პირველადი გრანულების სახით გამოყენებული იქნება 132 ტონა პოლიეთილენის გრანულები და 180 ტონა შემოტანილი და საწარმოში წარმოქმნილი წუნდებული პროდუქციის სახით წარმოქმნილი ნარჩენები</a:t>
            </a:r>
            <a:r>
              <a:rPr lang="ka-GE" sz="1400" dirty="0" smtClean="0">
                <a:latin typeface="Sylfaen" panose="010A0502050306030303" pitchFamily="18" charset="0"/>
              </a:rPr>
              <a:t>.</a:t>
            </a:r>
            <a:endParaRPr lang="en-US" sz="1400" dirty="0" smtClean="0">
              <a:latin typeface="Sylfaen" panose="010A0502050306030303" pitchFamily="18" charset="0"/>
            </a:endParaRPr>
          </a:p>
          <a:p>
            <a:pPr marL="0" indent="0" algn="just">
              <a:buNone/>
            </a:pPr>
            <a:r>
              <a:rPr lang="ka-GE" sz="1400" dirty="0">
                <a:latin typeface="Sylfaen" panose="010A0502050306030303" pitchFamily="18" charset="0"/>
              </a:rPr>
              <a:t>საწარმოში არსებული დანადგარებში, კერძოდ გრანულატორებში გამოშვებული პროდუქციის გაციებისათვის მოწყობილია წყლის მბრუნავი სისტემა, რომლის სისტემაში 4 მ</a:t>
            </a:r>
            <a:r>
              <a:rPr lang="ka-GE" sz="1400" baseline="30000" dirty="0">
                <a:latin typeface="Sylfaen" panose="010A0502050306030303" pitchFamily="18" charset="0"/>
              </a:rPr>
              <a:t>3</a:t>
            </a:r>
            <a:r>
              <a:rPr lang="ka-GE" sz="1400" dirty="0">
                <a:latin typeface="Sylfaen" panose="010A0502050306030303" pitchFamily="18" charset="0"/>
              </a:rPr>
              <a:t> წყალია და დღეში დანაკარგების შევსებისათვის, რომელიც ორთქლის სახით გამოიყოფა ატმოსფეროში, ესაჭიროვება 100 ლიტრი წყალი, ანუ წელიწადში 26 მ</a:t>
            </a:r>
            <a:r>
              <a:rPr lang="ka-GE" sz="1400" baseline="30000" dirty="0">
                <a:latin typeface="Sylfaen" panose="010A0502050306030303" pitchFamily="18" charset="0"/>
              </a:rPr>
              <a:t>3</a:t>
            </a:r>
            <a:r>
              <a:rPr lang="ka-GE" sz="1400" dirty="0">
                <a:latin typeface="Sylfaen" panose="010A0502050306030303" pitchFamily="18" charset="0"/>
              </a:rPr>
              <a:t> წყალი. სულ წყლის ხარჯი საწარმოო მიზნებისათვის ტოლია 30 მ</a:t>
            </a:r>
            <a:r>
              <a:rPr lang="ka-GE" sz="1400" baseline="30000" dirty="0">
                <a:latin typeface="Sylfaen" panose="010A0502050306030303" pitchFamily="18" charset="0"/>
              </a:rPr>
              <a:t>3</a:t>
            </a:r>
            <a:r>
              <a:rPr lang="ka-GE" sz="1400" dirty="0">
                <a:latin typeface="Sylfaen" panose="010A0502050306030303" pitchFamily="18" charset="0"/>
              </a:rPr>
              <a:t>/წელ-ში.</a:t>
            </a:r>
            <a:endParaRPr lang="ka-GE" sz="1400" dirty="0">
              <a:latin typeface="Sylfaen" panose="010A050205030603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ka-GE" sz="1800" dirty="0" smtClean="0">
                <a:solidFill>
                  <a:schemeClr val="tx1"/>
                </a:solidFill>
                <a:latin typeface="Sylfaen" panose="010A0502050306030303" pitchFamily="18" charset="0"/>
              </a:rPr>
              <a:t>დაგეგმილი საქმიანობის ტერიტორიის გენ-გეგმა</a:t>
            </a:r>
            <a:endParaRPr lang="en-US" sz="2000" dirty="0">
              <a:solidFill>
                <a:schemeClr val="tx1"/>
              </a:solidFill>
            </a:endParaRPr>
          </a:p>
        </p:txBody>
      </p:sp>
      <p:pic>
        <p:nvPicPr>
          <p:cNvPr id="3" name="Picture 2"/>
          <p:cNvPicPr>
            <a:picLocks noChangeAspect="1"/>
          </p:cNvPicPr>
          <p:nvPr/>
        </p:nvPicPr>
        <p:blipFill>
          <a:blip r:embed="rId2"/>
          <a:stretch>
            <a:fillRect/>
          </a:stretch>
        </p:blipFill>
        <p:spPr>
          <a:xfrm>
            <a:off x="2668523" y="940776"/>
            <a:ext cx="3858231" cy="54600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2000" dirty="0" err="1" smtClean="0"/>
              <a:t>პროექტის</a:t>
            </a:r>
            <a:r>
              <a:rPr lang="en-US" sz="2000" dirty="0" smtClean="0"/>
              <a:t> </a:t>
            </a:r>
            <a:r>
              <a:rPr lang="en-US" sz="2000" dirty="0" err="1" smtClean="0"/>
              <a:t>ალტერნატიული</a:t>
            </a:r>
            <a:r>
              <a:rPr lang="en-US" sz="2000" dirty="0" smtClean="0"/>
              <a:t> </a:t>
            </a:r>
            <a:r>
              <a:rPr lang="en-US" sz="2000" dirty="0" err="1" smtClean="0"/>
              <a:t>ვარიანტები</a:t>
            </a:r>
            <a:endParaRPr lang="en-US" sz="2000" dirty="0"/>
          </a:p>
        </p:txBody>
      </p:sp>
      <p:sp>
        <p:nvSpPr>
          <p:cNvPr id="13" name="Subtitle 4"/>
          <p:cNvSpPr txBox="1">
            <a:spLocks/>
          </p:cNvSpPr>
          <p:nvPr/>
        </p:nvSpPr>
        <p:spPr>
          <a:xfrm>
            <a:off x="-76200" y="1044627"/>
            <a:ext cx="3505200" cy="369332"/>
          </a:xfrm>
          <a:prstGeom prst="rect">
            <a:avLst/>
          </a:prstGeom>
        </p:spPr>
        <p:txBody>
          <a:bodyPr wrap="square">
            <a:spAutoFit/>
          </a:bodyPr>
          <a:lstStyle/>
          <a:p>
            <a:pPr marL="91440" indent="-91440" algn="just" defTabSz="914400" fontAlgn="auto">
              <a:lnSpc>
                <a:spcPct val="90000"/>
              </a:lnSpc>
              <a:spcBef>
                <a:spcPts val="1200"/>
              </a:spcBef>
              <a:spcAft>
                <a:spcPts val="200"/>
              </a:spcAft>
              <a:buClr>
                <a:schemeClr val="accent1"/>
              </a:buClr>
              <a:buSzPct val="100000"/>
              <a:buFont typeface="Calibri" panose="020F0502020204030204" pitchFamily="34" charset="0"/>
              <a:buChar char=" "/>
              <a:defRPr/>
            </a:pPr>
            <a:r>
              <a:rPr lang="ka-GE" sz="1600" dirty="0" smtClean="0">
                <a:solidFill>
                  <a:schemeClr val="tx1">
                    <a:lumMod val="75000"/>
                    <a:lumOff val="25000"/>
                  </a:schemeClr>
                </a:solidFill>
                <a:latin typeface="Sylfaen" panose="010A0502050306030303" pitchFamily="18" charset="0"/>
                <a:cs typeface="+mn-cs"/>
              </a:rPr>
              <a:t>არაქმედების ალტერნატივა</a:t>
            </a:r>
            <a:r>
              <a:rPr lang="ka-GE" sz="2000" dirty="0">
                <a:solidFill>
                  <a:schemeClr val="tx1">
                    <a:lumMod val="75000"/>
                    <a:lumOff val="25000"/>
                  </a:schemeClr>
                </a:solidFill>
                <a:latin typeface="Sylfaen" panose="010A0502050306030303" pitchFamily="18" charset="0"/>
                <a:cs typeface="+mn-cs"/>
              </a:rPr>
              <a:t>:</a:t>
            </a:r>
          </a:p>
        </p:txBody>
      </p:sp>
      <p:sp>
        <p:nvSpPr>
          <p:cNvPr id="21505" name="Rectangle 1"/>
          <p:cNvSpPr>
            <a:spLocks noChangeArrowheads="1"/>
          </p:cNvSpPr>
          <p:nvPr/>
        </p:nvSpPr>
        <p:spPr bwMode="auto">
          <a:xfrm>
            <a:off x="304800" y="1524000"/>
            <a:ext cx="8153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ეკონომიკური</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თვალსაზრისით</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საქმიანობა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განეკუთვნება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ქვეყნისათვის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პრიორიტეტულ</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მიმართულებას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endParaRPr kumimoji="0" lang="en-US" sz="14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საწარმოს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ექსპლუატაციის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შეწყვეტა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თავიდან</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აგვაცილებდა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ბუნებრივ</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სოციალურ</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გარემოზე</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ყველა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შესაძლო</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ზემოქმედებას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რომელიც</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დაკავშირებულია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პოლიეთილენის ფირების წარმოებასთან</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მაგრამ</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დაკავშირებული</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იქნება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ქვეყნის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ერთ</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ერთ</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პრიორიტეტულ</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მიმართულების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სოფლის მეურნეობის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განვითარებისათვის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ერთ</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ერთი</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ძირითადი</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მიმართულების</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კერძოდ სასოფლო-სამეურნეო პროდუქტების მოყვანისათვის საჭირო დამხმარე ნედლეულით, კერძოდ დათესილი ან დარგული ჩითილების სარეველასაგან დაცვის მიზნით, ასევე ნიადაგში ტენიანობის შენარჩუნებისათვის.</a:t>
            </a:r>
            <a:endParaRPr kumimoji="0" lang="en-US" sz="14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გარდა ამისა ქვეყანაში გარემოს დაბინძურების თვალსაზრისით ერთ-ერთ ძირითად პრობლემას წარმოადენს წარმოქმნილი პლასტმასების ნარჩენების უკონტროლო მართვა, რომელიც ხვდება ღია გარემოში. აღნიშნული ნარჩენების გადამუშავებით პროდუქციის მიღებით მცირდება მათი მოხვედრის რისკფაქტორები ღია გარემოში.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გარდა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აღნიშნულისა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 მოხდება ზემოთ აღნიშნული პროდუქციის საზღვარგარეთის ქვეყნებიდან, რომელიც იწვევს ქვეყნიდან ვალუტის გადინებას.  ქვეყანაში ახალი სამუშაო ადგილების შექმნა,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რაც</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მეტად</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არასასურველი</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შედეგის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მომტანია</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რადგან ასევე ახალი სამუშაო ადგილების შექმნა ქვეყნისთვის წარმოადგენს ერთ-ერთ პრიორიტეტულ მიმართულებას.</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ამიტომაც</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არაქმედების</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ალტერნატივა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 </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მიუღებელია</a:t>
            </a:r>
            <a:r>
              <a:rPr kumimoji="0" lang="gl-ES" sz="1400" b="0" i="0" u="none" strike="noStrike" cap="none" normalizeH="0" baseline="0" dirty="0" smtClean="0">
                <a:ln>
                  <a:noFill/>
                </a:ln>
                <a:solidFill>
                  <a:schemeClr val="tx1"/>
                </a:solidFill>
                <a:effectLst/>
                <a:latin typeface="Sylfaen" pitchFamily="18" charset="0"/>
                <a:ea typeface="Calibri" pitchFamily="34" charset="0"/>
                <a:cs typeface="LitNusx" pitchFamily="2" charset="0"/>
              </a:rPr>
              <a:t>.</a:t>
            </a:r>
            <a:endPar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საწარმოს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არაქმედების ალტერნატივა, გულისხმობს საწარმოს ამოქმედების გადაწყვეტილების გაუქმებას ან მის ლიკვიდაციას, რითაც თავიდან ავიცილებთ საწარმოს მოწყობითა და ფუნქციონირებით გამოწვეულ გარემოზე მოსალოდნელ ყველა ნეგატიურ ზემოქმედებას.</a:t>
            </a:r>
            <a:r>
              <a:rPr kumimoji="0" lang="en-US" sz="1400" b="0" i="0" u="none" strike="noStrike" cap="none" normalizeH="0" baseline="0" dirty="0" smtClean="0">
                <a:ln>
                  <a:noFill/>
                </a:ln>
                <a:solidFill>
                  <a:schemeClr val="tx1"/>
                </a:solidFill>
                <a:effectLst/>
                <a:latin typeface="Sylfaen" pitchFamily="18" charset="0"/>
                <a:cs typeface="Arial"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2007</Words>
  <Application>Microsoft Office PowerPoint</Application>
  <PresentationFormat>On-screen Show (4:3)</PresentationFormat>
  <Paragraphs>153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LitNusx</vt:lpstr>
      <vt:lpstr>Sylfaen</vt:lpstr>
      <vt:lpstr>SymbolMT</vt:lpstr>
      <vt:lpstr>Times New Roman</vt:lpstr>
      <vt:lpstr>Wingdings</vt:lpstr>
      <vt:lpstr>Office Theme</vt:lpstr>
      <vt:lpstr>შეზღუდული პასუხისმგებლობის საზოგადოება „არმადა“  პოლიეთილენის ფირების წარმოების (ნარჩენების აღდგენა) საამქრო </vt:lpstr>
      <vt:lpstr>საქმიანობის ადგილმდებარეობა </vt:lpstr>
      <vt:lpstr>საკვლევი ტერიტორიის ადგილმდებარეობა  </vt:lpstr>
      <vt:lpstr>  შპს “არმადა“-ს პოლიეთილენის ნარჩენების გადამუშავების საწარმოს განთავსების ტერიტორიის დეტალური სიტუაციური სქემა </vt:lpstr>
      <vt:lpstr>დაგეგმილი საქმიანობის აღწერა</vt:lpstr>
      <vt:lpstr>PowerPoint Presentation</vt:lpstr>
      <vt:lpstr>PowerPoint Presentation</vt:lpstr>
      <vt:lpstr>დაგეგმილი საქმიანობის ტერიტორიის გენ-გეგმა</vt:lpstr>
      <vt:lpstr>პროექტის ალტერნატიული ვარიანტები</vt:lpstr>
      <vt:lpstr>პროექტის ალტერნატიული ვარიანტები</vt:lpstr>
      <vt:lpstr>საქმიანობით გამოწვეული გარემოზე შესაძლო ზემოქმედების მოკლე აღწერა </vt:lpstr>
      <vt:lpstr>ზემოქმედება ატმოსფერულ ჰაერზე და ემისიები</vt:lpstr>
      <vt:lpstr>ატმოსფერულ ჰაერში მავნე ნივთიერებათა გაბნევის ანგარიშის შედეგთა ანალიზი</vt:lpstr>
      <vt:lpstr>ხმაური              ვიბრაცია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შეზღუდული პასუხისმგებლობის საზოგადოება “ჩირინა“ </dc:title>
  <dc:creator>IPCC1</dc:creator>
  <cp:lastModifiedBy>Giuli Dartsimelia</cp:lastModifiedBy>
  <cp:revision>122</cp:revision>
  <dcterms:created xsi:type="dcterms:W3CDTF">2019-01-24T08:48:05Z</dcterms:created>
  <dcterms:modified xsi:type="dcterms:W3CDTF">2021-01-29T09:26:50Z</dcterms:modified>
</cp:coreProperties>
</file>