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1" r:id="rId2"/>
    <p:sldId id="292" r:id="rId3"/>
    <p:sldId id="278" r:id="rId4"/>
    <p:sldId id="304" r:id="rId5"/>
    <p:sldId id="293" r:id="rId6"/>
    <p:sldId id="294" r:id="rId7"/>
    <p:sldId id="295" r:id="rId8"/>
    <p:sldId id="296" r:id="rId9"/>
    <p:sldId id="297" r:id="rId10"/>
    <p:sldId id="305" r:id="rId11"/>
    <p:sldId id="298" r:id="rId12"/>
    <p:sldId id="299" r:id="rId13"/>
    <p:sldId id="300" r:id="rId14"/>
    <p:sldId id="301" r:id="rId15"/>
    <p:sldId id="290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16" y="96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0F7B-FF04-4214-B4DE-73CE6040FD4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F26-F274-4B43-86A3-CAB2694D7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0" y="0"/>
            <a:ext cx="5943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10484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0F7B-FF04-4214-B4DE-73CE6040FD4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F26-F274-4B43-86A3-CAB2694D7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4FFE-4BDB-4301-83D8-FE8B25E7CF5A}" type="datetime1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8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89113"/>
            <a:ext cx="7532914" cy="38461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2000" b="1" dirty="0"/>
              <a:t>სსიპ სოფლის მეურნეობის სახელმწიფო ლაბორატორია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ka-GE" sz="2000" b="1" dirty="0"/>
              <a:t>სსიპ სოფლის მეურნეობის სახელმწიფო </a:t>
            </a:r>
            <a:r>
              <a:rPr lang="ka-GE" sz="2000" b="1" dirty="0" smtClean="0"/>
              <a:t>ლაბორატორიის (თბილისი) </a:t>
            </a:r>
            <a:r>
              <a:rPr lang="ka-GE" sz="2000" b="1" dirty="0"/>
              <a:t>ნარჩენების უტილიზაციისთვის განკუთვნილი მინი ინსინერატორის ექსპლუატაციის პირობების ცვლილება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ka-GE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ka-GE" sz="2000" b="1" dirty="0" smtClean="0"/>
              <a:t>გზშ-ის</a:t>
            </a:r>
            <a:r>
              <a:rPr lang="ka-GE" sz="2000" b="1" dirty="0" smtClean="0"/>
              <a:t> </a:t>
            </a:r>
            <a:r>
              <a:rPr lang="ka-GE" sz="2000" b="1" dirty="0" smtClean="0"/>
              <a:t>ანგარიში</a:t>
            </a:r>
            <a:br>
              <a:rPr lang="ka-GE" sz="2000" b="1" dirty="0" smtClean="0"/>
            </a:br>
            <a:r>
              <a:rPr lang="ka-GE" sz="2200" b="1" dirty="0" smtClean="0"/>
              <a:t/>
            </a:r>
            <a:br>
              <a:rPr lang="ka-GE" sz="2200" b="1" dirty="0" smtClean="0"/>
            </a:b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9" y="5094514"/>
            <a:ext cx="7609115" cy="5907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a-GE" b="1" dirty="0" smtClean="0">
                <a:solidFill>
                  <a:schemeClr val="tx1"/>
                </a:solidFill>
              </a:rPr>
              <a:t>2021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xali 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99"/>
            <a:ext cx="1393371" cy="82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390" y="261257"/>
            <a:ext cx="8558438" cy="9361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1800" b="1" dirty="0" smtClean="0"/>
              <a:t>გზშ-ის </a:t>
            </a:r>
            <a:r>
              <a:rPr lang="ka-GE" sz="1800" b="1" dirty="0"/>
              <a:t>განხილვიდან ამოღებული ზემოქმედებების </a:t>
            </a:r>
            <a:r>
              <a:rPr lang="ka-GE" sz="1800" b="1" dirty="0" smtClean="0"/>
              <a:t>სახეები</a:t>
            </a:r>
            <a:br>
              <a:rPr lang="ka-GE" sz="1800" b="1" dirty="0" smtClean="0"/>
            </a:br>
            <a:endParaRPr 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411390" y="1621971"/>
            <a:ext cx="8558438" cy="3918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საშიში გეოლოგიური მოვლენების განვითარების რისკი;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ნიადაგის ნაყოფიერ ფენაზე ზემოქმედების რისკები;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გრუნტზე და გრუნტის წყლებზე ზემოქმედება;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სანიაღვრე წყლების დაბინძურების რისკი;</a:t>
            </a: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ზემოქმედება კულტურული მემკვიდრეობის ძეგლებზე, არქეოლოგიური ძეგლების დაზიანება;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ზემოქმედება დაცულ ტერიტორიებზე;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ბიოლოგიურ გარემოზე ზემოქმედება;</a:t>
            </a: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ვიზუალურ-ლანდშაფტური ზემოქმედება;</a:t>
            </a:r>
            <a:endParaRPr lang="en-US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ka-GE" dirty="0">
                <a:solidFill>
                  <a:prstClr val="black"/>
                </a:solidFill>
              </a:rPr>
              <a:t>ზედაპირული წყლების დაბინძურების რისკები.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441326"/>
            <a:ext cx="8543925" cy="5166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a-GE" sz="2000" b="1" dirty="0" smtClean="0"/>
              <a:t/>
            </a:r>
            <a:br>
              <a:rPr lang="ka-GE" sz="2000" b="1" dirty="0" smtClean="0"/>
            </a:br>
            <a:r>
              <a:rPr lang="ka-GE" sz="2000" b="1" dirty="0" smtClean="0"/>
              <a:t>ატმოსფერული </a:t>
            </a:r>
            <a:r>
              <a:rPr lang="ka-GE" sz="2000" b="1" dirty="0"/>
              <a:t>ჰაერის დაბინძურება</a:t>
            </a:r>
            <a:br>
              <a:rPr lang="ka-GE" sz="2000" b="1" dirty="0"/>
            </a:b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30186"/>
              </p:ext>
            </p:extLst>
          </p:nvPr>
        </p:nvGraphicFramePr>
        <p:xfrm>
          <a:off x="696685" y="1153887"/>
          <a:ext cx="8528278" cy="533568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96980"/>
                <a:gridCol w="4051221"/>
                <a:gridCol w="2391040"/>
                <a:gridCol w="1489037"/>
              </a:tblGrid>
              <a:tr h="640203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მავნე ნივთიერების 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მავნე ნივთიერებათა ზღვრულად დასაშვები კონცენტრაციის წილი ობიექტიდან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266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 dirty="0">
                          <a:effectLst/>
                        </a:rPr>
                        <a:t>კოდი</a:t>
                      </a:r>
                      <a:endParaRPr lang="en-US" sz="11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დასახელება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უახლოესი დასახლებული პუნქტის საზღვარზე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>
                          <a:effectLst/>
                        </a:rPr>
                        <a:t>500 მ რადიუსის საზღვარზე</a:t>
                      </a:r>
                      <a:endParaRPr lang="en-US" sz="140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492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2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0183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ვერცხლისწყალი (ლითონური ვერცხლისწყალი)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0.05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2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 dirty="0">
                          <a:effectLst/>
                        </a:rPr>
                        <a:t>0184</a:t>
                      </a:r>
                      <a:endParaRPr lang="en-US" sz="11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ტყვია და მისი არაორგანული ნაერთები (ტყვიაზე გადაანგარიშებით)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0.09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>
                          <a:effectLst/>
                        </a:rPr>
                        <a:t>0.03</a:t>
                      </a:r>
                      <a:endParaRPr lang="en-US" sz="140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0301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აზოტის დიოქსიდი (აზოტის (IV) ოქსიდი)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0.47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>
                          <a:effectLst/>
                        </a:rPr>
                        <a:t>0.18</a:t>
                      </a:r>
                      <a:endParaRPr lang="en-US" sz="140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 dirty="0">
                          <a:effectLst/>
                        </a:rPr>
                        <a:t>0303</a:t>
                      </a:r>
                      <a:endParaRPr lang="en-US" sz="11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ამიაკი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4.83E-03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>
                          <a:effectLst/>
                        </a:rPr>
                        <a:t>5.35E-04</a:t>
                      </a:r>
                      <a:endParaRPr lang="en-US" sz="140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 dirty="0">
                          <a:effectLst/>
                        </a:rPr>
                        <a:t>0330</a:t>
                      </a:r>
                      <a:endParaRPr lang="en-US" sz="11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გოგირდის დიოქსიდი (გოგირდის ანჰიდრიდი)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0.14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>
                          <a:effectLst/>
                        </a:rPr>
                        <a:t>0.14</a:t>
                      </a:r>
                      <a:endParaRPr lang="en-US" sz="140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0333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დიჰიდროსულფიდი (გოგირდწყალბადი)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5.91E-03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6.55E-04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0337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ნახშირბადის ოქსიდი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0.33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0.30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 dirty="0">
                          <a:effectLst/>
                        </a:rPr>
                        <a:t>0627</a:t>
                      </a:r>
                      <a:endParaRPr lang="en-US" sz="11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 err="1">
                          <a:effectLst/>
                        </a:rPr>
                        <a:t>ეთილბენზოლი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8.64E-03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9.58E-04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2902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შეწონილი ნაწილაკები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0.41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0.40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6003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ამიაკი, გოგირდწყალბადი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0.01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1.19E-03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6004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ამიაკი, გოგირდწყალბადი, ფორმალდეჰიდი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1.58E-03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6005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ამიაკი, ფორმალდეჰიდი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8.33E-03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9.22E-04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6030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დარიშხანის ანჰიდრიდი და ტყვიის აცეტატი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0.03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6034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ტყვიის ოქსიდი, გოგირდის დიოქსიდი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0.09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0.03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6035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გოგირდწყალბადი, ფორმალდეჰიდი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9.40E-03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1.04E-03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>
                          <a:effectLst/>
                        </a:rPr>
                        <a:t>6043</a:t>
                      </a:r>
                      <a:endParaRPr lang="en-US" sz="11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გოგირდის დიოქსიდი და გოგირდწყალბადი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6.27E-03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6.95E-04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1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100" dirty="0">
                          <a:effectLst/>
                        </a:rPr>
                        <a:t>6204</a:t>
                      </a:r>
                      <a:endParaRPr lang="en-US" sz="11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 dirty="0">
                          <a:effectLst/>
                        </a:rPr>
                        <a:t>აზოტის დიოქსიდი, გოგირდის დიოქსიდი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1400">
                          <a:effectLst/>
                        </a:rPr>
                        <a:t>0.39</a:t>
                      </a:r>
                      <a:endParaRPr lang="en-US" sz="14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a-GE" sz="1400" dirty="0">
                          <a:effectLst/>
                        </a:rPr>
                        <a:t>0.20</a:t>
                      </a:r>
                      <a:endParaRPr lang="en-US" sz="1400" dirty="0"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8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441326"/>
            <a:ext cx="8543925" cy="5166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2000" b="1" dirty="0" err="1"/>
              <a:t>ხმაურის</a:t>
            </a:r>
            <a:r>
              <a:rPr lang="en-GB" sz="2000" b="1" dirty="0"/>
              <a:t> </a:t>
            </a:r>
            <a:r>
              <a:rPr lang="en-GB" sz="2000" b="1" dirty="0" err="1"/>
              <a:t>გავრცელება</a:t>
            </a:r>
            <a:r>
              <a:rPr lang="en-GB" sz="2000" b="1" dirty="0"/>
              <a:t>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240971"/>
            <a:ext cx="9133115" cy="511628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2300" dirty="0" smtClean="0"/>
              <a:t>საქართველოს </a:t>
            </a:r>
            <a:r>
              <a:rPr lang="ka-GE" sz="2300" dirty="0"/>
              <a:t>მთავრობის 2017 წლის 15 აგვისტოს N398 დადგენილებით დამტკიცებული ტექნიკური რეგლამენტის მიხედვით, მოცემულ შემთხვევაში უახლოეს საცხოვრებელ სახლთან ხმაურის დასაშვები ნორმა, დღის საათებში შეადგენს 45 დბ-ს, ხოლო ღამის საათებში 40 დბ-ს (ტერიტორიები, რომლებიც უშუალოდ ემიჯნებიან დაბალ სართულიან (სართულების რაოდენობა ≤6) საცხოვრებელ სახლებს, სამედიცინო დაწესებულებებს</a:t>
            </a:r>
            <a:r>
              <a:rPr lang="ka-GE" sz="2300" dirty="0" smtClean="0"/>
              <a:t>).</a:t>
            </a:r>
            <a:endParaRPr lang="ka-GE" sz="23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2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საწარმოს </a:t>
            </a:r>
            <a:r>
              <a:rPr lang="ka-GE" sz="2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ექსპლუატაციის ეტაპზე ხმაურის და ვიბრაციის ძირითადი წყაროები იქნება ტერიტორიაზე მოქმედი ინსინერატორი. უნდა აღინიშნოს, რომ </a:t>
            </a:r>
            <a:r>
              <a:rPr lang="ka-GE" sz="2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დანადგარი </a:t>
            </a:r>
            <a:r>
              <a:rPr lang="ka-GE" sz="2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ხასიათდება მინიმალური ხმაურით. მისი ჰაერის </a:t>
            </a:r>
            <a:r>
              <a:rPr lang="ka-GE" sz="2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კომპრესორი </a:t>
            </a:r>
            <a:r>
              <a:rPr lang="ka-GE" sz="2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აღჭურვილია </a:t>
            </a:r>
            <a:r>
              <a:rPr lang="ka-GE" sz="23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ხმაურდამცავი</a:t>
            </a:r>
            <a:r>
              <a:rPr lang="ka-GE" sz="2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ლითონის ფურცლებით. ამასთანავე დანადგარი განთავსებულია </a:t>
            </a:r>
            <a:r>
              <a:rPr lang="ka-GE" sz="2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შენობაში.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2300" dirty="0"/>
              <a:t>ინსინერატორის ფუნქციონირების პროცესში შენობის გარეთ ხმაურის დონე 65 დბ-ს არ გადააჭარბებს. ხმაურის გავრცელების საანგარიშო წერტილად განისაზღვრა უახლოესი საცხოვრებელი სახლი, რომელიც საწარმოდან დაცილებულია დაახლოებით 37 მ მანძილით</a:t>
            </a:r>
            <a:r>
              <a:rPr lang="ka-GE" sz="23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ka-GE" sz="2300" dirty="0"/>
              <a:t>საანგარიშო წერტილში, ხმაურის გავრცელების დონემ შეადგინა 36 დბ. შესაბამისად, ინსინერატორის ექსპლუატაციის ეტაპზე, უახლოეს რეცეპტორთან ხმაურის ნორმების დარღვევას ადგილი არ ექნება</a:t>
            </a:r>
            <a:r>
              <a:rPr lang="ka-GE" sz="2300" dirty="0" smtClean="0"/>
              <a:t>.</a:t>
            </a:r>
            <a:endParaRPr lang="ka-GE" sz="240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400" dirty="0"/>
          </a:p>
          <a:p>
            <a:pPr marL="0" indent="0" algn="ctr">
              <a:buNone/>
            </a:pPr>
            <a:endParaRPr lang="en-US" sz="2400" b="1" dirty="0"/>
          </a:p>
          <a:p>
            <a:endParaRPr lang="ka-GE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441326"/>
            <a:ext cx="8543925" cy="5166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2000" b="1" dirty="0"/>
              <a:t>ნარჩენების წარმოქმნა და </a:t>
            </a:r>
            <a:r>
              <a:rPr lang="ka-GE" sz="2000" b="1" dirty="0" smtClean="0"/>
              <a:t>მართვა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1088570"/>
            <a:ext cx="8626249" cy="5377543"/>
          </a:xfrm>
        </p:spPr>
        <p:txBody>
          <a:bodyPr>
            <a:normAutofit fontScale="85000" lnSpcReduction="10000"/>
          </a:bodyPr>
          <a:lstStyle/>
          <a:p>
            <a:pPr marL="0" lvl="0" indent="0" defTabSz="914400">
              <a:lnSpc>
                <a:spcPct val="110000"/>
              </a:lnSpc>
              <a:spcBef>
                <a:spcPts val="1000"/>
              </a:spcBef>
              <a:buNone/>
            </a:pPr>
            <a:r>
              <a:rPr lang="ka-GE" sz="1800" dirty="0" smtClean="0">
                <a:solidFill>
                  <a:prstClr val="black"/>
                </a:solidFill>
              </a:rPr>
              <a:t>ინსინერატორის </a:t>
            </a:r>
            <a:r>
              <a:rPr lang="ka-GE" sz="1800" dirty="0">
                <a:solidFill>
                  <a:prstClr val="black"/>
                </a:solidFill>
              </a:rPr>
              <a:t>ექსპლუატაციის ეტაპზე ადგილი ექნება შემდეგი ნარჩენების წარმოქმნას:</a:t>
            </a:r>
          </a:p>
          <a:p>
            <a:pPr marL="0" lvl="0" indent="0" defTabSz="914400">
              <a:lnSpc>
                <a:spcPct val="110000"/>
              </a:lnSpc>
              <a:spcBef>
                <a:spcPts val="1000"/>
              </a:spcBef>
              <a:buNone/>
            </a:pPr>
            <a:r>
              <a:rPr lang="ka-GE" sz="1800" b="1" dirty="0">
                <a:solidFill>
                  <a:prstClr val="black"/>
                </a:solidFill>
              </a:rPr>
              <a:t>შერეული მუნიციპალური ნარჩენები (20 03 01).</a:t>
            </a:r>
            <a:endParaRPr lang="en-US" sz="18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</a:pPr>
            <a:r>
              <a:rPr lang="ka-GE" sz="1800" dirty="0">
                <a:solidFill>
                  <a:prstClr val="black"/>
                </a:solidFill>
              </a:rPr>
              <a:t>შერეული მუნიციპალური ნარჩენების შეგროვდება მათთვის განკუთვნილ კონტეინერში და ლაბორატორიებში წარმოქმნილ მუნიციპალური ნარჩენებთან ერთად გატანილი იქნება შესაბამის ნაგავსაყრელზე, ქ. თბილისის დასუფთავების სამსახურის მიერ.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10000"/>
              </a:lnSpc>
              <a:spcBef>
                <a:spcPts val="1000"/>
              </a:spcBef>
              <a:buNone/>
            </a:pPr>
            <a:r>
              <a:rPr lang="ka-GE" sz="1800" b="1" dirty="0" err="1">
                <a:solidFill>
                  <a:prstClr val="black"/>
                </a:solidFill>
              </a:rPr>
              <a:t>ფლურესცენციული</a:t>
            </a:r>
            <a:r>
              <a:rPr lang="ka-GE" sz="1800" b="1" dirty="0">
                <a:solidFill>
                  <a:prstClr val="black"/>
                </a:solidFill>
              </a:rPr>
              <a:t> მილები და სხვა ვერცხლის წყლის შემცველი ნარჩენები (20 01 21*).</a:t>
            </a:r>
            <a:endParaRPr lang="en-US" sz="18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</a:pPr>
            <a:r>
              <a:rPr lang="ka-GE" sz="1800" dirty="0">
                <a:solidFill>
                  <a:prstClr val="black"/>
                </a:solidFill>
              </a:rPr>
              <a:t>ნათურების ნარჩენები განთავსდება ლაბორატორიაში წარმოქმნილ ანალოგიურ ნარჩენებთან ერთად და შემდგომი მართვის მიზნით, გადაეცემა შესაბამისი ნებართვის მქონე ორგანიზაციას, რომლის გამოვლენა განხორციელდება ტენდერის საშუალებით.</a:t>
            </a:r>
          </a:p>
          <a:p>
            <a:pPr marL="0" lvl="0" indent="0" defTabSz="914400">
              <a:lnSpc>
                <a:spcPct val="110000"/>
              </a:lnSpc>
              <a:spcBef>
                <a:spcPts val="1000"/>
              </a:spcBef>
              <a:buNone/>
            </a:pPr>
            <a:r>
              <a:rPr lang="ka-GE" sz="1800" b="1" dirty="0">
                <a:solidFill>
                  <a:prstClr val="black"/>
                </a:solidFill>
              </a:rPr>
              <a:t>ინსინერაციის/წვის შედეგად მიღებული ნაცარი (10 01 14* და 10 01 15)</a:t>
            </a:r>
            <a:endParaRPr lang="en-US" sz="18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</a:pPr>
            <a:r>
              <a:rPr lang="ka-GE" sz="1800" dirty="0">
                <a:solidFill>
                  <a:prstClr val="black"/>
                </a:solidFill>
              </a:rPr>
              <a:t>ფერფლი ჯერ განთავსდება პოლიეთილენის ტომრებში, ხოლო შემდეგ, 100 ან/და 200 ლიტრი მოცულობის, სპეციალურ, ჰერმეტულ პოლიეთილენის კონტეინერებში;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</a:pPr>
            <a:r>
              <a:rPr lang="ka-GE" sz="1800" dirty="0">
                <a:solidFill>
                  <a:prstClr val="black"/>
                </a:solidFill>
              </a:rPr>
              <a:t>ნაცრის სახიფათოობის დადგენის მიზნით, ინსინერატორის ექსპლუატაციის ეტაპზე, ნაცარს პერიოდულად ჩაუტარდება ანალიზი. ნაცარში სახიფათო კომპონენტების აღმოჩენის შემთხვევაში, ნაცარი შემდგომი მართვის მიზნით გადაეცემა შესაბამისი ნებართვის მქონე კომპანიას.</a:t>
            </a:r>
            <a:endParaRPr lang="en-US" sz="1800" dirty="0">
              <a:solidFill>
                <a:prstClr val="black"/>
              </a:solidFill>
            </a:endParaRPr>
          </a:p>
          <a:p>
            <a:pPr marL="371475" lvl="1" indent="0" algn="ctr">
              <a:lnSpc>
                <a:spcPct val="120000"/>
              </a:lnSpc>
              <a:buNone/>
            </a:pPr>
            <a:r>
              <a:rPr lang="en-GB" sz="1900" b="1" dirty="0" smtClean="0"/>
              <a:t> </a:t>
            </a:r>
            <a:endParaRPr lang="en-GB" sz="1900" b="1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n-US" sz="1900" b="1" dirty="0"/>
          </a:p>
          <a:p>
            <a:pPr marL="0" indent="0" algn="ctr">
              <a:buNone/>
            </a:pPr>
            <a:endParaRPr lang="en-US" sz="2400" b="1" dirty="0"/>
          </a:p>
          <a:p>
            <a:endParaRPr lang="ka-GE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441326"/>
            <a:ext cx="8543925" cy="5166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a-GE" sz="2000" b="1" dirty="0"/>
              <a:t>ზემოქმედება ადამიანის ჯანმრთელობაზე და უსაფრთხოებასთან დაკავშირებული რისკები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088570"/>
            <a:ext cx="8543925" cy="537754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ka-GE" sz="1800" dirty="0" smtClean="0"/>
              <a:t>პერსონალს  </a:t>
            </a:r>
            <a:r>
              <a:rPr lang="ka-GE" sz="1800" dirty="0"/>
              <a:t>ჩაუტარდება ტრეინინგები უსაფრთხოებისა და შრომის დაცვის საკითხებზე. პერსონალს განემარტება ინსინერაციას დაქვემდებარებულ ნარჩენებთან და ნაცართან მოპყრობის წესები;</a:t>
            </a:r>
            <a:endParaRPr lang="en-US" sz="1800" dirty="0"/>
          </a:p>
          <a:p>
            <a:pPr lvl="0">
              <a:lnSpc>
                <a:spcPct val="120000"/>
              </a:lnSpc>
            </a:pPr>
            <a:r>
              <a:rPr lang="ka-GE" sz="1800" dirty="0" smtClean="0"/>
              <a:t>ინსინერატორის </a:t>
            </a:r>
            <a:r>
              <a:rPr lang="ka-GE" sz="1800" dirty="0"/>
              <a:t>სიახლოვეს კატეგორიულად აკრძალულია თამბაქოს მოწევა და საკვების მიღება;</a:t>
            </a:r>
            <a:endParaRPr lang="en-US" sz="1800" dirty="0"/>
          </a:p>
          <a:p>
            <a:pPr lvl="0">
              <a:lnSpc>
                <a:spcPct val="120000"/>
              </a:lnSpc>
            </a:pPr>
            <a:r>
              <a:rPr lang="ka-GE" sz="1800" dirty="0"/>
              <a:t>პერსონალი აღჭურვილი იქნება ინდივიდუალური დაცვის საშუალებებით (ხელთათმანები, სპეცტანსაცმელი, პირბადე და სხვ.);</a:t>
            </a:r>
            <a:endParaRPr lang="en-US" sz="1800" dirty="0"/>
          </a:p>
          <a:p>
            <a:pPr lvl="0">
              <a:lnSpc>
                <a:spcPct val="120000"/>
              </a:lnSpc>
            </a:pPr>
            <a:r>
              <a:rPr lang="ka-GE" sz="1800" dirty="0"/>
              <a:t>სამუშაოზე არ დაიშვება პირი, რომელსაც არ აქვს ინდივიდუალური დაცვის საშუალებები, არ აქვს გავლილი შესაბამისი მომზადება, ასევე ავადმყოფობის ნიშნების არსებობის შემთხვევაში;</a:t>
            </a:r>
            <a:endParaRPr lang="en-US" sz="1800" dirty="0"/>
          </a:p>
          <a:p>
            <a:pPr lvl="0">
              <a:lnSpc>
                <a:spcPct val="120000"/>
              </a:lnSpc>
            </a:pPr>
            <a:r>
              <a:rPr lang="ka-GE" sz="1800" dirty="0"/>
              <a:t>ინსინერატორის შენობაში, ნარჩენების დასაწყობების ადგილზე დაუშვებელია დადგენილ ნორმაზე მეტი რაოდენობის ნარჩენების განთავსება;</a:t>
            </a:r>
            <a:endParaRPr lang="en-US" sz="1800" dirty="0"/>
          </a:p>
          <a:p>
            <a:pPr lvl="0">
              <a:lnSpc>
                <a:spcPct val="120000"/>
              </a:lnSpc>
            </a:pPr>
            <a:r>
              <a:rPr lang="ka-GE" sz="1800" dirty="0" smtClean="0"/>
              <a:t>დაუშვებელია </a:t>
            </a:r>
            <a:r>
              <a:rPr lang="ka-GE" sz="1800" dirty="0"/>
              <a:t>რაიმე ტიპის ზემოქმედება ტარაზე, სადაც განთავსებულია ნარჩენები ან ნაცარი. ტარის ჰერმეტულობის დარღვევის შემთხვევაში ნარჩენები უნდა მოთავსდეს ახალ ტარაში, პირდაპირი კონტაქტის გარეშე;</a:t>
            </a:r>
            <a:endParaRPr lang="en-US" sz="1800" dirty="0"/>
          </a:p>
          <a:p>
            <a:pPr lvl="0">
              <a:lnSpc>
                <a:spcPct val="120000"/>
              </a:lnSpc>
            </a:pPr>
            <a:r>
              <a:rPr lang="ka-GE" sz="1800" dirty="0"/>
              <a:t>ავადმყოფობის ნებისმიერი ნიშნების გამოვლენის შემთხვევაში პერსონალმა უნდა შეწყვიტოს მუშაობა და მიმართოს სამედიცინო პუნქტს.</a:t>
            </a:r>
            <a:endParaRPr lang="en-US" sz="1800" dirty="0"/>
          </a:p>
          <a:p>
            <a:pPr>
              <a:lnSpc>
                <a:spcPct val="110000"/>
              </a:lnSpc>
            </a:pPr>
            <a:endParaRPr lang="ka-GE" sz="1800" dirty="0" smtClean="0"/>
          </a:p>
          <a:p>
            <a:endParaRPr lang="en-US" sz="2400" dirty="0"/>
          </a:p>
          <a:p>
            <a:pPr marL="0" indent="0" algn="ctr">
              <a:lnSpc>
                <a:spcPct val="120000"/>
              </a:lnSpc>
              <a:buNone/>
            </a:pPr>
            <a:endParaRPr lang="en-US" sz="1900" b="1" dirty="0"/>
          </a:p>
          <a:p>
            <a:pPr marL="0" indent="0" algn="ctr">
              <a:buNone/>
            </a:pPr>
            <a:endParaRPr lang="en-US" sz="2400" b="1" dirty="0"/>
          </a:p>
          <a:p>
            <a:endParaRPr lang="ka-GE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0744" y="2563851"/>
            <a:ext cx="5723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0" i="1" u="none" strike="noStrike" kern="0" cap="none" spc="0" normalizeH="0" baseline="0" noProof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გმადლობთ ყურადღებისთვის!</a:t>
            </a:r>
            <a:endParaRPr kumimoji="0" lang="en-GB" sz="2800" b="0" i="1" u="none" strike="noStrike" kern="0" cap="none" spc="0" normalizeH="0" baseline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661932" y="4861806"/>
            <a:ext cx="4142366" cy="979522"/>
          </a:xfrm>
          <a:prstGeom prst="rect">
            <a:avLst/>
          </a:prstGeom>
        </p:spPr>
        <p:txBody>
          <a:bodyPr vert="horz" lIns="103146" tIns="51572" rIns="103146" bIns="51572" rtlCol="0" anchor="t" anchorCtr="0">
            <a:noAutofit/>
          </a:bodyPr>
          <a:lstStyle/>
          <a:p>
            <a:r>
              <a:rPr lang="ka-GE" sz="1600" kern="0" dirty="0">
                <a:latin typeface="Sylfaen" panose="010A0502050306030303" pitchFamily="18" charset="0"/>
              </a:rPr>
              <a:t>შპს </a:t>
            </a:r>
            <a:r>
              <a:rPr lang="ka-GE" sz="1600" kern="0" dirty="0" err="1">
                <a:latin typeface="Sylfaen" panose="010A0502050306030303" pitchFamily="18" charset="0"/>
              </a:rPr>
              <a:t>„გამა</a:t>
            </a:r>
            <a:r>
              <a:rPr lang="ka-GE" sz="1600" kern="0" dirty="0">
                <a:latin typeface="Sylfaen" panose="010A0502050306030303" pitchFamily="18" charset="0"/>
              </a:rPr>
              <a:t> </a:t>
            </a:r>
            <a:r>
              <a:rPr lang="ka-GE" sz="1600" kern="0" dirty="0" err="1">
                <a:latin typeface="Sylfaen" panose="010A0502050306030303" pitchFamily="18" charset="0"/>
              </a:rPr>
              <a:t>კონსალტინგი“</a:t>
            </a:r>
            <a:endParaRPr lang="ka-GE" sz="1600" kern="0" dirty="0">
              <a:latin typeface="Sylfaen" panose="010A0502050306030303" pitchFamily="18" charset="0"/>
            </a:endParaRPr>
          </a:p>
          <a:p>
            <a:pPr lvl="0"/>
            <a:r>
              <a:rPr lang="ka-GE" sz="1600" kern="0" dirty="0">
                <a:latin typeface="Sylfaen" panose="010A0502050306030303" pitchFamily="18" charset="0"/>
              </a:rPr>
              <a:t>0192 თბილისი, გურამიშვილის გამზ. </a:t>
            </a:r>
            <a:r>
              <a:rPr lang="ka-GE" sz="1600" kern="0" dirty="0" err="1" smtClean="0">
                <a:latin typeface="Sylfaen" panose="010A0502050306030303" pitchFamily="18" charset="0"/>
              </a:rPr>
              <a:t>19</a:t>
            </a:r>
            <a:r>
              <a:rPr lang="ka-GE" sz="1600" kern="0" baseline="42000" dirty="0" err="1" smtClean="0">
                <a:latin typeface="Sylfaen" panose="010A0502050306030303" pitchFamily="18" charset="0"/>
              </a:rPr>
              <a:t>დ</a:t>
            </a:r>
            <a:r>
              <a:rPr lang="ka-GE" sz="1600" kern="0" baseline="42000" dirty="0" smtClean="0">
                <a:latin typeface="Sylfaen" panose="010A0502050306030303" pitchFamily="18" charset="0"/>
              </a:rPr>
              <a:t> </a:t>
            </a:r>
            <a:endParaRPr lang="ka-GE" sz="1600" kern="0" baseline="42000" dirty="0">
              <a:latin typeface="Sylfaen" panose="010A0502050306030303" pitchFamily="18" charset="0"/>
            </a:endParaRPr>
          </a:p>
          <a:p>
            <a:pPr lvl="0"/>
            <a:r>
              <a:rPr lang="ka-GE" sz="1600" kern="0" dirty="0">
                <a:latin typeface="Sylfaen" panose="010A0502050306030303" pitchFamily="18" charset="0"/>
              </a:rPr>
              <a:t>ტელ: +(995 32) 260 15 27</a:t>
            </a:r>
            <a:r>
              <a:rPr lang="en-US" sz="1600" kern="0" dirty="0">
                <a:latin typeface="Sylfaen" panose="010A0502050306030303" pitchFamily="18" charset="0"/>
              </a:rPr>
              <a:t>; </a:t>
            </a:r>
            <a:endParaRPr lang="ka-GE" sz="1600" kern="0" dirty="0">
              <a:latin typeface="Sylfaen" panose="010A0502050306030303" pitchFamily="18" charset="0"/>
            </a:endParaRPr>
          </a:p>
          <a:p>
            <a:pPr lvl="0"/>
            <a:r>
              <a:rPr lang="en-US" sz="1600" kern="0" dirty="0">
                <a:latin typeface="Sylfaen" panose="010A0502050306030303" pitchFamily="18" charset="0"/>
              </a:rPr>
              <a:t>E-mail: j.akhvlediani@gamma.ge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90903"/>
              </p:ext>
            </p:extLst>
          </p:nvPr>
        </p:nvGraphicFramePr>
        <p:xfrm>
          <a:off x="557176" y="4861807"/>
          <a:ext cx="2377410" cy="108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3" imgW="3084378" imgH="1172340" progId="Visio.Drawing.11">
                  <p:embed/>
                </p:oleObj>
              </mc:Choice>
              <mc:Fallback>
                <p:oleObj name="Visio" r:id="rId3" imgW="3084378" imgH="11723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76" y="4861807"/>
                        <a:ext cx="2377410" cy="1083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8841" y="346666"/>
            <a:ext cx="8695787" cy="6297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2600" b="1" dirty="0" smtClean="0"/>
              <a:t>პროექტის აღწერა</a:t>
            </a:r>
            <a:endParaRPr lang="en-US" sz="26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8841" y="1219200"/>
            <a:ext cx="8783274" cy="499704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გზშ-ის</a:t>
            </a:r>
            <a:r>
              <a:rPr lang="ka-GE" sz="1400" dirty="0" smtClean="0">
                <a:solidFill>
                  <a:schemeClr val="tx1"/>
                </a:solidFill>
              </a:rPr>
              <a:t> </a:t>
            </a:r>
            <a:r>
              <a:rPr lang="ka-GE" sz="1400" dirty="0">
                <a:solidFill>
                  <a:schemeClr val="tx1"/>
                </a:solidFill>
              </a:rPr>
              <a:t>ანგარიში ეხება, ქ. თბილისში, ვაშლიჯვრის დასახლებაში, ვ. გოძიაშვილის ქ. N49-ში მდებარე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ka-GE" sz="1400" dirty="0">
                <a:solidFill>
                  <a:schemeClr val="tx1"/>
                </a:solidFill>
              </a:rPr>
              <a:t>სსიპ სოფლის მეურნეობის სახელმწიფო ლაბორატორია  ლაბორატორიაში არსებული მინი ინსინერატორის  ექსპლუატაციის პირობების ცვლილებას.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</a:rPr>
              <a:t>ლაბორატორიაში ინსინერატორი განთავსდა 2005 წელს, „ბიოლოგიური იარაღის გავრცელების პრევენციის“ (BWPP) პროექტის ფარგლებში. არსებული ინსინერატორი წარმოადგენს C-18 P (</a:t>
            </a:r>
            <a:r>
              <a:rPr lang="ka-GE" sz="1400" dirty="0" err="1">
                <a:solidFill>
                  <a:schemeClr val="tx1"/>
                </a:solidFill>
              </a:rPr>
              <a:t>Consultec</a:t>
            </a:r>
            <a:r>
              <a:rPr lang="ka-GE" sz="1400" dirty="0">
                <a:solidFill>
                  <a:schemeClr val="tx1"/>
                </a:solidFill>
              </a:rPr>
              <a:t> </a:t>
            </a:r>
            <a:r>
              <a:rPr lang="ka-GE" sz="1400" dirty="0" err="1">
                <a:solidFill>
                  <a:schemeClr val="tx1"/>
                </a:solidFill>
              </a:rPr>
              <a:t>Systems</a:t>
            </a:r>
            <a:r>
              <a:rPr lang="ka-GE" sz="1400" dirty="0">
                <a:solidFill>
                  <a:schemeClr val="tx1"/>
                </a:solidFill>
              </a:rPr>
              <a:t> LLC) მოდელის ინსინერატორს, რომლის მაქსიმალური საპროექტო წარმადობა შეადგენს 27 კგ/სთ-ს.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</a:rPr>
              <a:t>მიუხედავად იმისა, რომ ინსინერატორის მაქსიმალური წარმადობა შეადგენს 27 კგ/სთ-ს, ინსინერატორის მოწყობასა და ექსპლუატაციაზე, სამინისტროს მიერ, 2005 წელს გაცემული შესაბამისი სახელმწიფო ეკოლოგიური ექსპერტიზის დასკვნის N162; 02.12.2005 მიხედვით, დანადგარის  სიმძლავრედ განისაზღვრა დღეში 8,95 კგ.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tx1"/>
                </a:solidFill>
              </a:rPr>
              <a:t>დღეისათვის ლაბორატორიაში/საწარმოში დაგეგმილია ინსინერატორის საპროექტო სიმძლავრის სრულად ათვისება, რაც საწარმოს წარმადობას 8.95 კგ/დღ.-დან გაზრდის 216 </a:t>
            </a:r>
            <a:r>
              <a:rPr lang="ka-GE" sz="1400" dirty="0" smtClean="0">
                <a:solidFill>
                  <a:schemeClr val="tx1"/>
                </a:solidFill>
              </a:rPr>
              <a:t>კგ/დღ-მდე,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ასევე </a:t>
            </a:r>
            <a:r>
              <a:rPr lang="ka-GE" sz="1400" dirty="0">
                <a:solidFill>
                  <a:schemeClr val="tx1"/>
                </a:solidFill>
              </a:rPr>
              <a:t>დაგეგმილია, არსებულ ინსინერატორში დამუშავდეს ლაბორატორიაში წარმოქმნილი, როგორც ვეტერინარული, ისე სამედიცინო </a:t>
            </a:r>
            <a:r>
              <a:rPr lang="ka-GE" sz="1400" dirty="0" smtClean="0">
                <a:solidFill>
                  <a:schemeClr val="tx1"/>
                </a:solidFill>
              </a:rPr>
              <a:t>ნარჩენები.</a:t>
            </a:r>
            <a:endParaRPr lang="ka-GE" sz="14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ლაბორატორია მდებარეობს ქ. თბილისში, ვაშლიჯვარის დასახლებაში, ვ. გოძიაშვილის ქუჩაზე. ლაბორატორიის მთლიანი ფართობი შეადგენს 11709 მ</a:t>
            </a:r>
            <a:r>
              <a:rPr lang="ka-GE" sz="1400" baseline="30000" dirty="0" smtClean="0">
                <a:solidFill>
                  <a:schemeClr val="tx1"/>
                </a:solidFill>
              </a:rPr>
              <a:t>2</a:t>
            </a:r>
            <a:r>
              <a:rPr lang="ka-GE" sz="1400" dirty="0" smtClean="0">
                <a:solidFill>
                  <a:schemeClr val="tx1"/>
                </a:solidFill>
              </a:rPr>
              <a:t>.</a:t>
            </a:r>
            <a:endParaRPr lang="ka-GE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5170" y="346666"/>
            <a:ext cx="8425543" cy="6297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2600" b="1" dirty="0" smtClean="0"/>
              <a:t>პროექტის აღწერა</a:t>
            </a:r>
            <a:endParaRPr lang="en-US" sz="26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2276" y="1055913"/>
            <a:ext cx="8558438" cy="524691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300" dirty="0" smtClean="0">
                <a:solidFill>
                  <a:schemeClr val="tx1"/>
                </a:solidFill>
              </a:rPr>
              <a:t>ინსინერატორის შენობა განთავსებულია ლაბორატორიის ტერიტორიის ცენტრალურ ნაწილში. შენობის სიგრძე და სიგანე შეადგენს 6 მ-ს, ხოლო სიმაღლე 3,62 მ-ს..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300" dirty="0" smtClean="0">
                <a:solidFill>
                  <a:schemeClr val="tx1"/>
                </a:solidFill>
              </a:rPr>
              <a:t>ლაბორატორიის </a:t>
            </a:r>
            <a:r>
              <a:rPr lang="ka-GE" sz="1300" dirty="0" smtClean="0">
                <a:solidFill>
                  <a:schemeClr val="tx1"/>
                </a:solidFill>
              </a:rPr>
              <a:t>ეზოს ოთხივე მხრიდან ესაზღვრება საცხოვრებელი სახლები. უშუალოდ ინსინერატორის შენობასა და უახლოეს საცხოვრებელ სახლს შორის მანძილი დაახლოებით 37 მეტრია.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300" dirty="0" smtClean="0">
                <a:solidFill>
                  <a:schemeClr val="tx1"/>
                </a:solidFill>
              </a:rPr>
              <a:t>ლაბორატორიის ტერიტორიაზე, ინსინერატორისთვის განკუთვნილი შენობა-ნაგებობის გარდა, წარმოდგენილია სხვადასხვა დანიშნულების შენობები და ასევე, არსებული ბიო-თერმული ორმო.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300" dirty="0" smtClean="0">
                <a:solidFill>
                  <a:schemeClr val="tx1"/>
                </a:solidFill>
              </a:rPr>
              <a:t>ლაბორატორიაში უცხო პირთა შესვლა შეზღუდულია და ობიექტს იცავს სახელმწიფო დაცვის სამსახური.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300" dirty="0" smtClean="0">
                <a:solidFill>
                  <a:schemeClr val="tx1"/>
                </a:solidFill>
              </a:rPr>
              <a:t>ტერიტორიაზე, აღმოსავლეთ საზღვართან განთავსებულია სამეურნეო-ადმინისტრაციული შენობა და ფიტოსანიტარული ლაბორატორია, დასავლეთით - ვეტერინარული ლაბორატორიის შენობა, ცოფის ლაბორატორია და ძველი ლაბორატორიის უფუნქციო შენობა, ხოლო ჩრდილოეთით - </a:t>
            </a:r>
            <a:r>
              <a:rPr lang="ka-GE" sz="1300" dirty="0" err="1" smtClean="0">
                <a:solidFill>
                  <a:schemeClr val="tx1"/>
                </a:solidFill>
              </a:rPr>
              <a:t>ვივარიუმი</a:t>
            </a:r>
            <a:r>
              <a:rPr lang="ka-GE" sz="1300" dirty="0" smtClean="0">
                <a:solidFill>
                  <a:schemeClr val="tx1"/>
                </a:solidFill>
              </a:rPr>
              <a:t> და ცხოველთა </a:t>
            </a:r>
            <a:r>
              <a:rPr lang="ka-GE" sz="1300" dirty="0" err="1" smtClean="0">
                <a:solidFill>
                  <a:schemeClr val="tx1"/>
                </a:solidFill>
              </a:rPr>
              <a:t>გასაკვეთი</a:t>
            </a:r>
            <a:r>
              <a:rPr lang="ka-GE" sz="1300" dirty="0" smtClean="0">
                <a:solidFill>
                  <a:schemeClr val="tx1"/>
                </a:solidFill>
              </a:rPr>
              <a:t> ლაბორატორია.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300" dirty="0" smtClean="0">
                <a:solidFill>
                  <a:schemeClr val="tx1"/>
                </a:solidFill>
              </a:rPr>
              <a:t>ტერიტორიის შუა ნაწილში სურსათის ლაბორატორია, გამწვანებისთვის გამოყოფილი ტერიტორია, საგენერატორო და ინსინერატორი. ყველა შენობა ნაგებობა უზრუნველყოფილია მყარი საფარით დაფარული შიდა მისასვლელი გზებით.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sz="1300" dirty="0" smtClean="0">
                <a:solidFill>
                  <a:schemeClr val="tx1"/>
                </a:solidFill>
              </a:rPr>
              <a:t>ლაბორატორიის ტერიტორიაზე წარმოდგენილია ერთეული წიწვოვანი და ფოთლოვანი ხეები, ძირითადად ხეხილი: თუთა, ჭერამი, ლეღვი, კომში და ა. შ. ტერიტორიაზე არსებული მცენარეებიდან აღსანიშნავია, ლაბორატორიის თანამშრომლების მიერ დარგული 2 ძირი კაკალი (</a:t>
            </a:r>
            <a:r>
              <a:rPr lang="ka-GE" sz="1300" dirty="0" err="1" smtClean="0">
                <a:solidFill>
                  <a:schemeClr val="tx1"/>
                </a:solidFill>
              </a:rPr>
              <a:t>Juglans</a:t>
            </a:r>
            <a:r>
              <a:rPr lang="ka-GE" sz="1300" dirty="0" smtClean="0">
                <a:solidFill>
                  <a:schemeClr val="tx1"/>
                </a:solidFill>
              </a:rPr>
              <a:t> </a:t>
            </a:r>
            <a:r>
              <a:rPr lang="ka-GE" sz="1300" dirty="0" err="1" smtClean="0">
                <a:solidFill>
                  <a:schemeClr val="tx1"/>
                </a:solidFill>
              </a:rPr>
              <a:t>regia</a:t>
            </a:r>
            <a:r>
              <a:rPr lang="ka-GE" sz="1300" dirty="0" smtClean="0">
                <a:solidFill>
                  <a:schemeClr val="tx1"/>
                </a:solidFill>
              </a:rPr>
              <a:t>) და ერთი ძირი ბზა (</a:t>
            </a:r>
            <a:r>
              <a:rPr lang="ka-GE" sz="1300" dirty="0" err="1" smtClean="0">
                <a:solidFill>
                  <a:schemeClr val="tx1"/>
                </a:solidFill>
              </a:rPr>
              <a:t>Buxus</a:t>
            </a:r>
            <a:r>
              <a:rPr lang="ka-GE" sz="1300" dirty="0" smtClean="0">
                <a:solidFill>
                  <a:schemeClr val="tx1"/>
                </a:solidFill>
              </a:rPr>
              <a:t> </a:t>
            </a:r>
            <a:r>
              <a:rPr lang="ka-GE" sz="1300" dirty="0" err="1" smtClean="0">
                <a:solidFill>
                  <a:schemeClr val="tx1"/>
                </a:solidFill>
              </a:rPr>
              <a:t>colchica</a:t>
            </a:r>
            <a:r>
              <a:rPr lang="ka-GE" sz="1300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a-GE" sz="13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8320" y="346666"/>
            <a:ext cx="7934050" cy="6297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2600" b="1" dirty="0" smtClean="0"/>
              <a:t>პროექტის აღწერა</a:t>
            </a:r>
            <a:endParaRPr lang="en-US" sz="2600" b="1" dirty="0"/>
          </a:p>
        </p:txBody>
      </p:sp>
      <p:pic>
        <p:nvPicPr>
          <p:cNvPr id="5" name="Picture 4" descr="D:\Giorgi\Desktop\2019-2020\ვეტერინარული ინსინერატორები\სკოპინგი\თბილისი\ფოტო\20200925_1106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9"/>
          <a:stretch/>
        </p:blipFill>
        <p:spPr bwMode="auto">
          <a:xfrm rot="5400000">
            <a:off x="860502" y="1611619"/>
            <a:ext cx="3088211" cy="3202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:\Giorgi\Desktop\2019-2020\ვეტერინარული ინსინერატორები\სკოპინგი\თბილისი\ფოტო\20200925_1109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87280" y="1668846"/>
            <a:ext cx="4445090" cy="30882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72351" y="5123390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ინსინერატორის შენობა</a:t>
            </a:r>
            <a:endParaRPr lang="en-US" sz="2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3486" y="5080171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ka-GE" dirty="0">
                <a:ea typeface="Calibri" panose="020F0502020204030204" pitchFamily="34" charset="0"/>
                <a:cs typeface="Times New Roman" panose="02020603050405020304" pitchFamily="18" charset="0"/>
              </a:rPr>
              <a:t>ბეკერის ორმო</a:t>
            </a:r>
            <a:endParaRPr lang="en-US" sz="24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276" y="195943"/>
            <a:ext cx="8558438" cy="736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1800" b="1" dirty="0" smtClean="0"/>
              <a:t>ლაბორატორიის </a:t>
            </a:r>
            <a:r>
              <a:rPr lang="ka-GE" sz="1800" b="1" dirty="0"/>
              <a:t>განთავსების სიტუაციური </a:t>
            </a:r>
            <a:r>
              <a:rPr lang="ka-GE" sz="1800" b="1" dirty="0" smtClean="0"/>
              <a:t>რუკა</a:t>
            </a:r>
            <a:r>
              <a:rPr lang="ka-GE" sz="1800" dirty="0" smtClean="0"/>
              <a:t/>
            </a:r>
            <a:br>
              <a:rPr lang="ka-GE" sz="1800" dirty="0" smtClean="0"/>
            </a:br>
            <a:r>
              <a:rPr lang="ka-GE" sz="1800" dirty="0" smtClean="0"/>
              <a:t> </a:t>
            </a:r>
            <a:endParaRPr lang="en-US" sz="18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2397"/>
          <a:stretch/>
        </p:blipFill>
        <p:spPr bwMode="auto">
          <a:xfrm>
            <a:off x="620486" y="1138872"/>
            <a:ext cx="8360227" cy="4580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09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276" y="195943"/>
            <a:ext cx="8558438" cy="736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1800" b="1" dirty="0"/>
              <a:t>ლაბორატორიის ეზოში არსებული ინფრასტრუქტურა </a:t>
            </a:r>
            <a:r>
              <a:rPr lang="ka-GE" sz="1800" b="1" dirty="0" smtClean="0"/>
              <a:t/>
            </a:r>
            <a:br>
              <a:rPr lang="ka-GE" sz="1800" b="1" dirty="0" smtClean="0"/>
            </a:br>
            <a:r>
              <a:rPr lang="ka-GE" sz="1800" dirty="0" smtClean="0"/>
              <a:t> </a:t>
            </a:r>
            <a:endParaRPr lang="en-US" sz="1800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03514" y="1023121"/>
            <a:ext cx="7217229" cy="4757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8240" y="3280242"/>
            <a:ext cx="362952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ts val="156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743200" algn="l"/>
                <a:tab pos="5486400" algn="r"/>
              </a:tabLst>
            </a:pPr>
            <a:r>
              <a:rPr lang="en-GB" sz="11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ინსინერატორის </a:t>
            </a:r>
            <a:r>
              <a:rPr lang="en-GB" sz="11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ტექნიკური</a:t>
            </a:r>
            <a:r>
              <a:rPr lang="en-GB" sz="11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პარამეტრები</a:t>
            </a:r>
            <a:endParaRPr lang="en-US" sz="1100" b="1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276" y="195943"/>
            <a:ext cx="8558438" cy="736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/>
            <a:r>
              <a:rPr lang="en-GB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ინსინერატორის </a:t>
            </a:r>
            <a:r>
              <a:rPr lang="en-GB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ტექნიკური</a:t>
            </a:r>
            <a:r>
              <a:rPr lang="en-GB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b="1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პარამეტრები</a:t>
            </a:r>
            <a:r>
              <a:rPr lang="ka-GE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ka-GE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en-US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73041"/>
              </p:ext>
            </p:extLst>
          </p:nvPr>
        </p:nvGraphicFramePr>
        <p:xfrm>
          <a:off x="1079816" y="1295401"/>
          <a:ext cx="7465469" cy="453934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755567"/>
                <a:gridCol w="3291093"/>
                <a:gridCol w="3418809"/>
              </a:tblGrid>
              <a:tr h="3670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ტექნიკური პარამეტრი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განზომილება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6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დანადგარის წონა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2555 კგ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6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დანადგარის გაბარიტები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91.6 სმ x 149 სმ x 238.8 სმ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3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მაქსიმალური წარმადობა სამედიცინო ნარჩენებისთვის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27 კგ/სთ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6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საწვავის მოხმარება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17 მ</a:t>
                      </a:r>
                      <a:r>
                        <a:rPr lang="ka-GE" sz="1600" baseline="30000" dirty="0">
                          <a:effectLst/>
                        </a:rPr>
                        <a:t>3</a:t>
                      </a:r>
                      <a:r>
                        <a:rPr lang="ka-GE" sz="1600" dirty="0">
                          <a:effectLst/>
                        </a:rPr>
                        <a:t>/სთ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6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ნამწვი აირის სიჩქარე მილში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14,7 მ/წმ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3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ნამწვი აირის მოცულობითი სიჩქარე მილში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17,8 მ</a:t>
                      </a:r>
                      <a:r>
                        <a:rPr lang="ka-GE" sz="1600" baseline="30000">
                          <a:effectLst/>
                        </a:rPr>
                        <a:t>3</a:t>
                      </a:r>
                      <a:r>
                        <a:rPr lang="ka-GE" sz="1600">
                          <a:effectLst/>
                        </a:rPr>
                        <a:t>/წმ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6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აირის ტემპერატურა მილში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1044 </a:t>
                      </a:r>
                      <a:r>
                        <a:rPr lang="ka-GE" sz="1600" baseline="30000">
                          <a:effectLst/>
                        </a:rPr>
                        <a:t>0</a:t>
                      </a:r>
                      <a:r>
                        <a:rPr lang="ka-GE" sz="16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06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აირის ტემპერატურა </a:t>
                      </a:r>
                      <a:r>
                        <a:rPr lang="ka-GE" sz="1600" dirty="0" err="1">
                          <a:effectLst/>
                        </a:rPr>
                        <a:t>გამოფრქვევისას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350-250 </a:t>
                      </a:r>
                      <a:r>
                        <a:rPr lang="ka-GE" sz="1600" baseline="300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endParaRPr lang="en-US" sz="16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1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276" y="195943"/>
            <a:ext cx="8558438" cy="736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ინსინერატორის </a:t>
            </a:r>
            <a:r>
              <a:rPr lang="en-GB" sz="1800" b="1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ტექნიკური</a:t>
            </a:r>
            <a:r>
              <a:rPr lang="en-GB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პარამეტრები</a:t>
            </a:r>
            <a:r>
              <a:rPr lang="ka-GE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ka-GE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endParaRPr 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525690" y="1088570"/>
            <a:ext cx="835161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ინსინერატორი შედგება ორი კამერისგან, ზედა და ქვედა კამერებისგან. </a:t>
            </a:r>
            <a:endParaRPr lang="ka-GE" sz="1400" dirty="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ქვედა 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კამერა აღჭურვილია </a:t>
            </a:r>
            <a:r>
              <a:rPr lang="ka-GE" sz="1400" dirty="0" err="1">
                <a:ea typeface="Calibri" panose="020F0502020204030204" pitchFamily="34" charset="0"/>
                <a:cs typeface="Sylfaen" panose="010A0502050306030303" pitchFamily="18" charset="0"/>
              </a:rPr>
              <a:t>მფრქვევანებით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, მისი კედლები დაცულია ცეცხლგამძლე ამონაგების ფენით და აღჭურვილია სავენტილაციო დანადგარით, რომლის მეშვეობითაც რეგულირდება საჭირო ჟანგბადის მიწოდება. </a:t>
            </a:r>
            <a:endParaRPr lang="ka-GE" sz="1400" dirty="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ქვედა 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კამერას აქვს ჩასატვირთი სარქველი, ჰერმეტულობის უზრუნველმყოფი მოწყობილობით. კამერაში ტემპერატურის და წვის პროცესების რეგულირება წარმოებს შესაბამისი ავტომატური </a:t>
            </a: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მოწყობილობით.</a:t>
            </a:r>
            <a:endParaRPr lang="ka-GE" sz="1400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ქვედა 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კამერაში ხორციელდება ნარჩენების პიროლიზი, ანუ პასიური </a:t>
            </a:r>
            <a:r>
              <a:rPr lang="ka-GE" sz="1400" dirty="0" err="1">
                <a:ea typeface="Calibri" panose="020F0502020204030204" pitchFamily="34" charset="0"/>
                <a:cs typeface="Sylfaen" panose="010A0502050306030303" pitchFamily="18" charset="0"/>
              </a:rPr>
              <a:t>ჩაფერფვლა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, ჰაერის მიწოდების და ალის რეგულირების მეშვეობით. ამ დროს ხორციელდება ჟანგბადის მიწოდება იმაზე ნაკლები ოდენობით, ვიდრე საჭიროა სრული </a:t>
            </a: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წვისთვის.</a:t>
            </a:r>
            <a:endParaRPr lang="ka-GE" sz="1400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პირველ 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კამერაში ტემპერატურა არ აჭარბებს 871 </a:t>
            </a:r>
            <a:r>
              <a:rPr lang="ka-GE" sz="1400" baseline="30000" dirty="0" smtClean="0">
                <a:ea typeface="Calibri" panose="020F0502020204030204" pitchFamily="34" charset="0"/>
                <a:cs typeface="Sylfaen" panose="010A0502050306030303" pitchFamily="18" charset="0"/>
              </a:rPr>
              <a:t>0</a:t>
            </a: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C.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მეორე 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კამერის ფუნქციაა გამოწვას და </a:t>
            </a:r>
            <a:r>
              <a:rPr lang="ka-GE" sz="1400" dirty="0" err="1">
                <a:ea typeface="Calibri" panose="020F0502020204030204" pitchFamily="34" charset="0"/>
                <a:cs typeface="Sylfaen" panose="010A0502050306030303" pitchFamily="18" charset="0"/>
              </a:rPr>
              <a:t>დაჟანგოს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 არასრული წვის პროდუქტები და ატაცებული მყარი </a:t>
            </a: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ნაწილაკები.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>
                <a:ea typeface="Calibri" panose="020F0502020204030204" pitchFamily="34" charset="0"/>
                <a:cs typeface="Sylfaen" panose="010A0502050306030303" pitchFamily="18" charset="0"/>
              </a:rPr>
              <a:t>მეორე კამერა აღჭურვილია 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შესაბამისი სიმძლავრის </a:t>
            </a:r>
            <a:r>
              <a:rPr lang="ka-GE" sz="1400" dirty="0" err="1">
                <a:ea typeface="Calibri" panose="020F0502020204030204" pitchFamily="34" charset="0"/>
                <a:cs typeface="Sylfaen" panose="010A0502050306030303" pitchFamily="18" charset="0"/>
              </a:rPr>
              <a:t>მფრქვევანებით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 და </a:t>
            </a:r>
            <a:r>
              <a:rPr lang="ka-GE" sz="1400" dirty="0" err="1">
                <a:ea typeface="Calibri" panose="020F0502020204030204" pitchFamily="34" charset="0"/>
                <a:cs typeface="Sylfaen" panose="010A0502050306030303" pitchFamily="18" charset="0"/>
              </a:rPr>
              <a:t>დამჟანგველი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 ჰაერის მიწოდების ვენტილატორით, რომლითაც, წვის ზონაში მიეწოდება ჰაერი. </a:t>
            </a:r>
            <a:endParaRPr lang="ka-GE" sz="1400" dirty="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ქვედა კამერიდან ამოსული წვის პროდუქტები, მეორე კამერაში იწვება და იჟანგება, ამიტომ, სხვა თერმული დანადგარებისგან განსხვავებით, წვის პროდუქტების, კერძოდ ნახშირჟანგის, მყარი ნაწილაკების და NO</a:t>
            </a:r>
            <a:r>
              <a:rPr lang="ka-GE" sz="1400" baseline="-25000" dirty="0">
                <a:ea typeface="Calibri" panose="020F0502020204030204" pitchFamily="34" charset="0"/>
                <a:cs typeface="Sylfaen" panose="010A0502050306030303" pitchFamily="18" charset="0"/>
              </a:rPr>
              <a:t>2</a:t>
            </a:r>
            <a:r>
              <a:rPr lang="ka-GE" sz="1400" dirty="0">
                <a:ea typeface="Calibri" panose="020F0502020204030204" pitchFamily="34" charset="0"/>
                <a:cs typeface="Sylfaen" panose="010A0502050306030303" pitchFamily="18" charset="0"/>
              </a:rPr>
              <a:t>-ს კონცენტრაციები გაცილებით მცირეა.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ka-GE" sz="1600" dirty="0" smtClean="0">
              <a:solidFill>
                <a:srgbClr val="222222"/>
              </a:solidFill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276" y="195943"/>
            <a:ext cx="8558438" cy="736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ინსინერატორის </a:t>
            </a:r>
            <a:r>
              <a:rPr lang="en-GB" sz="1800" b="1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ტექნიკური</a:t>
            </a:r>
            <a:r>
              <a:rPr lang="en-GB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800" b="1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პარამეტრები</a:t>
            </a:r>
            <a:r>
              <a:rPr lang="ka-GE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/>
            </a:r>
            <a:br>
              <a:rPr lang="ka-GE" sz="18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ka-GE" sz="1800" dirty="0" smtClean="0"/>
              <a:t> </a:t>
            </a:r>
            <a:endParaRPr lang="en-US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422276" y="932858"/>
            <a:ext cx="855843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>
                <a:solidFill>
                  <a:srgbClr val="222222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ზედა </a:t>
            </a:r>
            <a:r>
              <a:rPr lang="ka-GE" sz="1400" dirty="0">
                <a:solidFill>
                  <a:srgbClr val="222222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კამერის შიდა ნაწილის ზედაპირი ამოგებულია ცეცხლგამძლე ფენით, ცეცხლგამძლე ფენით არის ასევე ამოგებული გაფრქვევის მილი. დანადგარის კორპუსი წარმოადგენს </a:t>
            </a:r>
            <a:r>
              <a:rPr lang="ka-GE" sz="1400" dirty="0" err="1">
                <a:solidFill>
                  <a:srgbClr val="222222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თერმოგამძლე</a:t>
            </a:r>
            <a:r>
              <a:rPr lang="ka-GE" sz="1400" dirty="0">
                <a:solidFill>
                  <a:srgbClr val="222222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 ფოლადს, რომელიც გარედან ასევე </a:t>
            </a:r>
            <a:r>
              <a:rPr lang="ka-GE" sz="1400" dirty="0" err="1">
                <a:solidFill>
                  <a:srgbClr val="222222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თერმოგამძლე</a:t>
            </a:r>
            <a:r>
              <a:rPr lang="ka-GE" sz="1400" dirty="0">
                <a:solidFill>
                  <a:srgbClr val="222222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 საღებავითაა დაფარული</a:t>
            </a:r>
            <a:r>
              <a:rPr lang="ka-GE" sz="1400" dirty="0" smtClean="0">
                <a:solidFill>
                  <a:srgbClr val="222222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ინსინერატორის ქვედა კამერაში, სამუშაო ტემპერატურული რეჟიმი იცვლება 650 </a:t>
            </a:r>
            <a:r>
              <a:rPr lang="ka-GE" sz="1400" baseline="30000" dirty="0"/>
              <a:t>0</a:t>
            </a:r>
            <a:r>
              <a:rPr lang="ka-GE" sz="1400" dirty="0"/>
              <a:t>C-დან დაახლოებით 1000 </a:t>
            </a:r>
            <a:r>
              <a:rPr lang="ka-GE" sz="1400" baseline="30000" dirty="0"/>
              <a:t>0</a:t>
            </a:r>
            <a:r>
              <a:rPr lang="ka-GE" sz="1400" dirty="0"/>
              <a:t>C-მდე. ზედა კამერაში მაქსიმალური დასაშვები ტემპერატურა შეადგენს 1340 </a:t>
            </a:r>
            <a:r>
              <a:rPr lang="ka-GE" sz="1400" baseline="30000" dirty="0"/>
              <a:t>0</a:t>
            </a:r>
            <a:r>
              <a:rPr lang="ka-GE" sz="1400" dirty="0"/>
              <a:t>C-ს</a:t>
            </a:r>
            <a:r>
              <a:rPr lang="ka-GE" sz="1400" dirty="0" smtClean="0"/>
              <a:t>.</a:t>
            </a:r>
            <a:endParaRPr lang="en-US" sz="1400" dirty="0"/>
          </a:p>
        </p:txBody>
      </p:sp>
      <p:pic>
        <p:nvPicPr>
          <p:cNvPr id="5" name="Picture 4" descr="D:\Giorgi\Desktop\2019-2020\ვეტერინარული ინსინერატორები\სკოპინგი\თბილისი\ფოტო\20200925_1106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/>
          <a:stretch/>
        </p:blipFill>
        <p:spPr bwMode="auto">
          <a:xfrm rot="10800000">
            <a:off x="2396308" y="2687185"/>
            <a:ext cx="4884782" cy="2948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0971" y="5851560"/>
            <a:ext cx="71954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dirty="0" smtClean="0">
                <a:ea typeface="Calibri" panose="020F0502020204030204" pitchFamily="34" charset="0"/>
                <a:cs typeface="Sylfaen" panose="010A0502050306030303" pitchFamily="18" charset="0"/>
              </a:rPr>
              <a:t>ლაბორატორიაში/საწარმოში არსებული ინსინერატორი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80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1308</Words>
  <Application>Microsoft Office PowerPoint</Application>
  <PresentationFormat>A4 Paper (210x297 mm)</PresentationFormat>
  <Paragraphs>194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Sylfaen</vt:lpstr>
      <vt:lpstr>Times New Roman</vt:lpstr>
      <vt:lpstr>Office Theme</vt:lpstr>
      <vt:lpstr>Visio</vt:lpstr>
      <vt:lpstr>სსიპ სოფლის მეურნეობის სახელმწიფო ლაბორატორია     სსიპ სოფლის მეურნეობის სახელმწიფო ლაბორატორიის (თბილისი) ნარჩენების უტილიზაციისთვის განკუთვნილი მინი ინსინერატორის ექსპლუატაციის პირობების ცვლილება   გზშ-ის ანგარიში  </vt:lpstr>
      <vt:lpstr>პროექტის აღწერა</vt:lpstr>
      <vt:lpstr>პროექტის აღწერა</vt:lpstr>
      <vt:lpstr>პროექტის აღწერა</vt:lpstr>
      <vt:lpstr>ლაბორატორიის განთავსების სიტუაციური რუკა  </vt:lpstr>
      <vt:lpstr>ლაბორატორიის ეზოში არსებული ინფრასტრუქტურა   </vt:lpstr>
      <vt:lpstr>ინსინერატორის ტექნიკური პარამეტრები </vt:lpstr>
      <vt:lpstr>ინსინერატორის ტექნიკური პარამეტრები </vt:lpstr>
      <vt:lpstr>ინსინერატორის ტექნიკური პარამეტრები  </vt:lpstr>
      <vt:lpstr>გზშ-ის განხილვიდან ამოღებული ზემოქმედებების სახეები </vt:lpstr>
      <vt:lpstr> ატმოსფერული ჰაერის დაბინძურება </vt:lpstr>
      <vt:lpstr>ხმაურის გავრცელება </vt:lpstr>
      <vt:lpstr>ნარჩენების წარმოქმნა და მართვა</vt:lpstr>
      <vt:lpstr>ზემოქმედება ადამიანის ჯანმრთელობაზე და უსაფრთხოებასთან დაკავშირებული რისკები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სახიფათო ნარჩენების (სამედიცინო ნარჩენების) ინსინერაციის საწარმოს ექსპლუატაციის პირობების ცვლილება (წარმადობის გაზრდა)</dc:title>
  <dc:creator>Masha</dc:creator>
  <cp:lastModifiedBy>Giorgi</cp:lastModifiedBy>
  <cp:revision>29</cp:revision>
  <dcterms:created xsi:type="dcterms:W3CDTF">2020-09-25T07:43:29Z</dcterms:created>
  <dcterms:modified xsi:type="dcterms:W3CDTF">2021-04-12T10:55:41Z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